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9" r:id="rId17"/>
    <p:sldId id="318" r:id="rId18"/>
    <p:sldId id="280" r:id="rId19"/>
    <p:sldId id="313" r:id="rId20"/>
    <p:sldId id="281" r:id="rId21"/>
    <p:sldId id="282" r:id="rId22"/>
    <p:sldId id="311" r:id="rId23"/>
    <p:sldId id="283" r:id="rId24"/>
    <p:sldId id="312" r:id="rId25"/>
    <p:sldId id="284" r:id="rId26"/>
    <p:sldId id="315" r:id="rId27"/>
    <p:sldId id="316" r:id="rId28"/>
    <p:sldId id="288" r:id="rId29"/>
    <p:sldId id="317" r:id="rId30"/>
    <p:sldId id="289" r:id="rId31"/>
    <p:sldId id="290" r:id="rId32"/>
    <p:sldId id="314" r:id="rId33"/>
    <p:sldId id="291" r:id="rId34"/>
    <p:sldId id="272" r:id="rId35"/>
    <p:sldId id="273" r:id="rId36"/>
    <p:sldId id="319" r:id="rId37"/>
    <p:sldId id="274" r:id="rId38"/>
    <p:sldId id="320" r:id="rId39"/>
    <p:sldId id="321" r:id="rId40"/>
    <p:sldId id="275" r:id="rId41"/>
    <p:sldId id="276" r:id="rId42"/>
    <p:sldId id="277" r:id="rId43"/>
    <p:sldId id="278" r:id="rId44"/>
    <p:sldId id="292" r:id="rId45"/>
    <p:sldId id="293" r:id="rId46"/>
    <p:sldId id="300" r:id="rId47"/>
    <p:sldId id="294" r:id="rId48"/>
    <p:sldId id="295" r:id="rId49"/>
    <p:sldId id="296" r:id="rId50"/>
    <p:sldId id="301" r:id="rId51"/>
    <p:sldId id="297" r:id="rId52"/>
    <p:sldId id="298" r:id="rId53"/>
    <p:sldId id="302" r:id="rId54"/>
    <p:sldId id="299" r:id="rId55"/>
    <p:sldId id="303" r:id="rId56"/>
    <p:sldId id="323" r:id="rId57"/>
    <p:sldId id="324" r:id="rId58"/>
    <p:sldId id="325" r:id="rId59"/>
    <p:sldId id="305" r:id="rId60"/>
    <p:sldId id="306" r:id="rId61"/>
    <p:sldId id="307" r:id="rId62"/>
    <p:sldId id="308" r:id="rId63"/>
    <p:sldId id="309" r:id="rId64"/>
    <p:sldId id="310" r:id="rId65"/>
    <p:sldId id="326" r:id="rId66"/>
    <p:sldId id="327" r:id="rId67"/>
    <p:sldId id="329" r:id="rId68"/>
    <p:sldId id="328" r:id="rId69"/>
    <p:sldId id="330" r:id="rId70"/>
    <p:sldId id="331" r:id="rId71"/>
    <p:sldId id="332" r:id="rId72"/>
    <p:sldId id="333" r:id="rId73"/>
    <p:sldId id="334" r:id="rId74"/>
    <p:sldId id="335" r:id="rId75"/>
    <p:sldId id="336" r:id="rId76"/>
    <p:sldId id="337" r:id="rId77"/>
    <p:sldId id="338" r:id="rId78"/>
    <p:sldId id="339" r:id="rId79"/>
    <p:sldId id="341" r:id="rId80"/>
    <p:sldId id="342" r:id="rId81"/>
    <p:sldId id="344" r:id="rId82"/>
    <p:sldId id="343"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0" r:id="rId119"/>
    <p:sldId id="381" r:id="rId120"/>
    <p:sldId id="382" r:id="rId121"/>
    <p:sldId id="383" r:id="rId122"/>
    <p:sldId id="384" r:id="rId123"/>
    <p:sldId id="387" r:id="rId124"/>
    <p:sldId id="385" r:id="rId125"/>
    <p:sldId id="386" r:id="rId126"/>
    <p:sldId id="388" r:id="rId127"/>
    <p:sldId id="389" r:id="rId128"/>
    <p:sldId id="390" r:id="rId129"/>
    <p:sldId id="391" r:id="rId130"/>
    <p:sldId id="392" r:id="rId131"/>
    <p:sldId id="393" r:id="rId132"/>
    <p:sldId id="395" r:id="rId133"/>
    <p:sldId id="396" r:id="rId13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27" autoAdjust="0"/>
    <p:restoredTop sz="94660"/>
  </p:normalViewPr>
  <p:slideViewPr>
    <p:cSldViewPr snapToGrid="0">
      <p:cViewPr varScale="1">
        <p:scale>
          <a:sx n="103" d="100"/>
          <a:sy n="103" d="100"/>
        </p:scale>
        <p:origin x="72"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2952504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1662039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577595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303152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2700736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4217886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7" name="Date Placeholder 6"/>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smtClean="0"/>
              <a:t>マスター タイトルの書式設定</a:t>
            </a:r>
            <a:endParaRPr lang="en-US" dirty="0"/>
          </a:p>
        </p:txBody>
      </p:sp>
    </p:spTree>
    <p:extLst>
      <p:ext uri="{BB962C8B-B14F-4D97-AF65-F5344CB8AC3E}">
        <p14:creationId xmlns:p14="http://schemas.microsoft.com/office/powerpoint/2010/main" val="547850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smtClean="0"/>
              <a:t>マスター タイトルの書式設定</a:t>
            </a:r>
            <a:endParaRPr lang="en-US"/>
          </a:p>
        </p:txBody>
      </p:sp>
    </p:spTree>
    <p:extLst>
      <p:ext uri="{BB962C8B-B14F-4D97-AF65-F5344CB8AC3E}">
        <p14:creationId xmlns:p14="http://schemas.microsoft.com/office/powerpoint/2010/main" val="293424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2964955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701432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CA95326-5C2B-4FDF-9052-41EE3AD2EC34}" type="datetimeFigureOut">
              <a:rPr kumimoji="1" lang="ja-JP" altLang="en-US" smtClean="0"/>
              <a:t>2017/4/27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2232243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CA95326-5C2B-4FDF-9052-41EE3AD2EC34}" type="datetimeFigureOut">
              <a:rPr kumimoji="1" lang="ja-JP" altLang="en-US" smtClean="0"/>
              <a:t>2017/4/27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F85143E2-E02A-4E44-96F1-76150386481D}" type="slidenum">
              <a:rPr kumimoji="1" lang="ja-JP" altLang="en-US" smtClean="0"/>
              <a:t>‹#›</a:t>
            </a:fld>
            <a:endParaRPr kumimoji="1" lang="ja-JP" altLang="en-US"/>
          </a:p>
        </p:txBody>
      </p:sp>
    </p:spTree>
    <p:extLst>
      <p:ext uri="{BB962C8B-B14F-4D97-AF65-F5344CB8AC3E}">
        <p14:creationId xmlns:p14="http://schemas.microsoft.com/office/powerpoint/2010/main" val="15267900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5.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0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0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7.png"/><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0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image" Target="../media/image263.png"/><Relationship Id="rId4" Type="http://schemas.openxmlformats.org/officeDocument/2006/relationships/image" Target="../media/image262.png"/></Relationships>
</file>

<file path=ppt/slides/_rels/slide12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image" Target="../media/image265.png"/><Relationship Id="rId4" Type="http://schemas.openxmlformats.org/officeDocument/2006/relationships/image" Target="../media/image262.png"/></Relationships>
</file>

<file path=ppt/slides/_rels/slide12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image" Target="../media/image269.png"/><Relationship Id="rId4" Type="http://schemas.openxmlformats.org/officeDocument/2006/relationships/image" Target="../media/image2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44.png"/><Relationship Id="rId1" Type="http://schemas.openxmlformats.org/officeDocument/2006/relationships/slideLayout" Target="../slideLayouts/slideLayout2.xml"/><Relationship Id="rId5" Type="http://schemas.openxmlformats.org/officeDocument/2006/relationships/image" Target="../media/image271.png"/><Relationship Id="rId4" Type="http://schemas.openxmlformats.org/officeDocument/2006/relationships/image" Target="../media/image268.png"/></Relationships>
</file>

<file path=ppt/slides/_rels/slide13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72.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3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13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63.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78.png"/><Relationship Id="rId18" Type="http://schemas.openxmlformats.org/officeDocument/2006/relationships/image" Target="../media/image83.png"/><Relationship Id="rId26" Type="http://schemas.openxmlformats.org/officeDocument/2006/relationships/image" Target="../media/image91.png"/><Relationship Id="rId3" Type="http://schemas.openxmlformats.org/officeDocument/2006/relationships/image" Target="../media/image68.png"/><Relationship Id="rId21" Type="http://schemas.openxmlformats.org/officeDocument/2006/relationships/image" Target="../media/image86.png"/><Relationship Id="rId34" Type="http://schemas.openxmlformats.org/officeDocument/2006/relationships/image" Target="../media/image99.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png"/><Relationship Id="rId33" Type="http://schemas.openxmlformats.org/officeDocument/2006/relationships/image" Target="../media/image98.png"/><Relationship Id="rId2" Type="http://schemas.openxmlformats.org/officeDocument/2006/relationships/image" Target="../media/image55.png"/><Relationship Id="rId16" Type="http://schemas.openxmlformats.org/officeDocument/2006/relationships/image" Target="../media/image81.png"/><Relationship Id="rId20" Type="http://schemas.openxmlformats.org/officeDocument/2006/relationships/image" Target="../media/image85.png"/><Relationship Id="rId29"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7.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28" Type="http://schemas.openxmlformats.org/officeDocument/2006/relationships/image" Target="../media/image93.png"/><Relationship Id="rId10" Type="http://schemas.openxmlformats.org/officeDocument/2006/relationships/image" Target="../media/image75.png"/><Relationship Id="rId19" Type="http://schemas.openxmlformats.org/officeDocument/2006/relationships/image" Target="../media/image84.png"/><Relationship Id="rId31" Type="http://schemas.openxmlformats.org/officeDocument/2006/relationships/image" Target="../media/image96.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8"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image" Target="../media/image55.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2.png"/><Relationship Id="rId7" Type="http://schemas.openxmlformats.org/officeDocument/2006/relationships/image" Target="../media/image125.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37.png"/></Relationships>
</file>

<file path=ppt/slides/_rels/slide42.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7.png"/><Relationship Id="rId5" Type="http://schemas.openxmlformats.org/officeDocument/2006/relationships/image" Target="../media/image142.png"/><Relationship Id="rId10" Type="http://schemas.openxmlformats.org/officeDocument/2006/relationships/image" Target="../media/image146.png"/><Relationship Id="rId4" Type="http://schemas.openxmlformats.org/officeDocument/2006/relationships/image" Target="../media/image141.png"/><Relationship Id="rId9" Type="http://schemas.openxmlformats.org/officeDocument/2006/relationships/image" Target="../media/image710.png"/></Relationships>
</file>

<file path=ppt/slides/_rels/slide44.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image" Target="../media/image140.png"/><Relationship Id="rId16"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s>
</file>

<file path=ppt/slides/_rels/slide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4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47.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4.png"/><Relationship Id="rId7" Type="http://schemas.openxmlformats.org/officeDocument/2006/relationships/image" Target="../media/image167.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6.png"/><Relationship Id="rId9" Type="http://schemas.openxmlformats.org/officeDocument/2006/relationships/image" Target="../media/image171.png"/></Relationships>
</file>

<file path=ppt/slides/_rels/slide4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4.png"/><Relationship Id="rId7" Type="http://schemas.openxmlformats.org/officeDocument/2006/relationships/image" Target="../media/image167.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73.png"/><Relationship Id="rId4" Type="http://schemas.openxmlformats.org/officeDocument/2006/relationships/image" Target="../media/image172.png"/><Relationship Id="rId9" Type="http://schemas.openxmlformats.org/officeDocument/2006/relationships/image" Target="../media/image174.png"/></Relationships>
</file>

<file path=ppt/slides/_rels/slide4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4.png"/><Relationship Id="rId7" Type="http://schemas.openxmlformats.org/officeDocument/2006/relationships/image" Target="../media/image167.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71.png"/></Relationships>
</file>

<file path=ppt/slides/_rels/slide5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79.png"/><Relationship Id="rId4" Type="http://schemas.openxmlformats.org/officeDocument/2006/relationships/image" Target="../media/image178.png"/></Relationships>
</file>

<file path=ppt/slides/_rels/slide52.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81.png"/><Relationship Id="rId4" Type="http://schemas.openxmlformats.org/officeDocument/2006/relationships/image" Target="../media/image180.png"/></Relationships>
</file>

<file path=ppt/slides/_rels/slide53.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81.png"/><Relationship Id="rId10" Type="http://schemas.openxmlformats.org/officeDocument/2006/relationships/image" Target="../media/image171.png"/><Relationship Id="rId4" Type="http://schemas.openxmlformats.org/officeDocument/2006/relationships/image" Target="../media/image180.png"/><Relationship Id="rId9" Type="http://schemas.openxmlformats.org/officeDocument/2006/relationships/image" Target="../media/image177.png"/></Relationships>
</file>

<file path=ppt/slides/_rels/slide5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2.png"/></Relationships>
</file>

<file path=ppt/slides/_rels/slide5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40.png"/><Relationship Id="rId7" Type="http://schemas.openxmlformats.org/officeDocument/2006/relationships/image" Target="../media/image187.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060.png"/><Relationship Id="rId1" Type="http://schemas.openxmlformats.org/officeDocument/2006/relationships/slideLayout" Target="../slideLayouts/slideLayout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6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110.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6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0.png"/><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6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6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7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8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9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1.pn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9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38.png"/><Relationship Id="rId4" Type="http://schemas.openxmlformats.org/officeDocument/2006/relationships/image" Target="../media/image237.png"/></Relationships>
</file>

<file path=ppt/slides/_rels/slide9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547882"/>
            <a:ext cx="9144000" cy="2387600"/>
          </a:xfrm>
        </p:spPr>
        <p:txBody>
          <a:bodyPr>
            <a:normAutofit/>
          </a:bodyPr>
          <a:lstStyle/>
          <a:p>
            <a:r>
              <a:rPr kumimoji="1" lang="en-US" altLang="ja-JP" sz="3200" b="1" dirty="0" smtClean="0">
                <a:latin typeface="+mn-lt"/>
              </a:rPr>
              <a:t>An Approximate Dynamic Programming Approach</a:t>
            </a:r>
            <a:br>
              <a:rPr kumimoji="1" lang="en-US" altLang="ja-JP" sz="3200" b="1" dirty="0" smtClean="0">
                <a:latin typeface="+mn-lt"/>
              </a:rPr>
            </a:br>
            <a:r>
              <a:rPr lang="en-US" altLang="ja-JP" sz="3200" b="1" dirty="0" smtClean="0">
                <a:latin typeface="+mn-lt"/>
              </a:rPr>
              <a:t>to Multi-Agent Persistent Monitoring in Stochastic</a:t>
            </a:r>
            <a:br>
              <a:rPr lang="en-US" altLang="ja-JP" sz="3200" b="1" dirty="0" smtClean="0">
                <a:latin typeface="+mn-lt"/>
              </a:rPr>
            </a:br>
            <a:r>
              <a:rPr lang="en-US" altLang="ja-JP" sz="3200" b="1" dirty="0" smtClean="0">
                <a:latin typeface="+mn-lt"/>
              </a:rPr>
              <a:t>Environments with Temporal Logic Constraints</a:t>
            </a:r>
            <a:endParaRPr kumimoji="1" lang="ja-JP" altLang="en-US" sz="3200" b="1" dirty="0">
              <a:latin typeface="+mn-lt"/>
            </a:endParaRPr>
          </a:p>
        </p:txBody>
      </p:sp>
      <p:sp>
        <p:nvSpPr>
          <p:cNvPr id="3" name="サブタイトル 2"/>
          <p:cNvSpPr>
            <a:spLocks noGrp="1"/>
          </p:cNvSpPr>
          <p:nvPr>
            <p:ph type="subTitle" idx="1"/>
          </p:nvPr>
        </p:nvSpPr>
        <p:spPr>
          <a:xfrm>
            <a:off x="1524000" y="3324978"/>
            <a:ext cx="9144000" cy="1655762"/>
          </a:xfrm>
        </p:spPr>
        <p:txBody>
          <a:bodyPr/>
          <a:lstStyle/>
          <a:p>
            <a:r>
              <a:rPr kumimoji="1" lang="ja-JP" altLang="en-US" b="1" dirty="0" smtClean="0">
                <a:latin typeface="+mj-ea"/>
                <a:ea typeface="+mj-ea"/>
              </a:rPr>
              <a:t>時相論理</a:t>
            </a:r>
            <a:r>
              <a:rPr lang="ja-JP" altLang="en-US" b="1" dirty="0" smtClean="0">
                <a:latin typeface="+mj-ea"/>
                <a:ea typeface="+mj-ea"/>
              </a:rPr>
              <a:t>制約を用いた確率的環境における</a:t>
            </a:r>
            <a:endParaRPr lang="en-US" altLang="ja-JP" b="1" dirty="0" smtClean="0">
              <a:latin typeface="+mj-ea"/>
              <a:ea typeface="+mj-ea"/>
            </a:endParaRPr>
          </a:p>
          <a:p>
            <a:r>
              <a:rPr kumimoji="1" lang="ja-JP" altLang="en-US" b="1" dirty="0" smtClean="0">
                <a:latin typeface="+mj-ea"/>
                <a:ea typeface="+mj-ea"/>
              </a:rPr>
              <a:t>マルチエージェント</a:t>
            </a:r>
            <a:r>
              <a:rPr lang="ja-JP" altLang="en-US" b="1" dirty="0" smtClean="0">
                <a:latin typeface="+mj-ea"/>
                <a:ea typeface="+mj-ea"/>
              </a:rPr>
              <a:t>永続的モニタリングに対する</a:t>
            </a:r>
            <a:endParaRPr lang="en-US" altLang="ja-JP" b="1" dirty="0" smtClean="0">
              <a:latin typeface="+mj-ea"/>
              <a:ea typeface="+mj-ea"/>
            </a:endParaRPr>
          </a:p>
          <a:p>
            <a:r>
              <a:rPr kumimoji="1" lang="ja-JP" altLang="en-US" b="1" dirty="0" smtClean="0">
                <a:latin typeface="+mj-ea"/>
                <a:ea typeface="+mj-ea"/>
              </a:rPr>
              <a:t>近似</a:t>
            </a:r>
            <a:r>
              <a:rPr kumimoji="1" lang="en-US" altLang="ja-JP" b="1" dirty="0" smtClean="0">
                <a:latin typeface="+mj-ea"/>
                <a:ea typeface="+mj-ea"/>
              </a:rPr>
              <a:t>DP</a:t>
            </a:r>
            <a:r>
              <a:rPr kumimoji="1" lang="ja-JP" altLang="en-US" b="1" dirty="0" smtClean="0">
                <a:latin typeface="+mj-ea"/>
                <a:ea typeface="+mj-ea"/>
              </a:rPr>
              <a:t>アプローチ</a:t>
            </a:r>
            <a:endParaRPr kumimoji="1" lang="ja-JP" altLang="en-US" b="1" dirty="0">
              <a:latin typeface="+mj-ea"/>
              <a:ea typeface="+mj-ea"/>
            </a:endParaRPr>
          </a:p>
        </p:txBody>
      </p:sp>
      <p:sp>
        <p:nvSpPr>
          <p:cNvPr id="4" name="サブタイトル 2"/>
          <p:cNvSpPr txBox="1">
            <a:spLocks/>
          </p:cNvSpPr>
          <p:nvPr/>
        </p:nvSpPr>
        <p:spPr>
          <a:xfrm>
            <a:off x="1433804" y="4980740"/>
            <a:ext cx="9144000" cy="738925"/>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Wingdings 2" pitchFamily="18" charset="2"/>
              <a:buNone/>
              <a:defRPr kumimoji="1" sz="24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Wingdings 2" pitchFamily="18" charset="2"/>
              <a:buNone/>
              <a:defRPr kumimoji="1" sz="28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Wingdings 2" pitchFamily="18" charset="2"/>
              <a:buNone/>
              <a:defRPr kumimoji="1" sz="24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Wingdings 2" pitchFamily="18" charset="2"/>
              <a:buNone/>
              <a:defRPr kumimoji="1" sz="20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Wingdings 2" pitchFamily="18" charset="2"/>
              <a:buNone/>
              <a:defRPr kumimoji="1" sz="2000" kern="1200">
                <a:solidFill>
                  <a:schemeClr val="tx1"/>
                </a:solidFill>
                <a:latin typeface="+mn-lt"/>
                <a:ea typeface="+mn-ea"/>
                <a:cs typeface="+mn-cs"/>
              </a:defRPr>
            </a:lvl5pPr>
            <a:lvl6pPr marL="2286000" indent="0" algn="ctr" defTabSz="914400" rtl="0" eaLnBrk="1" latinLnBrk="0" hangingPunct="1">
              <a:spcBef>
                <a:spcPct val="20000"/>
              </a:spcBef>
              <a:buFont typeface="Wingdings 2" pitchFamily="18" charset="2"/>
              <a:buNone/>
              <a:defRPr kumimoji="1" sz="2000" kern="1200">
                <a:solidFill>
                  <a:schemeClr val="tx1"/>
                </a:solidFill>
                <a:latin typeface="+mn-lt"/>
                <a:ea typeface="+mn-ea"/>
                <a:cs typeface="+mn-cs"/>
              </a:defRPr>
            </a:lvl6pPr>
            <a:lvl7pPr marL="2743200" indent="0" algn="ctr" defTabSz="914400" rtl="0" eaLnBrk="1" latinLnBrk="0" hangingPunct="1">
              <a:spcBef>
                <a:spcPct val="20000"/>
              </a:spcBef>
              <a:buFont typeface="Wingdings 2" pitchFamily="18" charset="2"/>
              <a:buNone/>
              <a:defRPr kumimoji="1" sz="2000" kern="1200">
                <a:solidFill>
                  <a:schemeClr val="tx1"/>
                </a:solidFill>
                <a:latin typeface="+mn-lt"/>
                <a:ea typeface="+mn-ea"/>
                <a:cs typeface="+mn-cs"/>
              </a:defRPr>
            </a:lvl7pPr>
            <a:lvl8pPr marL="3200400" indent="0" algn="ctr" defTabSz="914400" rtl="0" eaLnBrk="1" latinLnBrk="0" hangingPunct="1">
              <a:spcBef>
                <a:spcPct val="20000"/>
              </a:spcBef>
              <a:buFont typeface="Wingdings 2" pitchFamily="18" charset="2"/>
              <a:buNone/>
              <a:defRPr kumimoji="1" sz="2000" kern="1200">
                <a:solidFill>
                  <a:schemeClr val="tx1"/>
                </a:solidFill>
                <a:latin typeface="+mn-lt"/>
                <a:ea typeface="+mn-ea"/>
                <a:cs typeface="+mn-cs"/>
              </a:defRPr>
            </a:lvl8pPr>
            <a:lvl9pPr marL="3657600" indent="0" algn="ctr" defTabSz="914400" rtl="0" eaLnBrk="1" latinLnBrk="0" hangingPunct="1">
              <a:spcBef>
                <a:spcPct val="20000"/>
              </a:spcBef>
              <a:buFont typeface="Wingdings 2" pitchFamily="18" charset="2"/>
              <a:buNone/>
              <a:defRPr kumimoji="1" sz="2000" kern="1200">
                <a:solidFill>
                  <a:schemeClr val="tx1"/>
                </a:solidFill>
                <a:latin typeface="+mn-lt"/>
                <a:ea typeface="+mn-ea"/>
                <a:cs typeface="+mn-cs"/>
              </a:defRPr>
            </a:lvl9pPr>
          </a:lstStyle>
          <a:p>
            <a:endParaRPr lang="en-US" altLang="ja-JP" b="1" dirty="0" smtClean="0">
              <a:latin typeface="+mj-ea"/>
              <a:ea typeface="+mj-ea"/>
            </a:endParaRPr>
          </a:p>
          <a:p>
            <a:r>
              <a:rPr lang="en-US" altLang="ja-JP" b="1" dirty="0" smtClean="0">
                <a:latin typeface="+mj-ea"/>
                <a:ea typeface="+mj-ea"/>
              </a:rPr>
              <a:t>Yuma</a:t>
            </a:r>
            <a:r>
              <a:rPr lang="ja-JP" altLang="en-US" b="1" dirty="0" smtClean="0">
                <a:latin typeface="+mj-ea"/>
                <a:ea typeface="+mj-ea"/>
              </a:rPr>
              <a:t> </a:t>
            </a:r>
            <a:r>
              <a:rPr lang="en-US" altLang="ja-JP" b="1" dirty="0" smtClean="0">
                <a:latin typeface="+mj-ea"/>
                <a:ea typeface="+mj-ea"/>
              </a:rPr>
              <a:t>Yamakura</a:t>
            </a:r>
            <a:endParaRPr lang="ja-JP" altLang="en-US" b="1" dirty="0">
              <a:latin typeface="+mj-ea"/>
              <a:ea typeface="+mj-ea"/>
            </a:endParaRPr>
          </a:p>
        </p:txBody>
      </p:sp>
    </p:spTree>
    <p:extLst>
      <p:ext uri="{BB962C8B-B14F-4D97-AF65-F5344CB8AC3E}">
        <p14:creationId xmlns:p14="http://schemas.microsoft.com/office/powerpoint/2010/main" val="4177173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en-US" altLang="ja-JP" dirty="0"/>
              <a:t>[20</a:t>
            </a:r>
            <a:r>
              <a:rPr lang="en-US" altLang="ja-JP" dirty="0" smtClean="0"/>
              <a:t>]</a:t>
            </a:r>
            <a:r>
              <a:rPr lang="ja-JP" altLang="en-US" dirty="0" smtClean="0"/>
              <a:t>のアルゴリズムは</a:t>
            </a:r>
            <a:r>
              <a:rPr lang="en-US" altLang="ja-JP" dirty="0" smtClean="0"/>
              <a:t>, </a:t>
            </a:r>
            <a:r>
              <a:rPr lang="ja-JP" altLang="en-US" dirty="0" smtClean="0"/>
              <a:t>特</a:t>
            </a:r>
            <a:r>
              <a:rPr lang="ja-JP" altLang="en-US" dirty="0"/>
              <a:t>に大規模な環境</a:t>
            </a:r>
            <a:r>
              <a:rPr lang="en-US" altLang="ja-JP" dirty="0"/>
              <a:t>/</a:t>
            </a:r>
            <a:r>
              <a:rPr lang="ja-JP" altLang="en-US" dirty="0"/>
              <a:t>多数のロボット</a:t>
            </a:r>
            <a:r>
              <a:rPr lang="en-US" altLang="ja-JP" dirty="0"/>
              <a:t>/</a:t>
            </a:r>
            <a:r>
              <a:rPr lang="ja-JP" altLang="en-US" dirty="0" smtClean="0"/>
              <a:t>複雑な時相論理制約問題</a:t>
            </a:r>
            <a:r>
              <a:rPr lang="ja-JP" altLang="en-US" dirty="0"/>
              <a:t>の</a:t>
            </a:r>
            <a:r>
              <a:rPr lang="ja-JP" altLang="en-US" dirty="0" smtClean="0"/>
              <a:t>場合</a:t>
            </a:r>
            <a:r>
              <a:rPr lang="en-US" altLang="ja-JP" dirty="0" smtClean="0"/>
              <a:t>, </a:t>
            </a:r>
            <a:r>
              <a:rPr lang="ja-JP" altLang="en-US" dirty="0" smtClean="0"/>
              <a:t>ここで</a:t>
            </a:r>
            <a:r>
              <a:rPr lang="ja-JP" altLang="en-US" dirty="0"/>
              <a:t>考</a:t>
            </a:r>
            <a:r>
              <a:rPr lang="ja-JP" altLang="en-US" dirty="0" smtClean="0"/>
              <a:t>える問題</a:t>
            </a:r>
            <a:r>
              <a:rPr lang="ja-JP" altLang="en-US" dirty="0"/>
              <a:t>に</a:t>
            </a:r>
            <a:r>
              <a:rPr lang="ja-JP" altLang="en-US" dirty="0" smtClean="0"/>
              <a:t>対して</a:t>
            </a:r>
            <a:r>
              <a:rPr lang="ja-JP" altLang="en-US" dirty="0" smtClean="0">
                <a:solidFill>
                  <a:srgbClr val="FF0000"/>
                </a:solidFill>
              </a:rPr>
              <a:t>計算量が大きくなる</a:t>
            </a:r>
            <a:endParaRPr lang="en-US" altLang="ja-JP" dirty="0" smtClean="0">
              <a:solidFill>
                <a:srgbClr val="FF0000"/>
              </a:solidFill>
            </a:endParaRPr>
          </a:p>
          <a:p>
            <a:r>
              <a:rPr lang="ja-JP" altLang="en-US" dirty="0"/>
              <a:t>第</a:t>
            </a:r>
            <a:r>
              <a:rPr lang="en-US" altLang="ja-JP" dirty="0"/>
              <a:t>1</a:t>
            </a:r>
            <a:r>
              <a:rPr lang="ja-JP" altLang="en-US" dirty="0" smtClean="0"/>
              <a:t>に</a:t>
            </a:r>
            <a:r>
              <a:rPr lang="en-US" altLang="ja-JP" dirty="0" smtClean="0"/>
              <a:t>, </a:t>
            </a:r>
            <a:r>
              <a:rPr lang="ja-JP" altLang="en-US" dirty="0" smtClean="0"/>
              <a:t>合成</a:t>
            </a:r>
            <a:r>
              <a:rPr lang="en-US" altLang="ja-JP" dirty="0" smtClean="0"/>
              <a:t>MDP</a:t>
            </a:r>
            <a:r>
              <a:rPr lang="ja-JP" altLang="en-US" dirty="0" smtClean="0"/>
              <a:t>は</a:t>
            </a:r>
            <a:r>
              <a:rPr lang="en-US" altLang="ja-JP" dirty="0" smtClean="0"/>
              <a:t>, MDP</a:t>
            </a:r>
            <a:r>
              <a:rPr lang="ja-JP" altLang="en-US" dirty="0"/>
              <a:t>捕捉環境の不確定要素</a:t>
            </a:r>
            <a:r>
              <a:rPr lang="ja-JP" altLang="en-US" dirty="0" smtClean="0"/>
              <a:t>と</a:t>
            </a:r>
            <a:r>
              <a:rPr lang="en-US" altLang="ja-JP" dirty="0" smtClean="0"/>
              <a:t>, LTL</a:t>
            </a:r>
            <a:r>
              <a:rPr lang="ja-JP" altLang="en-US" dirty="0" smtClean="0"/>
              <a:t>制約を</a:t>
            </a:r>
            <a:r>
              <a:rPr lang="ja-JP" altLang="en-US" dirty="0"/>
              <a:t>表すオートマトンとの積である</a:t>
            </a:r>
            <a:r>
              <a:rPr lang="ja-JP" altLang="en-US" dirty="0" smtClean="0"/>
              <a:t>ため</a:t>
            </a:r>
            <a:r>
              <a:rPr lang="en-US" altLang="ja-JP" dirty="0" smtClean="0"/>
              <a:t>, </a:t>
            </a:r>
            <a:r>
              <a:rPr lang="ja-JP" altLang="en-US" dirty="0" smtClean="0"/>
              <a:t>かなり</a:t>
            </a:r>
            <a:r>
              <a:rPr lang="ja-JP" altLang="en-US" dirty="0"/>
              <a:t>大きく</a:t>
            </a:r>
            <a:r>
              <a:rPr lang="ja-JP" altLang="en-US" dirty="0" smtClean="0"/>
              <a:t>なりえる</a:t>
            </a:r>
            <a:endParaRPr lang="en-US" altLang="ja-JP" dirty="0" smtClean="0"/>
          </a:p>
          <a:p>
            <a:r>
              <a:rPr lang="ja-JP" altLang="en-US" dirty="0"/>
              <a:t>第</a:t>
            </a:r>
            <a:r>
              <a:rPr lang="en-US" altLang="ja-JP" dirty="0"/>
              <a:t>2</a:t>
            </a:r>
            <a:r>
              <a:rPr lang="ja-JP" altLang="en-US" dirty="0" smtClean="0"/>
              <a:t>に</a:t>
            </a:r>
            <a:r>
              <a:rPr lang="en-US" altLang="ja-JP" dirty="0" smtClean="0"/>
              <a:t>, </a:t>
            </a:r>
            <a:r>
              <a:rPr lang="ja-JP" altLang="en-US" dirty="0" smtClean="0"/>
              <a:t>変換</a:t>
            </a:r>
            <a:r>
              <a:rPr lang="ja-JP" altLang="en-US" dirty="0"/>
              <a:t>された</a:t>
            </a:r>
            <a:r>
              <a:rPr lang="en-US" altLang="ja-JP" dirty="0"/>
              <a:t>MDP</a:t>
            </a:r>
            <a:r>
              <a:rPr lang="ja-JP" altLang="en-US" dirty="0"/>
              <a:t>の遷移確率行列</a:t>
            </a:r>
            <a:r>
              <a:rPr lang="ja-JP" altLang="en-US" dirty="0" smtClean="0"/>
              <a:t>は</a:t>
            </a:r>
            <a:r>
              <a:rPr lang="en-US" altLang="ja-JP" dirty="0" smtClean="0"/>
              <a:t>, </a:t>
            </a:r>
            <a:r>
              <a:rPr lang="ja-JP" altLang="en-US" dirty="0"/>
              <a:t>合成</a:t>
            </a:r>
            <a:r>
              <a:rPr lang="en-US" altLang="ja-JP" dirty="0" smtClean="0"/>
              <a:t>MDP</a:t>
            </a:r>
            <a:r>
              <a:rPr lang="ja-JP" altLang="en-US" dirty="0" smtClean="0"/>
              <a:t>の遷移</a:t>
            </a:r>
            <a:r>
              <a:rPr lang="ja-JP" altLang="en-US" dirty="0"/>
              <a:t>行列の</a:t>
            </a:r>
            <a:r>
              <a:rPr lang="ja-JP" altLang="en-US" dirty="0" smtClean="0"/>
              <a:t>逆変換</a:t>
            </a:r>
            <a:r>
              <a:rPr lang="ja-JP" altLang="en-US" dirty="0"/>
              <a:t>で</a:t>
            </a:r>
            <a:r>
              <a:rPr lang="ja-JP" altLang="en-US" dirty="0" smtClean="0"/>
              <a:t>計算</a:t>
            </a:r>
            <a:r>
              <a:rPr lang="ja-JP" altLang="en-US" dirty="0"/>
              <a:t>される必要が</a:t>
            </a:r>
            <a:r>
              <a:rPr lang="ja-JP" altLang="en-US" dirty="0" smtClean="0"/>
              <a:t>ある</a:t>
            </a:r>
            <a:endParaRPr lang="en-US" altLang="ja-JP" dirty="0"/>
          </a:p>
          <a:p>
            <a:r>
              <a:rPr lang="ja-JP" altLang="en-US" dirty="0"/>
              <a:t>第</a:t>
            </a:r>
            <a:r>
              <a:rPr lang="en-US" altLang="ja-JP" dirty="0"/>
              <a:t>3</a:t>
            </a:r>
            <a:r>
              <a:rPr lang="ja-JP" altLang="en-US" dirty="0" smtClean="0"/>
              <a:t>に</a:t>
            </a:r>
            <a:r>
              <a:rPr lang="en-US" altLang="ja-JP" dirty="0" smtClean="0"/>
              <a:t>, DP</a:t>
            </a:r>
            <a:r>
              <a:rPr lang="ja-JP" altLang="en-US" dirty="0"/>
              <a:t>アルゴリズムの計算上の要求</a:t>
            </a:r>
            <a:r>
              <a:rPr lang="ja-JP" altLang="en-US" dirty="0" smtClean="0"/>
              <a:t>は</a:t>
            </a:r>
            <a:r>
              <a:rPr lang="en-US" altLang="ja-JP" dirty="0" smtClean="0"/>
              <a:t>, large-size MDP</a:t>
            </a:r>
            <a:r>
              <a:rPr lang="ja-JP" altLang="en-US" dirty="0" smtClean="0"/>
              <a:t>に</a:t>
            </a:r>
            <a:r>
              <a:rPr lang="ja-JP" altLang="en-US" dirty="0"/>
              <a:t>とって非常に厳しいものに</a:t>
            </a:r>
            <a:r>
              <a:rPr lang="ja-JP" altLang="en-US" dirty="0" smtClean="0"/>
              <a:t>なるかもしれな</a:t>
            </a:r>
            <a:r>
              <a:rPr lang="ja-JP" altLang="en-US" dirty="0"/>
              <a:t>い</a:t>
            </a:r>
            <a:endParaRPr lang="en-US" altLang="ja-JP" dirty="0"/>
          </a:p>
        </p:txBody>
      </p:sp>
    </p:spTree>
    <p:extLst>
      <p:ext uri="{BB962C8B-B14F-4D97-AF65-F5344CB8AC3E}">
        <p14:creationId xmlns:p14="http://schemas.microsoft.com/office/powerpoint/2010/main" val="20804932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E:Convergence analysis</a:t>
            </a:r>
            <a:endParaRPr kumimoji="1" lang="ja-JP" altLang="en-US" sz="3200" dirty="0"/>
          </a:p>
        </p:txBody>
      </p:sp>
      <mc:AlternateContent xmlns:mc="http://schemas.openxmlformats.org/markup-compatibility/2006" xmlns:a14="http://schemas.microsoft.com/office/drawing/2010/main">
        <mc:Choice Requires="a14">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endParaRPr lang="en-US" altLang="ja-JP" dirty="0" smtClean="0"/>
              </a:p>
              <a:p>
                <a:endParaRPr lang="en-US" altLang="ja-JP" dirty="0" smtClean="0"/>
              </a:p>
              <a:p>
                <a:endParaRPr lang="en-US" altLang="ja-JP" dirty="0" smtClean="0"/>
              </a:p>
              <a:p>
                <a:endParaRPr lang="en-US" altLang="ja-JP" dirty="0"/>
              </a:p>
              <a:p>
                <a:endParaRPr lang="en-US" altLang="ja-JP" dirty="0" smtClean="0"/>
              </a:p>
              <a:p>
                <a14:m>
                  <m:oMath xmlns:m="http://schemas.openxmlformats.org/officeDocument/2006/math">
                    <m:r>
                      <a:rPr lang="ja-JP" altLang="en-US" i="1" dirty="0">
                        <a:latin typeface="Cambria Math" panose="02040503050406030204" pitchFamily="18" charset="0"/>
                      </a:rPr>
                      <m:t>任意の</m:t>
                    </m:r>
                    <m:r>
                      <m:rPr>
                        <m:sty m:val="p"/>
                      </m:rPr>
                      <a:rPr lang="en-US" altLang="ja-JP" i="1" dirty="0">
                        <a:latin typeface="Cambria Math" panose="02040503050406030204" pitchFamily="18" charset="0"/>
                      </a:rPr>
                      <m:t>β</m:t>
                    </m:r>
                    <m:r>
                      <a:rPr lang="en-US" altLang="ja-JP" i="1" dirty="0">
                        <a:latin typeface="Cambria Math" panose="02040503050406030204" pitchFamily="18" charset="0"/>
                      </a:rPr>
                      <m:t>&gt;0</m:t>
                    </m:r>
                  </m:oMath>
                </a14:m>
                <a:r>
                  <a:rPr lang="ja-JP" altLang="en-US" dirty="0"/>
                  <a:t>と</a:t>
                </a:r>
                <a14:m>
                  <m:oMath xmlns:m="http://schemas.openxmlformats.org/officeDocument/2006/math">
                    <m:r>
                      <a:rPr lang="ja-JP" altLang="en-US" i="1" dirty="0">
                        <a:latin typeface="Cambria Math" panose="02040503050406030204" pitchFamily="18" charset="0"/>
                      </a:rPr>
                      <m:t>任意の行列</m:t>
                    </m:r>
                    <m:r>
                      <a:rPr lang="ja-JP" altLang="en-US" i="1" dirty="0">
                        <a:latin typeface="Cambria Math" panose="02040503050406030204" pitchFamily="18" charset="0"/>
                      </a:rPr>
                      <m:t>∑≻0</m:t>
                    </m:r>
                  </m:oMath>
                </a14:m>
                <a:r>
                  <a:rPr lang="ja-JP" altLang="en-US" dirty="0"/>
                  <a:t>に</a:t>
                </a:r>
                <a:r>
                  <a:rPr lang="ja-JP" altLang="en-US" dirty="0" smtClean="0"/>
                  <a:t>対して</a:t>
                </a:r>
                <a:r>
                  <a:rPr lang="en-US" altLang="ja-JP" dirty="0" smtClean="0"/>
                  <a:t>, </a:t>
                </a:r>
                <a:r>
                  <a:rPr lang="ja-JP" altLang="en-US" dirty="0" smtClean="0"/>
                  <a:t>ベクトル</a:t>
                </a:r>
                <a14:m>
                  <m:oMath xmlns:m="http://schemas.openxmlformats.org/officeDocument/2006/math">
                    <m:acc>
                      <m:accPr>
                        <m:chr m:val="̂"/>
                        <m:ctrlPr>
                          <a:rPr lang="ja-JP" altLang="en-US" i="1" smtClean="0">
                            <a:latin typeface="Cambria Math" panose="02040503050406030204" pitchFamily="18" charset="0"/>
                          </a:rPr>
                        </m:ctrlPr>
                      </m:acc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𝑟</m:t>
                            </m:r>
                          </m:e>
                          <m:sub>
                            <m:r>
                              <a:rPr lang="en-US" altLang="ja-JP" b="0" i="1" smtClean="0">
                                <a:latin typeface="Cambria Math" panose="02040503050406030204" pitchFamily="18" charset="0"/>
                              </a:rPr>
                              <m:t>𝑡</m:t>
                            </m:r>
                          </m:sub>
                        </m:sSub>
                      </m:e>
                    </m:acc>
                    <m:r>
                      <a:rPr lang="ja-JP" altLang="en-US" i="1">
                        <a:latin typeface="Cambria Math" panose="02040503050406030204" pitchFamily="18" charset="0"/>
                      </a:rPr>
                      <m:t>を</m:t>
                    </m:r>
                  </m:oMath>
                </a14:m>
                <a:r>
                  <a:rPr lang="en-US" altLang="ja-JP" dirty="0" smtClean="0"/>
                  <a:t>(21)</a:t>
                </a:r>
                <a:r>
                  <a:rPr lang="ja-JP" altLang="en-US" dirty="0" smtClean="0"/>
                  <a:t>で更新</a:t>
                </a:r>
                <a:endParaRPr lang="en-US" altLang="ja-JP" dirty="0" smtClean="0"/>
              </a:p>
              <a:p>
                <a:pPr marL="0" indent="0">
                  <a:buNone/>
                </a:pPr>
                <a:r>
                  <a:rPr lang="ja-JP" altLang="en-US" dirty="0" smtClean="0"/>
                  <a:t>　⇒</a:t>
                </a:r>
                <a:r>
                  <a:rPr lang="ja-JP" altLang="en-US" dirty="0"/>
                  <a:t> </a:t>
                </a:r>
                <a:r>
                  <a:rPr lang="ja-JP" altLang="en-US" dirty="0" smtClean="0"/>
                  <a:t>確率</a:t>
                </a:r>
                <a:r>
                  <a:rPr lang="en-US" altLang="ja-JP" dirty="0" smtClean="0"/>
                  <a:t>1</a:t>
                </a:r>
                <a:r>
                  <a:rPr lang="ja-JP" altLang="en-US" dirty="0" smtClean="0"/>
                  <a:t>で</a:t>
                </a:r>
                <a14:m>
                  <m:oMath xmlns:m="http://schemas.openxmlformats.org/officeDocument/2006/math">
                    <m:r>
                      <a:rPr lang="en-US" altLang="ja-JP" i="1" dirty="0">
                        <a:latin typeface="Cambria Math" panose="02040503050406030204" pitchFamily="18" charset="0"/>
                      </a:rPr>
                      <m:t>𝑡</m:t>
                    </m:r>
                    <m:r>
                      <a:rPr lang="ja-JP" altLang="en-US" i="1" dirty="0">
                        <a:latin typeface="Cambria Math" panose="02040503050406030204" pitchFamily="18" charset="0"/>
                      </a:rPr>
                      <m:t>→∞</m:t>
                    </m:r>
                  </m:oMath>
                </a14:m>
                <a:r>
                  <a:rPr lang="ja-JP" altLang="en-US" dirty="0" smtClean="0"/>
                  <a:t>のとき</a:t>
                </a:r>
                <a:endParaRPr lang="en-US" altLang="ja-JP" dirty="0" smtClean="0"/>
              </a:p>
              <a:p>
                <a:pPr marL="0" indent="0">
                  <a:buNone/>
                </a:pPr>
                <a:endParaRPr lang="en-US" altLang="ja-JP" dirty="0"/>
              </a:p>
              <a:p>
                <a:pPr marL="0" indent="0">
                  <a:buNone/>
                </a:pPr>
                <a:r>
                  <a:rPr lang="en-US" altLang="ja-JP" dirty="0" smtClean="0"/>
                  <a:t>※proof</a:t>
                </a:r>
                <a:r>
                  <a:rPr lang="ja-JP" altLang="en-US" dirty="0" smtClean="0"/>
                  <a:t>は</a:t>
                </a:r>
                <a:r>
                  <a:rPr lang="en-US" altLang="ja-JP" dirty="0" smtClean="0"/>
                  <a:t>Appendix C</a:t>
                </a:r>
              </a:p>
            </p:txBody>
          </p:sp>
        </mc:Choice>
        <mc:Fallback xmlns="">
          <p:sp>
            <p:nvSpPr>
              <p:cNvPr id="16"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2"/>
                <a:stretch>
                  <a:fillRect l="-1208"/>
                </a:stretch>
              </a:blipFill>
            </p:spPr>
            <p:txBody>
              <a:bodyPr/>
              <a:lstStyle/>
              <a:p>
                <a:r>
                  <a:rPr lang="ja-JP" altLang="en-US">
                    <a:noFill/>
                  </a:rPr>
                  <a:t> </a:t>
                </a:r>
              </a:p>
            </p:txBody>
          </p:sp>
        </mc:Fallback>
      </mc:AlternateContent>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b="87222"/>
          <a:stretch/>
        </p:blipFill>
        <p:spPr>
          <a:xfrm>
            <a:off x="845127" y="1468899"/>
            <a:ext cx="10515600" cy="2124027"/>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55550" t="9950" r="30501" b="86784"/>
          <a:stretch/>
        </p:blipFill>
        <p:spPr>
          <a:xfrm>
            <a:off x="4636077" y="4572161"/>
            <a:ext cx="1466850" cy="542925"/>
          </a:xfrm>
          <a:prstGeom prst="rect">
            <a:avLst/>
          </a:prstGeom>
        </p:spPr>
      </p:pic>
    </p:spTree>
    <p:extLst>
      <p:ext uri="{BB962C8B-B14F-4D97-AF65-F5344CB8AC3E}">
        <p14:creationId xmlns:p14="http://schemas.microsoft.com/office/powerpoint/2010/main" val="275641575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E:Convergence analysis</a:t>
            </a:r>
            <a:endParaRPr kumimoji="1" lang="ja-JP" altLang="en-US" sz="3200" dirty="0"/>
          </a:p>
        </p:txBody>
      </p:sp>
      <mc:AlternateContent xmlns:mc="http://schemas.openxmlformats.org/markup-compatibility/2006" xmlns:a14="http://schemas.microsoft.com/office/drawing/2010/main">
        <mc:Choice Requires="a14">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(21)</a:t>
                </a:r>
                <a:r>
                  <a:rPr lang="ja-JP" altLang="en-US" dirty="0" smtClean="0"/>
                  <a:t>の反復に対する収束率も研究</a:t>
                </a:r>
                <a:endParaRPr lang="en-US" altLang="ja-JP" dirty="0" smtClean="0"/>
              </a:p>
              <a:p>
                <a:pPr marL="0" indent="0">
                  <a:buNone/>
                </a:pPr>
                <a:r>
                  <a:rPr lang="ja-JP" altLang="en-US" dirty="0" smtClean="0"/>
                  <a:t>　⇒</a:t>
                </a:r>
                <a:r>
                  <a:rPr lang="en-US" altLang="ja-JP" dirty="0" smtClean="0"/>
                  <a:t>2</a:t>
                </a:r>
                <a:r>
                  <a:rPr lang="ja-JP" altLang="en-US" dirty="0" err="1" smtClean="0"/>
                  <a:t>つの</a:t>
                </a:r>
                <a:r>
                  <a:rPr lang="ja-JP" altLang="en-US" dirty="0" smtClean="0"/>
                  <a:t>時間スケール</a:t>
                </a:r>
                <a:endParaRPr lang="en-US" altLang="ja-JP" dirty="0" smtClean="0"/>
              </a:p>
              <a:p>
                <a:pPr marL="0" indent="0">
                  <a:buNone/>
                </a:pPr>
                <a:r>
                  <a:rPr lang="ja-JP" altLang="en-US" dirty="0"/>
                  <a:t>　</a:t>
                </a:r>
                <a:r>
                  <a:rPr lang="ja-JP" altLang="en-US" dirty="0" smtClean="0"/>
                  <a:t>　 </a:t>
                </a:r>
                <a:r>
                  <a:rPr lang="en-US" altLang="ja-JP" dirty="0" smtClean="0"/>
                  <a:t>1.  </a:t>
                </a:r>
                <a14:m>
                  <m:oMath xmlns:m="http://schemas.openxmlformats.org/officeDocument/2006/math">
                    <m:acc>
                      <m:accPr>
                        <m:chr m:val="̂"/>
                        <m:ctrlPr>
                          <a:rPr lang="ja-JP" altLang="en-US"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e>
                    </m:acc>
                  </m:oMath>
                </a14:m>
                <a:r>
                  <a:rPr lang="ja-JP" altLang="en-US" dirty="0" smtClean="0"/>
                  <a:t>が　　　　　　　　 を追従する時間スケール</a:t>
                </a:r>
                <a:endParaRPr lang="en-US" altLang="ja-JP" dirty="0" smtClean="0"/>
              </a:p>
              <a:p>
                <a:pPr marL="0" indent="0">
                  <a:buNone/>
                </a:pPr>
                <a:r>
                  <a:rPr lang="en-US" altLang="ja-JP" dirty="0"/>
                  <a:t> </a:t>
                </a:r>
                <a:r>
                  <a:rPr lang="en-US" altLang="ja-JP" dirty="0" smtClean="0"/>
                  <a:t>      2.  </a:t>
                </a:r>
                <a14:m>
                  <m:oMath xmlns:m="http://schemas.openxmlformats.org/officeDocument/2006/math">
                    <m:acc>
                      <m:accPr>
                        <m:chr m:val="̅"/>
                        <m:ctrlPr>
                          <a:rPr lang="en-US" altLang="ja-JP" i="1" smtClean="0">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𝐶</m:t>
                            </m:r>
                          </m:e>
                          <m:sub>
                            <m:r>
                              <a:rPr lang="en-US" altLang="ja-JP" i="1">
                                <a:latin typeface="Cambria Math" panose="02040503050406030204" pitchFamily="18" charset="0"/>
                              </a:rPr>
                              <m:t>𝑡</m:t>
                            </m:r>
                          </m:sub>
                        </m:sSub>
                      </m:e>
                    </m:acc>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𝑑</m:t>
                            </m:r>
                          </m:e>
                          <m:sub>
                            <m:r>
                              <a:rPr lang="en-US" altLang="ja-JP" i="1">
                                <a:latin typeface="Cambria Math" panose="02040503050406030204" pitchFamily="18" charset="0"/>
                              </a:rPr>
                              <m:t>𝑡</m:t>
                            </m:r>
                          </m:sub>
                        </m:sSub>
                      </m:e>
                    </m:acc>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𝐺</m:t>
                            </m:r>
                          </m:e>
                          <m:sub>
                            <m:r>
                              <a:rPr lang="en-US" altLang="ja-JP" i="1">
                                <a:latin typeface="Cambria Math" panose="02040503050406030204" pitchFamily="18" charset="0"/>
                              </a:rPr>
                              <m:t>𝑡</m:t>
                            </m:r>
                          </m:sub>
                        </m:sSub>
                      </m:e>
                    </m:acc>
                    <m:r>
                      <a:rPr lang="ja-JP" altLang="en-US" i="1">
                        <a:latin typeface="Cambria Math" panose="02040503050406030204" pitchFamily="18" charset="0"/>
                      </a:rPr>
                      <m:t>が</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𝐶</m:t>
                        </m:r>
                      </m:e>
                      <m:sub>
                        <m:r>
                          <m:rPr>
                            <m:sty m:val="p"/>
                          </m:rPr>
                          <a:rPr lang="en-US" altLang="ja-JP" i="1">
                            <a:latin typeface="Cambria Math" panose="02040503050406030204" pitchFamily="18" charset="0"/>
                          </a:rPr>
                          <m:t>μ</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𝑑</m:t>
                        </m:r>
                      </m:e>
                      <m:sub>
                        <m:r>
                          <m:rPr>
                            <m:sty m:val="p"/>
                          </m:rPr>
                          <a:rPr lang="en-US" altLang="ja-JP" i="1">
                            <a:latin typeface="Cambria Math" panose="02040503050406030204" pitchFamily="18" charset="0"/>
                          </a:rPr>
                          <m:t>μ</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𝐺</m:t>
                        </m:r>
                      </m:e>
                      <m:sub>
                        <m:r>
                          <m:rPr>
                            <m:sty m:val="p"/>
                          </m:rPr>
                          <a:rPr lang="en-US" altLang="ja-JP" i="1">
                            <a:latin typeface="Cambria Math" panose="02040503050406030204" pitchFamily="18" charset="0"/>
                          </a:rPr>
                          <m:t>μ</m:t>
                        </m:r>
                      </m:sub>
                    </m:sSub>
                    <m:r>
                      <a:rPr lang="ja-JP" altLang="en-US" i="1">
                        <a:latin typeface="Cambria Math" panose="02040503050406030204" pitchFamily="18" charset="0"/>
                      </a:rPr>
                      <m:t>に</m:t>
                    </m:r>
                  </m:oMath>
                </a14:m>
                <a:r>
                  <a:rPr lang="ja-JP" altLang="en-US" dirty="0" smtClean="0"/>
                  <a:t>収束する時間スケール</a:t>
                </a:r>
                <a:endParaRPr lang="en-US" altLang="ja-JP" dirty="0" smtClean="0"/>
              </a:p>
              <a:p>
                <a:endParaRPr lang="en-US" altLang="ja-JP" dirty="0" smtClean="0"/>
              </a:p>
            </p:txBody>
          </p:sp>
        </mc:Choice>
        <mc:Fallback xmlns="">
          <p:sp>
            <p:nvSpPr>
              <p:cNvPr id="16"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2"/>
                <a:stretch>
                  <a:fillRect l="-921" t="-2594"/>
                </a:stretch>
              </a:blipFill>
            </p:spPr>
            <p:txBody>
              <a:bodyPr/>
              <a:lstStyle/>
              <a:p>
                <a:r>
                  <a:rPr lang="ja-JP" altLang="en-US">
                    <a:noFill/>
                  </a:rPr>
                  <a:t> </a:t>
                </a:r>
              </a:p>
            </p:txBody>
          </p:sp>
        </mc:Fallback>
      </mc:AlternateContent>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181" t="36889" r="-181" b="56923"/>
          <a:stretch/>
        </p:blipFill>
        <p:spPr>
          <a:xfrm>
            <a:off x="845127" y="5124450"/>
            <a:ext cx="10515600" cy="10287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39036" t="69832" r="42294" b="7682"/>
          <a:stretch/>
        </p:blipFill>
        <p:spPr>
          <a:xfrm>
            <a:off x="2447925" y="2381159"/>
            <a:ext cx="1733550" cy="636105"/>
          </a:xfrm>
          <a:prstGeom prst="rect">
            <a:avLst/>
          </a:prstGeom>
        </p:spPr>
      </p:pic>
    </p:spTree>
    <p:extLst>
      <p:ext uri="{BB962C8B-B14F-4D97-AF65-F5344CB8AC3E}">
        <p14:creationId xmlns:p14="http://schemas.microsoft.com/office/powerpoint/2010/main" val="189736820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E:Convergence analysis</a:t>
            </a:r>
            <a:endParaRPr kumimoji="1" lang="ja-JP" altLang="en-US" sz="3200" dirty="0"/>
          </a:p>
        </p:txBody>
      </p:sp>
      <mc:AlternateContent xmlns:mc="http://schemas.openxmlformats.org/markup-compatibility/2006" xmlns:a14="http://schemas.microsoft.com/office/drawing/2010/main">
        <mc:Choice Requires="a14">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 </a:t>
                </a:r>
                <a:r>
                  <a:rPr lang="en-US" altLang="ja-JP" dirty="0"/>
                  <a:t>1.  </a:t>
                </a:r>
                <a14:m>
                  <m:oMath xmlns:m="http://schemas.openxmlformats.org/officeDocument/2006/math">
                    <m:acc>
                      <m:accPr>
                        <m:chr m:val="̂"/>
                        <m:ctrlPr>
                          <a:rPr lang="ja-JP" altLang="en-US"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e>
                    </m:acc>
                  </m:oMath>
                </a14:m>
                <a:r>
                  <a:rPr lang="ja-JP" altLang="en-US" dirty="0"/>
                  <a:t>が　　　　　　　　 を追従する時間</a:t>
                </a:r>
                <a:r>
                  <a:rPr lang="ja-JP" altLang="en-US" dirty="0" smtClean="0"/>
                  <a:t>スケール</a:t>
                </a: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dirty="0"/>
              </a:p>
              <a:p>
                <a:pPr marL="0" indent="0">
                  <a:buNone/>
                </a:pPr>
                <a14:m>
                  <m:oMath xmlns:m="http://schemas.openxmlformats.org/officeDocument/2006/math">
                    <m:acc>
                      <m:accPr>
                        <m:chr m:val="̂"/>
                        <m:ctrlPr>
                          <a:rPr lang="ja-JP" altLang="en-US"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e>
                    </m:acc>
                  </m:oMath>
                </a14:m>
                <a:r>
                  <a:rPr lang="ja-JP" altLang="en-US" dirty="0" smtClean="0"/>
                  <a:t>と</a:t>
                </a:r>
                <a14:m>
                  <m:oMath xmlns:m="http://schemas.openxmlformats.org/officeDocument/2006/math">
                    <m:acc>
                      <m:accPr>
                        <m:chr m:val="̅"/>
                        <m:ctrlPr>
                          <a:rPr lang="ja-JP" altLang="en-US" i="1" smtClean="0">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e>
                    </m:acc>
                  </m:oMath>
                </a14:m>
                <a:r>
                  <a:rPr lang="ja-JP" altLang="en-US" dirty="0" smtClean="0"/>
                  <a:t>の間の距離が</a:t>
                </a:r>
                <a:r>
                  <a:rPr lang="en-US" altLang="ja-JP" dirty="0" smtClean="0"/>
                  <a:t>, </a:t>
                </a:r>
                <a14:m>
                  <m:oMath xmlns:m="http://schemas.openxmlformats.org/officeDocument/2006/math">
                    <m:r>
                      <a:rPr lang="en-US" altLang="ja-JP" i="1" dirty="0" smtClean="0">
                        <a:latin typeface="Cambria Math" panose="02040503050406030204" pitchFamily="18" charset="0"/>
                      </a:rPr>
                      <m:t>𝑂</m:t>
                    </m:r>
                    <m:r>
                      <a:rPr lang="en-US" altLang="ja-JP" i="1" dirty="0" smtClean="0">
                        <a:latin typeface="Cambria Math" panose="02040503050406030204" pitchFamily="18" charset="0"/>
                      </a:rPr>
                      <m:t>(1/</m:t>
                    </m:r>
                    <m:r>
                      <a:rPr lang="en-US" altLang="ja-JP" b="0" i="1" dirty="0" smtClean="0">
                        <a:latin typeface="Cambria Math" panose="02040503050406030204" pitchFamily="18" charset="0"/>
                      </a:rPr>
                      <m:t>𝑡</m:t>
                    </m:r>
                    <m:r>
                      <a:rPr lang="en-US" altLang="ja-JP" i="1" dirty="0" smtClean="0">
                        <a:latin typeface="Cambria Math" panose="02040503050406030204" pitchFamily="18" charset="0"/>
                      </a:rPr>
                      <m:t>)</m:t>
                    </m:r>
                  </m:oMath>
                </a14:m>
                <a:r>
                  <a:rPr lang="ja-JP" altLang="en-US" dirty="0" smtClean="0"/>
                  <a:t>のレートで減少することを示す</a:t>
                </a:r>
                <a:endParaRPr lang="en-US" altLang="ja-JP" dirty="0" smtClean="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dirty="0"/>
              </a:p>
              <a:p>
                <a:pPr marL="0" indent="0">
                  <a:buNone/>
                </a:pPr>
                <a:r>
                  <a:rPr lang="en-US" altLang="ja-JP" dirty="0" smtClean="0"/>
                  <a:t>※proof</a:t>
                </a:r>
                <a:r>
                  <a:rPr lang="ja-JP" altLang="en-US" dirty="0" smtClean="0"/>
                  <a:t>は</a:t>
                </a:r>
                <a:r>
                  <a:rPr lang="en-US" altLang="ja-JP" dirty="0" smtClean="0"/>
                  <a:t>Appendix D</a:t>
                </a:r>
              </a:p>
            </p:txBody>
          </p:sp>
        </mc:Choice>
        <mc:Fallback xmlns="">
          <p:sp>
            <p:nvSpPr>
              <p:cNvPr id="16"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2"/>
                <a:stretch>
                  <a:fillRect l="-1208" t="-2594" b="-1651"/>
                </a:stretch>
              </a:blipFill>
            </p:spPr>
            <p:txBody>
              <a:bodyPr/>
              <a:lstStyle/>
              <a:p>
                <a:r>
                  <a:rPr lang="ja-JP" altLang="en-US">
                    <a:noFill/>
                  </a:rPr>
                  <a:t> </a:t>
                </a:r>
              </a:p>
            </p:txBody>
          </p:sp>
        </mc:Fallback>
      </mc:AlternateContent>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181" t="36889" r="-181" b="56923"/>
          <a:stretch/>
        </p:blipFill>
        <p:spPr>
          <a:xfrm>
            <a:off x="845127" y="2029002"/>
            <a:ext cx="10515600" cy="1028700"/>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39036" t="69832" r="42294" b="7682"/>
          <a:stretch/>
        </p:blipFill>
        <p:spPr>
          <a:xfrm>
            <a:off x="2019300" y="1392897"/>
            <a:ext cx="1733550" cy="636105"/>
          </a:xfrm>
          <a:prstGeom prst="rect">
            <a:avLst/>
          </a:prstGeom>
        </p:spPr>
      </p:pic>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634" t="58031" r="634" b="35781"/>
          <a:stretch/>
        </p:blipFill>
        <p:spPr>
          <a:xfrm>
            <a:off x="692366" y="4495977"/>
            <a:ext cx="10515600" cy="1028700"/>
          </a:xfrm>
          <a:prstGeom prst="rect">
            <a:avLst/>
          </a:prstGeom>
        </p:spPr>
      </p:pic>
    </p:spTree>
    <p:extLst>
      <p:ext uri="{BB962C8B-B14F-4D97-AF65-F5344CB8AC3E}">
        <p14:creationId xmlns:p14="http://schemas.microsoft.com/office/powerpoint/2010/main" val="10346458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E:Convergence analysis</a:t>
            </a:r>
            <a:endParaRPr kumimoji="1" lang="ja-JP" altLang="en-US" sz="3200" dirty="0"/>
          </a:p>
        </p:txBody>
      </p:sp>
      <mc:AlternateContent xmlns:mc="http://schemas.openxmlformats.org/markup-compatibility/2006" xmlns:a14="http://schemas.microsoft.com/office/drawing/2010/main">
        <mc:Choice Requires="a14">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 </a:t>
                </a:r>
                <a:r>
                  <a:rPr lang="en-US" altLang="ja-JP" dirty="0"/>
                  <a:t>1.  </a:t>
                </a:r>
                <a14:m>
                  <m:oMath xmlns:m="http://schemas.openxmlformats.org/officeDocument/2006/math">
                    <m:acc>
                      <m:accPr>
                        <m:chr m:val="̂"/>
                        <m:ctrlPr>
                          <a:rPr lang="ja-JP" altLang="en-US"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e>
                    </m:acc>
                  </m:oMath>
                </a14:m>
                <a:r>
                  <a:rPr lang="ja-JP" altLang="en-US" dirty="0"/>
                  <a:t>が　　　　　　　　 を追従する時間</a:t>
                </a:r>
                <a:r>
                  <a:rPr lang="ja-JP" altLang="en-US" dirty="0" smtClean="0"/>
                  <a:t>スケール</a:t>
                </a:r>
                <a:endParaRPr lang="en-US" altLang="ja-JP" dirty="0" smtClean="0"/>
              </a:p>
              <a:p>
                <a:pPr marL="0" indent="0">
                  <a:buNone/>
                </a:pPr>
                <a:r>
                  <a:rPr lang="en-US" altLang="ja-JP" dirty="0" smtClean="0"/>
                  <a:t>[27][28]</a:t>
                </a:r>
                <a:r>
                  <a:rPr lang="ja-JP" altLang="en-US" dirty="0" smtClean="0"/>
                  <a:t>⇒</a:t>
                </a:r>
                <a14:m>
                  <m:oMath xmlns:m="http://schemas.openxmlformats.org/officeDocument/2006/math">
                    <m:acc>
                      <m:accPr>
                        <m:chr m:val="̅"/>
                        <m:ctrlPr>
                          <a:rPr lang="ja-JP" altLang="en-US" i="1" smtClean="0">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e>
                    </m:acc>
                  </m:oMath>
                </a14:m>
                <a:r>
                  <a:rPr lang="ja-JP" altLang="en-US" dirty="0" smtClean="0"/>
                  <a:t>が</a:t>
                </a:r>
                <a14:m>
                  <m:oMath xmlns:m="http://schemas.openxmlformats.org/officeDocument/2006/math">
                    <m:acc>
                      <m:accPr>
                        <m:chr m:val="̂"/>
                        <m:ctrlPr>
                          <a:rPr lang="ja-JP" altLang="en-US" i="1" dirty="0" smtClean="0">
                            <a:latin typeface="Cambria Math" panose="02040503050406030204" pitchFamily="18" charset="0"/>
                          </a:rPr>
                        </m:ctrlPr>
                      </m:accPr>
                      <m:e>
                        <m:sSubSup>
                          <m:sSubSupPr>
                            <m:ctrlPr>
                              <a:rPr lang="en-US" altLang="ja-JP" i="1" dirty="0" smtClean="0">
                                <a:latin typeface="Cambria Math" panose="02040503050406030204" pitchFamily="18" charset="0"/>
                              </a:rPr>
                            </m:ctrlPr>
                          </m:sSubSupPr>
                          <m:e>
                            <m:r>
                              <a:rPr lang="en-US" altLang="ja-JP" b="0" i="1" dirty="0" smtClean="0">
                                <a:latin typeface="Cambria Math" panose="02040503050406030204" pitchFamily="18" charset="0"/>
                              </a:rPr>
                              <m:t>𝑟</m:t>
                            </m:r>
                          </m:e>
                          <m:sub>
                            <m:r>
                              <m:rPr>
                                <m:sty m:val="p"/>
                              </m:rPr>
                              <a:rPr lang="en-US" altLang="ja-JP" i="1" dirty="0">
                                <a:latin typeface="Cambria Math" panose="02040503050406030204" pitchFamily="18" charset="0"/>
                              </a:rPr>
                              <m:t>μ</m:t>
                            </m:r>
                          </m:sub>
                          <m:sup>
                            <m:r>
                              <a:rPr lang="en-US" altLang="ja-JP" b="0" i="1" dirty="0" smtClean="0">
                                <a:latin typeface="Cambria Math" panose="02040503050406030204" pitchFamily="18" charset="0"/>
                              </a:rPr>
                              <m:t>∗</m:t>
                            </m:r>
                          </m:sup>
                        </m:sSubSup>
                      </m:e>
                    </m:acc>
                  </m:oMath>
                </a14:m>
                <a:r>
                  <a:rPr lang="ja-JP" altLang="en-US" dirty="0" smtClean="0"/>
                  <a:t>へと</a:t>
                </a:r>
                <a14:m>
                  <m:oMath xmlns:m="http://schemas.openxmlformats.org/officeDocument/2006/math">
                    <m:r>
                      <a:rPr lang="en-US" altLang="ja-JP" i="1" dirty="0">
                        <a:latin typeface="Cambria Math" panose="02040503050406030204" pitchFamily="18" charset="0"/>
                      </a:rPr>
                      <m:t>𝑂</m:t>
                    </m:r>
                    <m:r>
                      <a:rPr lang="en-US" altLang="ja-JP" i="1" dirty="0">
                        <a:latin typeface="Cambria Math" panose="02040503050406030204" pitchFamily="18" charset="0"/>
                      </a:rPr>
                      <m:t>(1/</m:t>
                    </m:r>
                    <m:rad>
                      <m:radPr>
                        <m:degHide m:val="on"/>
                        <m:ctrlPr>
                          <a:rPr lang="en-US" altLang="ja-JP" i="1" dirty="0" smtClean="0">
                            <a:latin typeface="Cambria Math" panose="02040503050406030204" pitchFamily="18" charset="0"/>
                          </a:rPr>
                        </m:ctrlPr>
                      </m:radPr>
                      <m:deg/>
                      <m:e>
                        <m:r>
                          <a:rPr lang="en-US" altLang="ja-JP" b="0" i="1" dirty="0" smtClean="0">
                            <a:latin typeface="Cambria Math" panose="02040503050406030204" pitchFamily="18" charset="0"/>
                          </a:rPr>
                          <m:t>𝑡</m:t>
                        </m:r>
                      </m:e>
                    </m:rad>
                    <m:r>
                      <a:rPr lang="en-US" altLang="ja-JP" i="1" dirty="0">
                        <a:latin typeface="Cambria Math" panose="02040503050406030204" pitchFamily="18" charset="0"/>
                      </a:rPr>
                      <m:t>)</m:t>
                    </m:r>
                  </m:oMath>
                </a14:m>
                <a:r>
                  <a:rPr lang="ja-JP" altLang="en-US" dirty="0" smtClean="0"/>
                  <a:t>のレートで収束</a:t>
                </a:r>
                <a:endParaRPr lang="en-US" altLang="ja-JP" dirty="0" smtClean="0"/>
              </a:p>
              <a:p>
                <a:pPr marL="0" indent="0">
                  <a:buNone/>
                </a:pPr>
                <a:r>
                  <a:rPr lang="en-US" altLang="ja-JP" dirty="0" smtClean="0"/>
                  <a:t>Prop.2</a:t>
                </a:r>
                <a:r>
                  <a:rPr lang="ja-JP" altLang="en-US" dirty="0" smtClean="0"/>
                  <a:t>からも示せる</a:t>
                </a:r>
                <a:endParaRPr lang="en-US" altLang="ja-JP" dirty="0" smtClean="0"/>
              </a:p>
              <a:p>
                <a:pPr marL="0" indent="0">
                  <a:buNone/>
                </a:pPr>
                <a:endParaRPr lang="en-US" altLang="ja-JP" dirty="0" smtClean="0"/>
              </a:p>
              <a:p>
                <a:pPr marL="0" indent="0">
                  <a:buNone/>
                </a:pPr>
                <a:r>
                  <a:rPr lang="ja-JP" altLang="en-US" dirty="0" smtClean="0"/>
                  <a:t>さらに</a:t>
                </a:r>
                <a:r>
                  <a:rPr lang="en-US" altLang="ja-JP" dirty="0" smtClean="0"/>
                  <a:t>, </a:t>
                </a:r>
                <a:r>
                  <a:rPr lang="ja-JP" altLang="en-US" dirty="0" smtClean="0"/>
                  <a:t>誤差</a:t>
                </a:r>
                <a:r>
                  <a:rPr lang="en-US" altLang="ja-JP" dirty="0" smtClean="0"/>
                  <a:t>(</a:t>
                </a:r>
                <a14:m>
                  <m:oMath xmlns:m="http://schemas.openxmlformats.org/officeDocument/2006/math">
                    <m:acc>
                      <m:accPr>
                        <m:chr m:val="̂"/>
                        <m:ctrlPr>
                          <a:rPr lang="en-US" altLang="ja-JP" i="1" smtClean="0">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𝑟</m:t>
                            </m:r>
                          </m:e>
                          <m:sub>
                            <m:r>
                              <a:rPr lang="en-US" altLang="ja-JP" i="1">
                                <a:latin typeface="Cambria Math" panose="02040503050406030204" pitchFamily="18" charset="0"/>
                              </a:rPr>
                              <m:t>𝑡</m:t>
                            </m:r>
                          </m:sub>
                        </m:sSub>
                      </m:e>
                    </m:acc>
                    <m:r>
                      <a:rPr lang="en-US" altLang="ja-JP" b="0" i="1" smtClean="0">
                        <a:latin typeface="Cambria Math" panose="02040503050406030204" pitchFamily="18" charset="0"/>
                      </a:rPr>
                      <m:t>−</m:t>
                    </m:r>
                    <m:acc>
                      <m:accPr>
                        <m:chr m:val="̂"/>
                        <m:ctrlPr>
                          <a:rPr lang="ja-JP" altLang="en-US" i="1" dirty="0">
                            <a:latin typeface="Cambria Math" panose="02040503050406030204" pitchFamily="18" charset="0"/>
                          </a:rPr>
                        </m:ctrlPr>
                      </m:accPr>
                      <m:e>
                        <m:sSubSup>
                          <m:sSubSupPr>
                            <m:ctrlPr>
                              <a:rPr lang="en-US" altLang="ja-JP" i="1" dirty="0">
                                <a:latin typeface="Cambria Math" panose="02040503050406030204" pitchFamily="18" charset="0"/>
                              </a:rPr>
                            </m:ctrlPr>
                          </m:sSubSupPr>
                          <m:e>
                            <m:r>
                              <a:rPr lang="en-US" altLang="ja-JP" i="1" dirty="0">
                                <a:latin typeface="Cambria Math" panose="02040503050406030204" pitchFamily="18" charset="0"/>
                              </a:rPr>
                              <m:t>𝑟</m:t>
                            </m:r>
                          </m:e>
                          <m:sub>
                            <m:r>
                              <m:rPr>
                                <m:sty m:val="p"/>
                              </m:rPr>
                              <a:rPr lang="en-US" altLang="ja-JP" i="1" dirty="0">
                                <a:latin typeface="Cambria Math" panose="02040503050406030204" pitchFamily="18" charset="0"/>
                              </a:rPr>
                              <m:t>μ</m:t>
                            </m:r>
                          </m:sub>
                          <m:sup>
                            <m:r>
                              <a:rPr lang="en-US" altLang="ja-JP" i="1" dirty="0">
                                <a:latin typeface="Cambria Math" panose="02040503050406030204" pitchFamily="18" charset="0"/>
                              </a:rPr>
                              <m:t>∗</m:t>
                            </m:r>
                          </m:sup>
                        </m:sSubSup>
                      </m:e>
                    </m:acc>
                  </m:oMath>
                </a14:m>
                <a:r>
                  <a:rPr lang="en-US" altLang="ja-JP" dirty="0" smtClean="0"/>
                  <a:t>)</a:t>
                </a:r>
                <a:r>
                  <a:rPr lang="ja-JP" altLang="en-US" dirty="0" smtClean="0"/>
                  <a:t>は</a:t>
                </a:r>
                <a:r>
                  <a:rPr lang="en-US" altLang="ja-JP" dirty="0" smtClean="0"/>
                  <a:t>, </a:t>
                </a:r>
                <a:r>
                  <a:rPr lang="ja-JP" altLang="en-US" dirty="0" smtClean="0"/>
                  <a:t>中心極限定理より正規分布になる</a:t>
                </a:r>
                <a:endParaRPr lang="en-US" altLang="ja-JP" dirty="0"/>
              </a:p>
              <a:p>
                <a:pPr marL="0" indent="0">
                  <a:buNone/>
                </a:pPr>
                <a:endParaRPr lang="en-US" altLang="ja-JP" dirty="0" smtClean="0"/>
              </a:p>
              <a:p>
                <a:pPr marL="0" indent="0">
                  <a:buNone/>
                </a:pPr>
                <a:endParaRPr lang="en-US" altLang="ja-JP" dirty="0"/>
              </a:p>
              <a:p>
                <a:pPr marL="0" indent="0">
                  <a:buNone/>
                </a:pPr>
                <a:endParaRPr lang="en-US" altLang="ja-JP" dirty="0" smtClean="0"/>
              </a:p>
              <a:p>
                <a:pPr marL="0" indent="0">
                  <a:buNone/>
                </a:pPr>
                <a:endParaRPr lang="en-US" altLang="ja-JP" dirty="0"/>
              </a:p>
              <a:p>
                <a:pPr marL="0" indent="0">
                  <a:buNone/>
                </a:pPr>
                <a:r>
                  <a:rPr lang="en-US" altLang="ja-JP" dirty="0" smtClean="0"/>
                  <a:t>※proof</a:t>
                </a:r>
                <a:r>
                  <a:rPr lang="ja-JP" altLang="en-US" dirty="0" smtClean="0"/>
                  <a:t>は</a:t>
                </a:r>
                <a:r>
                  <a:rPr lang="en-US" altLang="ja-JP" dirty="0" smtClean="0"/>
                  <a:t>Appendix E</a:t>
                </a:r>
              </a:p>
            </p:txBody>
          </p:sp>
        </mc:Choice>
        <mc:Fallback xmlns="">
          <p:sp>
            <p:nvSpPr>
              <p:cNvPr id="16"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2"/>
                <a:stretch>
                  <a:fillRect l="-1208" t="-2594" b="-3420"/>
                </a:stretch>
              </a:blipFill>
            </p:spPr>
            <p:txBody>
              <a:bodyPr/>
              <a:lstStyle/>
              <a:p>
                <a:r>
                  <a:rPr lang="ja-JP" altLang="en-US">
                    <a:noFill/>
                  </a:rPr>
                  <a:t> </a:t>
                </a:r>
              </a:p>
            </p:txBody>
          </p:sp>
        </mc:Fallback>
      </mc:AlternateContent>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39036" t="69832" r="42294" b="7682"/>
          <a:stretch/>
        </p:blipFill>
        <p:spPr>
          <a:xfrm>
            <a:off x="2019300" y="1392897"/>
            <a:ext cx="1733550" cy="636105"/>
          </a:xfrm>
          <a:prstGeom prst="rect">
            <a:avLst/>
          </a:prstGeom>
        </p:spPr>
      </p:pic>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90" t="87882" r="-90" b="660"/>
          <a:stretch/>
        </p:blipFill>
        <p:spPr>
          <a:xfrm>
            <a:off x="692366" y="4191176"/>
            <a:ext cx="10515600" cy="1904823"/>
          </a:xfrm>
          <a:prstGeom prst="rect">
            <a:avLst/>
          </a:prstGeom>
        </p:spPr>
      </p:pic>
    </p:spTree>
    <p:extLst>
      <p:ext uri="{BB962C8B-B14F-4D97-AF65-F5344CB8AC3E}">
        <p14:creationId xmlns:p14="http://schemas.microsoft.com/office/powerpoint/2010/main" val="284311590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F:Simulatin-based approximate dynamic programming algorithm</a:t>
            </a:r>
            <a:endParaRPr kumimoji="1" lang="ja-JP" altLang="en-US" sz="3200" dirty="0"/>
          </a:p>
        </p:txBody>
      </p:sp>
      <mc:AlternateContent xmlns:mc="http://schemas.openxmlformats.org/markup-compatibility/2006" xmlns:a14="http://schemas.microsoft.com/office/drawing/2010/main">
        <mc:Choice Requires="a14">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基底関数</a:t>
                </a:r>
                <a14:m>
                  <m:oMath xmlns:m="http://schemas.openxmlformats.org/officeDocument/2006/math">
                    <m:sSub>
                      <m:sSubPr>
                        <m:ctrlPr>
                          <a:rPr lang="en-US" altLang="ja-JP" i="1" smtClean="0">
                            <a:latin typeface="Cambria Math" panose="02040503050406030204" pitchFamily="18" charset="0"/>
                          </a:rPr>
                        </m:ctrlPr>
                      </m:sSubPr>
                      <m:e>
                        <m:r>
                          <m:rPr>
                            <m:sty m:val="p"/>
                          </m:rPr>
                          <a:rPr lang="el-GR" altLang="ja-JP" i="1" smtClean="0">
                            <a:latin typeface="Cambria Math" panose="02040503050406030204" pitchFamily="18" charset="0"/>
                            <a:ea typeface="Cambria Math" panose="02040503050406030204" pitchFamily="18" charset="0"/>
                          </a:rPr>
                          <m:t>Φ</m:t>
                        </m:r>
                      </m:e>
                      <m:sub>
                        <m:r>
                          <m:rPr>
                            <m:sty m:val="p"/>
                          </m:rPr>
                          <a:rPr lang="en-US" altLang="ja-JP" i="1">
                            <a:latin typeface="Cambria Math" panose="02040503050406030204" pitchFamily="18" charset="0"/>
                          </a:rPr>
                          <m:t>μ</m:t>
                        </m:r>
                      </m:sub>
                    </m:sSub>
                  </m:oMath>
                </a14:m>
                <a:r>
                  <a:rPr lang="ja-JP" altLang="en-US" dirty="0" smtClean="0"/>
                  <a:t>は</a:t>
                </a:r>
                <a14:m>
                  <m:oMath xmlns:m="http://schemas.openxmlformats.org/officeDocument/2006/math">
                    <m:sSub>
                      <m:sSubPr>
                        <m:ctrlPr>
                          <a:rPr lang="en-US" altLang="ja-JP" i="1" smtClean="0">
                            <a:latin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ℬ</m:t>
                        </m:r>
                      </m:e>
                      <m:sub>
                        <m:r>
                          <m:rPr>
                            <m:sty m:val="p"/>
                          </m:rPr>
                          <a:rPr lang="en-US" altLang="ja-JP" i="1">
                            <a:latin typeface="Cambria Math" panose="02040503050406030204" pitchFamily="18" charset="0"/>
                          </a:rPr>
                          <m:t>μ</m:t>
                        </m:r>
                      </m:sub>
                    </m:sSub>
                  </m:oMath>
                </a14:m>
                <a:r>
                  <a:rPr lang="ja-JP" altLang="en-US" dirty="0" smtClean="0"/>
                  <a:t>から導出</a:t>
                </a:r>
                <a:endParaRPr lang="en-US" altLang="ja-JP" dirty="0" smtClean="0"/>
              </a:p>
              <a:p>
                <a:r>
                  <a:rPr lang="ja-JP" altLang="en-US" dirty="0" smtClean="0"/>
                  <a:t>シミュレーションベースにしたとき</a:t>
                </a:r>
                <a:r>
                  <a:rPr lang="en-US" altLang="ja-JP" dirty="0" smtClean="0"/>
                  <a:t>, </a:t>
                </a:r>
                <a14:m>
                  <m:oMath xmlns:m="http://schemas.openxmlformats.org/officeDocument/2006/math">
                    <m:sSub>
                      <m:sSubPr>
                        <m:ctrlPr>
                          <a:rPr lang="en-US" altLang="ja-JP" i="1" smtClean="0">
                            <a:latin typeface="Cambria Math" panose="02040503050406030204" pitchFamily="18" charset="0"/>
                          </a:rPr>
                        </m:ctrlPr>
                      </m:sSubPr>
                      <m:e>
                        <m:acc>
                          <m:accPr>
                            <m:chr m:val="̂"/>
                            <m:ctrlPr>
                              <a:rPr lang="en-US" altLang="ja-JP" i="1" smtClean="0">
                                <a:latin typeface="Cambria Math" panose="02040503050406030204" pitchFamily="18" charset="0"/>
                              </a:rPr>
                            </m:ctrlPr>
                          </m:accPr>
                          <m:e>
                            <m:r>
                              <m:rPr>
                                <m:sty m:val="p"/>
                              </m:rPr>
                              <a:rPr lang="el-GR" altLang="ja-JP" i="1">
                                <a:latin typeface="Cambria Math" panose="02040503050406030204" pitchFamily="18" charset="0"/>
                                <a:ea typeface="Cambria Math" panose="02040503050406030204" pitchFamily="18" charset="0"/>
                              </a:rPr>
                              <m:t>Φ</m:t>
                            </m:r>
                          </m:e>
                        </m:acc>
                      </m:e>
                      <m:sub>
                        <m:r>
                          <m:rPr>
                            <m:sty m:val="p"/>
                          </m:rPr>
                          <a:rPr lang="en-US" altLang="ja-JP" i="1">
                            <a:latin typeface="Cambria Math" panose="02040503050406030204" pitchFamily="18" charset="0"/>
                          </a:rPr>
                          <m:t>μ</m:t>
                        </m:r>
                        <m:r>
                          <a:rPr lang="en-US" altLang="ja-JP" b="0" i="1" smtClean="0">
                            <a:latin typeface="Cambria Math" panose="02040503050406030204" pitchFamily="18" charset="0"/>
                          </a:rPr>
                          <m:t>,</m:t>
                        </m:r>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acc>
                          <m:accPr>
                            <m:chr m:val="̂"/>
                            <m:ctrlPr>
                              <a:rPr lang="en-US" altLang="ja-JP" i="1">
                                <a:latin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ℬ</m:t>
                            </m:r>
                          </m:e>
                        </m:acc>
                      </m:e>
                      <m:sub>
                        <m:r>
                          <m:rPr>
                            <m:sty m:val="p"/>
                          </m:rPr>
                          <a:rPr lang="en-US" altLang="ja-JP" i="1">
                            <a:latin typeface="Cambria Math" panose="02040503050406030204" pitchFamily="18" charset="0"/>
                          </a:rPr>
                          <m:t>μ</m:t>
                        </m:r>
                        <m:r>
                          <a:rPr lang="en-US" altLang="ja-JP" i="1">
                            <a:latin typeface="Cambria Math" panose="02040503050406030204" pitchFamily="18" charset="0"/>
                          </a:rPr>
                          <m:t>,</m:t>
                        </m:r>
                        <m:r>
                          <a:rPr lang="en-US" altLang="ja-JP" i="1">
                            <a:latin typeface="Cambria Math" panose="02040503050406030204" pitchFamily="18" charset="0"/>
                          </a:rPr>
                          <m:t>𝑡</m:t>
                        </m:r>
                      </m:sub>
                    </m:sSub>
                  </m:oMath>
                </a14:m>
                <a:r>
                  <a:rPr lang="ja-JP" altLang="en-US" dirty="0" smtClean="0"/>
                  <a:t>と記述</a:t>
                </a:r>
                <a:endParaRPr lang="en-US" altLang="ja-JP" dirty="0" smtClean="0"/>
              </a:p>
              <a:p>
                <a:endParaRPr lang="en-US" altLang="ja-JP" dirty="0"/>
              </a:p>
              <a:p>
                <a:r>
                  <a:rPr lang="en-US" altLang="ja-JP" dirty="0" smtClean="0"/>
                  <a:t>Algorithm 1.</a:t>
                </a:r>
                <a:r>
                  <a:rPr lang="ja-JP" altLang="en-US" dirty="0" smtClean="0"/>
                  <a:t>で</a:t>
                </a:r>
                <a:r>
                  <a:rPr lang="en-US" altLang="ja-JP" dirty="0" smtClean="0"/>
                  <a:t>, Prob.3</a:t>
                </a:r>
                <a:r>
                  <a:rPr lang="ja-JP" altLang="en-US" dirty="0" smtClean="0"/>
                  <a:t>の準最適解を得るために</a:t>
                </a:r>
                <a:r>
                  <a:rPr lang="en-US" altLang="ja-JP" dirty="0" smtClean="0"/>
                  <a:t>,</a:t>
                </a:r>
              </a:p>
              <a:p>
                <a:pPr marL="0" indent="0">
                  <a:buNone/>
                </a:pPr>
                <a:r>
                  <a:rPr lang="en-US" altLang="ja-JP" dirty="0"/>
                  <a:t> </a:t>
                </a:r>
                <a:r>
                  <a:rPr lang="en-US" altLang="ja-JP" dirty="0" smtClean="0"/>
                  <a:t> </a:t>
                </a:r>
                <a:r>
                  <a:rPr lang="ja-JP" altLang="en-US" dirty="0" smtClean="0"/>
                  <a:t>シミュレーションベースの近似方策反復アルゴリズム</a:t>
                </a:r>
                <a:r>
                  <a:rPr lang="en-US" altLang="ja-JP" dirty="0" smtClean="0"/>
                  <a:t>(S-APIA)</a:t>
                </a:r>
                <a:r>
                  <a:rPr lang="ja-JP" altLang="en-US" dirty="0" smtClean="0"/>
                  <a:t>を示す</a:t>
                </a:r>
                <a:endParaRPr lang="en-US" altLang="ja-JP" dirty="0" smtClean="0"/>
              </a:p>
              <a:p>
                <a:endParaRPr lang="en-US" altLang="ja-JP" dirty="0"/>
              </a:p>
            </p:txBody>
          </p:sp>
        </mc:Choice>
        <mc:Fallback xmlns="">
          <p:sp>
            <p:nvSpPr>
              <p:cNvPr id="16"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2"/>
                <a:stretch>
                  <a:fillRect l="-921" t="-2358"/>
                </a:stretch>
              </a:blipFill>
            </p:spPr>
            <p:txBody>
              <a:bodyPr/>
              <a:lstStyle/>
              <a:p>
                <a:r>
                  <a:rPr lang="ja-JP" altLang="en-US">
                    <a:noFill/>
                  </a:rPr>
                  <a:t> </a:t>
                </a:r>
              </a:p>
            </p:txBody>
          </p:sp>
        </mc:Fallback>
      </mc:AlternateContent>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spTree>
    <p:extLst>
      <p:ext uri="{BB962C8B-B14F-4D97-AF65-F5344CB8AC3E}">
        <p14:creationId xmlns:p14="http://schemas.microsoft.com/office/powerpoint/2010/main" val="97249240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F:Simulatin-based approximate dynamic programming algorithm</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b="76740"/>
          <a:stretch/>
        </p:blipFill>
        <p:spPr>
          <a:xfrm>
            <a:off x="1995154" y="1468900"/>
            <a:ext cx="7686279" cy="2505075"/>
          </a:xfrm>
          <a:prstGeom prst="rect">
            <a:avLst/>
          </a:prstGeom>
        </p:spPr>
      </p:pic>
    </p:spTree>
    <p:extLst>
      <p:ext uri="{BB962C8B-B14F-4D97-AF65-F5344CB8AC3E}">
        <p14:creationId xmlns:p14="http://schemas.microsoft.com/office/powerpoint/2010/main" val="128830544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F:Simulatin-based approximate dynamic programming algorithm</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372" t="22888" r="372" b="38641"/>
          <a:stretch/>
        </p:blipFill>
        <p:spPr>
          <a:xfrm>
            <a:off x="556879" y="1323975"/>
            <a:ext cx="7686279" cy="4143375"/>
          </a:xfrm>
          <a:prstGeom prst="rect">
            <a:avLst/>
          </a:prstGeom>
        </p:spPr>
      </p:pic>
    </p:spTree>
    <p:extLst>
      <p:ext uri="{BB962C8B-B14F-4D97-AF65-F5344CB8AC3E}">
        <p14:creationId xmlns:p14="http://schemas.microsoft.com/office/powerpoint/2010/main" val="332188136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F:Simulatin-based approximate dynamic programming algorithm</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372" t="61271" r="372" b="258"/>
          <a:stretch/>
        </p:blipFill>
        <p:spPr>
          <a:xfrm>
            <a:off x="556879" y="1468900"/>
            <a:ext cx="7686279" cy="4143375"/>
          </a:xfrm>
          <a:prstGeom prst="rect">
            <a:avLst/>
          </a:prstGeom>
        </p:spPr>
      </p:pic>
    </p:spTree>
    <p:extLst>
      <p:ext uri="{BB962C8B-B14F-4D97-AF65-F5344CB8AC3E}">
        <p14:creationId xmlns:p14="http://schemas.microsoft.com/office/powerpoint/2010/main" val="55026419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F:Simulatin-based approximate dynamic programming algorithm</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Remark 2</a:t>
            </a:r>
          </a:p>
          <a:p>
            <a:r>
              <a:rPr lang="en-US" altLang="ja-JP" dirty="0" smtClean="0"/>
              <a:t>S-APIA</a:t>
            </a:r>
            <a:r>
              <a:rPr lang="ja-JP" altLang="en-US" dirty="0" smtClean="0"/>
              <a:t>は</a:t>
            </a:r>
            <a:r>
              <a:rPr lang="en-US" altLang="ja-JP" dirty="0" smtClean="0"/>
              <a:t>[23]</a:t>
            </a:r>
            <a:r>
              <a:rPr lang="ja-JP" altLang="en-US" dirty="0" smtClean="0"/>
              <a:t>で示された</a:t>
            </a:r>
            <a:r>
              <a:rPr lang="en-US" altLang="ja-JP" dirty="0" smtClean="0"/>
              <a:t>deterministic counterpart APIA</a:t>
            </a:r>
            <a:r>
              <a:rPr lang="ja-JP" altLang="en-US" dirty="0" smtClean="0"/>
              <a:t>から生成された</a:t>
            </a:r>
            <a:r>
              <a:rPr lang="en-US" altLang="ja-JP" dirty="0" smtClean="0"/>
              <a:t>, </a:t>
            </a:r>
            <a:r>
              <a:rPr lang="ja-JP" altLang="en-US" dirty="0" smtClean="0"/>
              <a:t>シミュレーションベースの</a:t>
            </a:r>
            <a:r>
              <a:rPr lang="en-US" altLang="ja-JP" dirty="0" smtClean="0"/>
              <a:t>ADP</a:t>
            </a:r>
            <a:r>
              <a:rPr lang="ja-JP" altLang="en-US" dirty="0" smtClean="0"/>
              <a:t>アルゴリズム</a:t>
            </a:r>
            <a:endParaRPr lang="en-US" altLang="ja-JP" dirty="0" smtClean="0"/>
          </a:p>
          <a:p>
            <a:r>
              <a:rPr lang="en-US" altLang="ja-JP" dirty="0" smtClean="0"/>
              <a:t>PIA(DP</a:t>
            </a:r>
            <a:r>
              <a:rPr lang="ja-JP" altLang="en-US" dirty="0" smtClean="0"/>
              <a:t>アルゴリズムの最適手法</a:t>
            </a:r>
            <a:r>
              <a:rPr lang="en-US" altLang="ja-JP" dirty="0" smtClean="0"/>
              <a:t>)</a:t>
            </a:r>
            <a:r>
              <a:rPr lang="ja-JP" altLang="en-US" dirty="0" smtClean="0"/>
              <a:t>や</a:t>
            </a:r>
            <a:r>
              <a:rPr lang="en-US" altLang="ja-JP" dirty="0" smtClean="0"/>
              <a:t>APIA(deterministic ADP</a:t>
            </a:r>
            <a:r>
              <a:rPr lang="ja-JP" altLang="en-US" dirty="0" smtClean="0"/>
              <a:t>アルゴリズムの準最適手法</a:t>
            </a:r>
            <a:r>
              <a:rPr lang="en-US" altLang="ja-JP" dirty="0" smtClean="0"/>
              <a:t>)</a:t>
            </a:r>
            <a:r>
              <a:rPr lang="ja-JP" altLang="en-US" dirty="0" smtClean="0"/>
              <a:t>と比較して</a:t>
            </a:r>
            <a:r>
              <a:rPr lang="en-US" altLang="ja-JP" dirty="0" smtClean="0"/>
              <a:t>, S-APIA</a:t>
            </a:r>
            <a:r>
              <a:rPr lang="ja-JP" altLang="en-US" dirty="0" smtClean="0"/>
              <a:t>は</a:t>
            </a:r>
            <a:r>
              <a:rPr lang="en-US" altLang="ja-JP" dirty="0" smtClean="0"/>
              <a:t>, </a:t>
            </a:r>
            <a:r>
              <a:rPr lang="ja-JP" altLang="en-US" dirty="0" smtClean="0"/>
              <a:t>シミュレーションサンプルや低次元行列の計算を含むため</a:t>
            </a:r>
            <a:r>
              <a:rPr lang="en-US" altLang="ja-JP" dirty="0" smtClean="0"/>
              <a:t>, </a:t>
            </a:r>
            <a:r>
              <a:rPr lang="ja-JP" altLang="en-US" dirty="0" smtClean="0"/>
              <a:t>大幅に計算量を減らす準最適手法</a:t>
            </a:r>
            <a:endParaRPr lang="en-US" altLang="ja-JP" dirty="0" smtClean="0"/>
          </a:p>
          <a:p>
            <a:endParaRPr lang="en-US" altLang="ja-JP" dirty="0" smtClean="0"/>
          </a:p>
        </p:txBody>
      </p:sp>
    </p:spTree>
    <p:extLst>
      <p:ext uri="{BB962C8B-B14F-4D97-AF65-F5344CB8AC3E}">
        <p14:creationId xmlns:p14="http://schemas.microsoft.com/office/powerpoint/2010/main" val="412399946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F:Simulatin-based approximate dynamic programming algorithm</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xmlns:a14="http://schemas.microsoft.com/office/drawing/2010/main">
        <mc:Choice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Remark 2</a:t>
                </a:r>
              </a:p>
              <a:p>
                <a:r>
                  <a:rPr lang="en-US" altLang="ja-JP" dirty="0"/>
                  <a:t>S-APIA</a:t>
                </a:r>
                <a:r>
                  <a:rPr lang="ja-JP" altLang="en-US" dirty="0"/>
                  <a:t>の各反復に対して</a:t>
                </a:r>
                <a:r>
                  <a:rPr lang="en-US" altLang="ja-JP" dirty="0"/>
                  <a:t>, </a:t>
                </a:r>
                <a:r>
                  <a:rPr lang="ja-JP" altLang="en-US" dirty="0"/>
                  <a:t>計算量は</a:t>
                </a:r>
                <a14:m>
                  <m:oMath xmlns:m="http://schemas.openxmlformats.org/officeDocument/2006/math">
                    <m:r>
                      <a:rPr lang="en-US" altLang="ja-JP" i="1">
                        <a:latin typeface="Cambria Math" panose="02040503050406030204" pitchFamily="18" charset="0"/>
                      </a:rPr>
                      <m:t>𝑂</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𝑚</m:t>
                        </m:r>
                      </m:e>
                      <m:sup>
                        <m:r>
                          <a:rPr lang="en-US" altLang="ja-JP" i="1">
                            <a:latin typeface="Cambria Math" panose="02040503050406030204" pitchFamily="18" charset="0"/>
                          </a:rPr>
                          <m:t>3</m:t>
                        </m:r>
                      </m:sup>
                    </m:sSup>
                    <m:r>
                      <a:rPr lang="en-US" altLang="ja-JP" i="1">
                        <a:latin typeface="Cambria Math" panose="02040503050406030204" pitchFamily="18" charset="0"/>
                      </a:rPr>
                      <m:t>𝑇𝑛</m:t>
                    </m:r>
                    <m:r>
                      <a:rPr lang="en-US" altLang="ja-JP" i="1">
                        <a:latin typeface="Cambria Math" panose="02040503050406030204" pitchFamily="18" charset="0"/>
                      </a:rPr>
                      <m:t>)</m:t>
                    </m:r>
                  </m:oMath>
                </a14:m>
                <a:endParaRPr lang="en-US" altLang="ja-JP" dirty="0"/>
              </a:p>
              <a:p>
                <a:pPr marL="0" indent="0">
                  <a:buNone/>
                </a:pPr>
                <a:r>
                  <a:rPr lang="en-US" altLang="ja-JP" dirty="0"/>
                  <a:t>   m : </a:t>
                </a:r>
                <a:r>
                  <a:rPr lang="ja-JP" altLang="en-US" dirty="0"/>
                  <a:t>独立な基底関数の数</a:t>
                </a:r>
                <a:endParaRPr lang="en-US" altLang="ja-JP" dirty="0"/>
              </a:p>
              <a:p>
                <a:pPr marL="0" indent="0">
                  <a:buNone/>
                </a:pPr>
                <a:r>
                  <a:rPr lang="en-US" altLang="ja-JP" dirty="0"/>
                  <a:t>   n  : MDP</a:t>
                </a:r>
                <a:r>
                  <a:rPr lang="ja-JP" altLang="en-US" dirty="0"/>
                  <a:t>の状態数</a:t>
                </a:r>
                <a:endParaRPr lang="en-US" altLang="ja-JP" dirty="0"/>
              </a:p>
              <a:p>
                <a:pPr marL="0" indent="0">
                  <a:buNone/>
                </a:pPr>
                <a:r>
                  <a:rPr lang="en-US" altLang="ja-JP" dirty="0"/>
                  <a:t>   T  : </a:t>
                </a:r>
                <a:r>
                  <a:rPr lang="ja-JP" altLang="en-US" dirty="0"/>
                  <a:t>シミュレーションサンプルの数</a:t>
                </a:r>
                <a:endParaRPr lang="en-US" altLang="ja-JP" dirty="0"/>
              </a:p>
              <a:p>
                <a:r>
                  <a:rPr lang="en-US" altLang="ja-JP" dirty="0" smtClean="0"/>
                  <a:t>APIA</a:t>
                </a:r>
                <a:r>
                  <a:rPr lang="ja-JP" altLang="en-US" dirty="0" smtClean="0"/>
                  <a:t>の計算量は</a:t>
                </a:r>
                <a14:m>
                  <m:oMath xmlns:m="http://schemas.openxmlformats.org/officeDocument/2006/math">
                    <m:r>
                      <a:rPr lang="en-US" altLang="ja-JP" i="1">
                        <a:latin typeface="Cambria Math" panose="02040503050406030204" pitchFamily="18" charset="0"/>
                      </a:rPr>
                      <m:t>𝑂</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𝑚𝑛</m:t>
                        </m:r>
                      </m:e>
                      <m:sup>
                        <m:r>
                          <a:rPr lang="en-US" altLang="ja-JP" b="0" i="1" smtClean="0">
                            <a:latin typeface="Cambria Math" panose="02040503050406030204" pitchFamily="18" charset="0"/>
                          </a:rPr>
                          <m:t>2</m:t>
                        </m:r>
                      </m:sup>
                    </m:sSup>
                    <m:r>
                      <a:rPr lang="en-US" altLang="ja-JP" i="1">
                        <a:latin typeface="Cambria Math" panose="02040503050406030204" pitchFamily="18" charset="0"/>
                      </a:rPr>
                      <m:t>)</m:t>
                    </m:r>
                  </m:oMath>
                </a14:m>
                <a:endParaRPr lang="en-US" altLang="ja-JP" dirty="0"/>
              </a:p>
              <a:p>
                <a:r>
                  <a:rPr lang="en-US" altLang="ja-JP" dirty="0" smtClean="0"/>
                  <a:t>PIA</a:t>
                </a:r>
                <a:r>
                  <a:rPr lang="ja-JP" altLang="en-US" dirty="0"/>
                  <a:t>の計算量は</a:t>
                </a:r>
                <a14:m>
                  <m:oMath xmlns:m="http://schemas.openxmlformats.org/officeDocument/2006/math">
                    <m:r>
                      <a:rPr lang="en-US" altLang="ja-JP" i="1">
                        <a:latin typeface="Cambria Math" panose="02040503050406030204" pitchFamily="18" charset="0"/>
                      </a:rPr>
                      <m:t>𝑂</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𝑛</m:t>
                        </m:r>
                      </m:e>
                      <m:sup>
                        <m:r>
                          <a:rPr lang="en-US" altLang="ja-JP" b="0" i="1" smtClean="0">
                            <a:latin typeface="Cambria Math" panose="02040503050406030204" pitchFamily="18" charset="0"/>
                          </a:rPr>
                          <m:t>3</m:t>
                        </m:r>
                      </m:sup>
                    </m:sSup>
                    <m:r>
                      <a:rPr lang="en-US" altLang="ja-JP" i="1">
                        <a:latin typeface="Cambria Math" panose="02040503050406030204" pitchFamily="18" charset="0"/>
                      </a:rPr>
                      <m:t>)</m:t>
                    </m:r>
                  </m:oMath>
                </a14:m>
                <a:endParaRPr lang="en-US" altLang="ja-JP" dirty="0" smtClean="0"/>
              </a:p>
              <a:p>
                <a:endParaRPr lang="en-US" altLang="ja-JP" dirty="0"/>
              </a:p>
              <a:p>
                <a:r>
                  <a:rPr lang="ja-JP" altLang="en-US" dirty="0" smtClean="0"/>
                  <a:t>大きな</a:t>
                </a:r>
                <a:r>
                  <a:rPr lang="en-US" altLang="ja-JP" dirty="0" smtClean="0"/>
                  <a:t>MDP</a:t>
                </a:r>
                <a:r>
                  <a:rPr lang="ja-JP" altLang="en-US" dirty="0" smtClean="0"/>
                  <a:t>に対して</a:t>
                </a:r>
                <a:r>
                  <a:rPr lang="en-US" altLang="ja-JP" dirty="0" smtClean="0"/>
                  <a:t>, </a:t>
                </a:r>
                <a14:m>
                  <m:oMath xmlns:m="http://schemas.openxmlformats.org/officeDocument/2006/math">
                    <m:r>
                      <a:rPr lang="en-US" altLang="ja-JP" i="1" dirty="0" smtClean="0">
                        <a:latin typeface="Cambria Math" panose="02040503050406030204" pitchFamily="18" charset="0"/>
                      </a:rPr>
                      <m:t>𝑚</m:t>
                    </m:r>
                    <m:r>
                      <a:rPr lang="en-US" altLang="ja-JP" b="0" i="1" dirty="0" smtClean="0">
                        <a:latin typeface="Cambria Math" panose="02040503050406030204" pitchFamily="18" charset="0"/>
                      </a:rPr>
                      <m:t>≪</m:t>
                    </m:r>
                    <m:r>
                      <a:rPr lang="en-US" altLang="ja-JP" i="1" dirty="0" smtClean="0">
                        <a:latin typeface="Cambria Math" panose="02040503050406030204" pitchFamily="18" charset="0"/>
                      </a:rPr>
                      <m:t>𝑛</m:t>
                    </m:r>
                    <m:r>
                      <a:rPr lang="en-US" altLang="ja-JP" b="0" i="1" dirty="0" smtClean="0">
                        <a:latin typeface="Cambria Math" panose="02040503050406030204" pitchFamily="18" charset="0"/>
                      </a:rPr>
                      <m:t> , </m:t>
                    </m:r>
                    <m:r>
                      <a:rPr lang="en-US" altLang="ja-JP" b="0" i="1" dirty="0" smtClean="0">
                        <a:latin typeface="Cambria Math" panose="02040503050406030204" pitchFamily="18" charset="0"/>
                      </a:rPr>
                      <m:t>𝑇</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𝑛</m:t>
                    </m:r>
                  </m:oMath>
                </a14:m>
                <a:r>
                  <a:rPr lang="en-US" altLang="ja-JP" dirty="0" smtClean="0"/>
                  <a:t> </a:t>
                </a:r>
                <a:r>
                  <a:rPr lang="ja-JP" altLang="en-US" dirty="0" smtClean="0"/>
                  <a:t>であり</a:t>
                </a:r>
                <a:r>
                  <a:rPr lang="en-US" altLang="ja-JP" dirty="0" smtClean="0"/>
                  <a:t>, n</a:t>
                </a:r>
                <a:r>
                  <a:rPr lang="ja-JP" altLang="en-US" dirty="0" smtClean="0"/>
                  <a:t>についての計算量は</a:t>
                </a:r>
                <a:r>
                  <a:rPr lang="en-US" altLang="ja-JP" dirty="0" smtClean="0"/>
                  <a:t>,</a:t>
                </a:r>
              </a:p>
              <a:p>
                <a:pPr marL="0" indent="0">
                  <a:buNone/>
                </a:pPr>
                <a:r>
                  <a:rPr lang="en-US" altLang="ja-JP" dirty="0"/>
                  <a:t> </a:t>
                </a:r>
                <a:r>
                  <a:rPr lang="en-US" altLang="ja-JP" dirty="0" smtClean="0"/>
                  <a:t>  S-APIA</a:t>
                </a:r>
                <a:r>
                  <a:rPr lang="ja-JP" altLang="en-US" dirty="0" smtClean="0"/>
                  <a:t>の計算量は線形</a:t>
                </a:r>
                <a:r>
                  <a:rPr lang="en-US" altLang="ja-JP" dirty="0" smtClean="0"/>
                  <a:t>, APIA</a:t>
                </a:r>
                <a:r>
                  <a:rPr lang="ja-JP" altLang="en-US" dirty="0" smtClean="0"/>
                  <a:t>は二次超曲面 </a:t>
                </a:r>
                <a:r>
                  <a:rPr lang="en-US" altLang="ja-JP" dirty="0" smtClean="0"/>
                  <a:t>, PIA</a:t>
                </a:r>
                <a:r>
                  <a:rPr lang="ja-JP" altLang="en-US" dirty="0" smtClean="0"/>
                  <a:t>は</a:t>
                </a:r>
                <a:r>
                  <a:rPr lang="en-US" altLang="ja-JP" dirty="0"/>
                  <a:t>cubic</a:t>
                </a:r>
                <a:endParaRPr lang="en-US" altLang="ja-JP" dirty="0" smtClean="0"/>
              </a:p>
            </p:txBody>
          </p:sp>
        </mc:Choice>
        <mc:Fallback xmlns="">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921" t="-2005" b="-165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43404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a:t>これらの制限</a:t>
            </a:r>
            <a:r>
              <a:rPr lang="ja-JP" altLang="en-US" dirty="0" smtClean="0"/>
              <a:t>により</a:t>
            </a:r>
            <a:r>
              <a:rPr lang="en-US" altLang="ja-JP" dirty="0" smtClean="0"/>
              <a:t>, </a:t>
            </a:r>
            <a:r>
              <a:rPr lang="ja-JP" altLang="en-US" dirty="0" smtClean="0"/>
              <a:t>この</a:t>
            </a:r>
            <a:r>
              <a:rPr lang="ja-JP" altLang="en-US" dirty="0"/>
              <a:t>論文の焦点</a:t>
            </a:r>
            <a:r>
              <a:rPr lang="ja-JP" altLang="en-US" dirty="0" smtClean="0"/>
              <a:t>は</a:t>
            </a:r>
            <a:r>
              <a:rPr lang="en-US" altLang="ja-JP" dirty="0" smtClean="0"/>
              <a:t>, LTL</a:t>
            </a:r>
            <a:r>
              <a:rPr lang="ja-JP" altLang="en-US" dirty="0" smtClean="0"/>
              <a:t>制約のもとで</a:t>
            </a:r>
            <a:r>
              <a:rPr lang="en-US" altLang="ja-JP" dirty="0"/>
              <a:t>MDP</a:t>
            </a:r>
            <a:r>
              <a:rPr lang="ja-JP" altLang="en-US" dirty="0"/>
              <a:t>問題に準最適解を提供</a:t>
            </a:r>
            <a:r>
              <a:rPr lang="ja-JP" altLang="en-US" dirty="0" smtClean="0"/>
              <a:t>するような</a:t>
            </a:r>
            <a:r>
              <a:rPr lang="en-US" altLang="ja-JP" dirty="0" smtClean="0"/>
              <a:t>, </a:t>
            </a:r>
            <a:r>
              <a:rPr lang="ja-JP" altLang="en-US" dirty="0" smtClean="0">
                <a:solidFill>
                  <a:srgbClr val="FF0000"/>
                </a:solidFill>
              </a:rPr>
              <a:t>計算量を</a:t>
            </a:r>
            <a:r>
              <a:rPr lang="ja-JP" altLang="en-US" dirty="0">
                <a:solidFill>
                  <a:srgbClr val="FF0000"/>
                </a:solidFill>
              </a:rPr>
              <a:t>低減した効率的なアルゴリズムを開発</a:t>
            </a:r>
            <a:r>
              <a:rPr lang="ja-JP" altLang="en-US" dirty="0" smtClean="0"/>
              <a:t>することである</a:t>
            </a:r>
            <a:endParaRPr lang="en-US" altLang="ja-JP" dirty="0" smtClean="0"/>
          </a:p>
          <a:p>
            <a:r>
              <a:rPr lang="ja-JP" altLang="en-US" dirty="0" smtClean="0">
                <a:solidFill>
                  <a:srgbClr val="FF0000"/>
                </a:solidFill>
              </a:rPr>
              <a:t>近似</a:t>
            </a:r>
            <a:r>
              <a:rPr lang="en-US" altLang="ja-JP" dirty="0" smtClean="0">
                <a:solidFill>
                  <a:srgbClr val="FF0000"/>
                </a:solidFill>
              </a:rPr>
              <a:t>MDP</a:t>
            </a:r>
            <a:r>
              <a:rPr lang="ja-JP" altLang="en-US" dirty="0" smtClean="0">
                <a:solidFill>
                  <a:srgbClr val="FF0000"/>
                </a:solidFill>
              </a:rPr>
              <a:t>を解くために新しい</a:t>
            </a:r>
            <a:r>
              <a:rPr lang="en-US" altLang="ja-JP" dirty="0" smtClean="0">
                <a:solidFill>
                  <a:srgbClr val="FF0000"/>
                </a:solidFill>
              </a:rPr>
              <a:t>ADP</a:t>
            </a:r>
            <a:r>
              <a:rPr lang="ja-JP" altLang="en-US" dirty="0" smtClean="0">
                <a:solidFill>
                  <a:srgbClr val="FF0000"/>
                </a:solidFill>
              </a:rPr>
              <a:t>フレームワークを提案</a:t>
            </a:r>
            <a:r>
              <a:rPr lang="ja-JP" altLang="en-US" dirty="0" smtClean="0"/>
              <a:t>する</a:t>
            </a:r>
            <a:endParaRPr lang="en-US" altLang="ja-JP" dirty="0" smtClean="0"/>
          </a:p>
          <a:p>
            <a:r>
              <a:rPr lang="ja-JP" altLang="en-US" dirty="0">
                <a:solidFill>
                  <a:schemeClr val="bg1">
                    <a:lumMod val="50000"/>
                  </a:schemeClr>
                </a:solidFill>
              </a:rPr>
              <a:t>この論文の</a:t>
            </a:r>
            <a:r>
              <a:rPr lang="ja-JP" altLang="en-US" dirty="0" smtClean="0">
                <a:solidFill>
                  <a:schemeClr val="bg1">
                    <a:lumMod val="50000"/>
                  </a:schemeClr>
                </a:solidFill>
              </a:rPr>
              <a:t>暫定版</a:t>
            </a:r>
            <a:r>
              <a:rPr lang="en-US" altLang="ja-JP" dirty="0" smtClean="0">
                <a:solidFill>
                  <a:schemeClr val="bg1">
                    <a:lumMod val="50000"/>
                  </a:schemeClr>
                </a:solidFill>
              </a:rPr>
              <a:t>[23]</a:t>
            </a:r>
            <a:r>
              <a:rPr lang="ja-JP" altLang="en-US" dirty="0" smtClean="0">
                <a:solidFill>
                  <a:schemeClr val="bg1">
                    <a:lumMod val="50000"/>
                  </a:schemeClr>
                </a:solidFill>
              </a:rPr>
              <a:t>は</a:t>
            </a:r>
            <a:r>
              <a:rPr lang="en-US" altLang="ja-JP" dirty="0" smtClean="0">
                <a:solidFill>
                  <a:schemeClr val="bg1">
                    <a:lumMod val="50000"/>
                  </a:schemeClr>
                </a:solidFill>
              </a:rPr>
              <a:t>, conference proceedings</a:t>
            </a:r>
            <a:r>
              <a:rPr lang="ja-JP" altLang="en-US" dirty="0" smtClean="0">
                <a:solidFill>
                  <a:schemeClr val="bg1">
                    <a:lumMod val="50000"/>
                  </a:schemeClr>
                </a:solidFill>
              </a:rPr>
              <a:t>で</a:t>
            </a:r>
            <a:r>
              <a:rPr lang="ja-JP" altLang="en-US" dirty="0">
                <a:solidFill>
                  <a:schemeClr val="bg1">
                    <a:lumMod val="50000"/>
                  </a:schemeClr>
                </a:solidFill>
              </a:rPr>
              <a:t>発表</a:t>
            </a:r>
            <a:r>
              <a:rPr lang="ja-JP" altLang="en-US" dirty="0" smtClean="0">
                <a:solidFill>
                  <a:schemeClr val="bg1">
                    <a:lumMod val="50000"/>
                  </a:schemeClr>
                </a:solidFill>
              </a:rPr>
              <a:t>された</a:t>
            </a:r>
            <a:endParaRPr lang="en-US" altLang="ja-JP" dirty="0" smtClean="0">
              <a:solidFill>
                <a:schemeClr val="bg1">
                  <a:lumMod val="50000"/>
                </a:schemeClr>
              </a:solidFill>
            </a:endParaRPr>
          </a:p>
          <a:p>
            <a:r>
              <a:rPr lang="en-US" altLang="ja-JP" dirty="0"/>
              <a:t>[23]</a:t>
            </a:r>
            <a:r>
              <a:rPr lang="ja-JP" altLang="en-US" dirty="0"/>
              <a:t>に</a:t>
            </a:r>
            <a:r>
              <a:rPr lang="ja-JP" altLang="en-US" dirty="0" smtClean="0"/>
              <a:t>加えて</a:t>
            </a:r>
            <a:r>
              <a:rPr lang="en-US" altLang="ja-JP" dirty="0" smtClean="0"/>
              <a:t>, </a:t>
            </a:r>
            <a:r>
              <a:rPr lang="ja-JP" altLang="en-US" dirty="0" smtClean="0"/>
              <a:t>収束</a:t>
            </a:r>
            <a:r>
              <a:rPr lang="ja-JP" altLang="en-US" dirty="0"/>
              <a:t>結果の理論的解析とより詳細な技術の詳細ととも</a:t>
            </a:r>
            <a:r>
              <a:rPr lang="ja-JP" altLang="en-US" dirty="0" smtClean="0"/>
              <a:t>に</a:t>
            </a:r>
            <a:r>
              <a:rPr lang="en-US" altLang="ja-JP" dirty="0" smtClean="0"/>
              <a:t>, </a:t>
            </a:r>
            <a:r>
              <a:rPr lang="ja-JP" altLang="en-US" dirty="0" smtClean="0"/>
              <a:t>シミュレーションベース</a:t>
            </a:r>
            <a:r>
              <a:rPr lang="ja-JP" altLang="en-US" dirty="0"/>
              <a:t>のアプローチを</a:t>
            </a:r>
            <a:r>
              <a:rPr lang="ja-JP" altLang="en-US" dirty="0" smtClean="0"/>
              <a:t>含む</a:t>
            </a:r>
            <a:endParaRPr lang="en-US" altLang="ja-JP" dirty="0"/>
          </a:p>
        </p:txBody>
      </p:sp>
    </p:spTree>
    <p:extLst>
      <p:ext uri="{BB962C8B-B14F-4D97-AF65-F5344CB8AC3E}">
        <p14:creationId xmlns:p14="http://schemas.microsoft.com/office/powerpoint/2010/main" val="28086853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F:Simulatin-based approximate dynamic programming algorithm</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xmlns:a14="http://schemas.microsoft.com/office/drawing/2010/main">
        <mc:Choice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Remark 2</a:t>
                </a:r>
              </a:p>
              <a:p>
                <a:r>
                  <a:rPr lang="en-US" altLang="ja-JP" dirty="0" smtClean="0"/>
                  <a:t>S-APIA</a:t>
                </a:r>
                <a:r>
                  <a:rPr lang="ja-JP" altLang="en-US" dirty="0" smtClean="0"/>
                  <a:t>は最も計算量が少ないが</a:t>
                </a:r>
                <a:r>
                  <a:rPr lang="en-US" altLang="ja-JP" dirty="0" smtClean="0"/>
                  <a:t>, </a:t>
                </a:r>
                <a:r>
                  <a:rPr lang="ja-JP" altLang="en-US" dirty="0" smtClean="0"/>
                  <a:t>準最適方策にしか収束せず</a:t>
                </a:r>
                <a:r>
                  <a:rPr lang="en-US" altLang="ja-JP" dirty="0" smtClean="0"/>
                  <a:t>, </a:t>
                </a:r>
              </a:p>
              <a:p>
                <a:pPr marL="0" indent="0">
                  <a:buNone/>
                </a:pPr>
                <a:r>
                  <a:rPr lang="ja-JP" altLang="en-US" dirty="0"/>
                  <a:t>　アルゴリズムの収束に</a:t>
                </a:r>
                <a:r>
                  <a:rPr lang="en-US" altLang="ja-JP" dirty="0"/>
                  <a:t>PIA</a:t>
                </a:r>
                <a:r>
                  <a:rPr lang="ja-JP" altLang="en-US" dirty="0"/>
                  <a:t>や</a:t>
                </a:r>
                <a:r>
                  <a:rPr lang="en-US" altLang="ja-JP" dirty="0"/>
                  <a:t>APIA</a:t>
                </a:r>
                <a:r>
                  <a:rPr lang="ja-JP" altLang="en-US" dirty="0"/>
                  <a:t>より多くのループが必要</a:t>
                </a:r>
                <a:endParaRPr lang="en-US" altLang="ja-JP" dirty="0"/>
              </a:p>
              <a:p>
                <a:r>
                  <a:rPr lang="ja-JP" altLang="en-US" dirty="0" smtClean="0"/>
                  <a:t>近似精度は</a:t>
                </a:r>
                <a:r>
                  <a:rPr lang="en-US" altLang="ja-JP" dirty="0" smtClean="0"/>
                  <a:t>S-APIA</a:t>
                </a:r>
                <a:r>
                  <a:rPr lang="ja-JP" altLang="en-US" dirty="0" smtClean="0"/>
                  <a:t>の解がどれほど準最適かを決める</a:t>
                </a:r>
                <a:endParaRPr lang="en-US" altLang="ja-JP" dirty="0" smtClean="0"/>
              </a:p>
              <a:p>
                <a:r>
                  <a:rPr lang="en-US" altLang="ja-JP" dirty="0" smtClean="0"/>
                  <a:t>S-APIA</a:t>
                </a:r>
                <a:r>
                  <a:rPr lang="ja-JP" altLang="en-US" dirty="0" smtClean="0"/>
                  <a:t>の各反復において</a:t>
                </a:r>
                <a:r>
                  <a:rPr lang="en-US" altLang="ja-JP" dirty="0" smtClean="0"/>
                  <a:t>, </a:t>
                </a:r>
                <a:r>
                  <a:rPr lang="ja-JP" altLang="en-US" dirty="0" smtClean="0"/>
                  <a:t>もし</a:t>
                </a:r>
                <a14:m>
                  <m:oMath xmlns:m="http://schemas.openxmlformats.org/officeDocument/2006/math">
                    <m:sSubSup>
                      <m:sSubSupPr>
                        <m:ctrlPr>
                          <a:rPr lang="en-US" altLang="ja-JP" i="1" smtClean="0">
                            <a:latin typeface="Cambria Math" panose="02040503050406030204" pitchFamily="18" charset="0"/>
                          </a:rPr>
                        </m:ctrlPr>
                      </m:sSubSupPr>
                      <m:e>
                        <m:acc>
                          <m:accPr>
                            <m:chr m:val="̂"/>
                            <m:ctrlPr>
                              <a:rPr lang="en-US" altLang="ja-JP" i="1" smtClean="0">
                                <a:latin typeface="Cambria Math" panose="02040503050406030204" pitchFamily="18" charset="0"/>
                              </a:rPr>
                            </m:ctrlPr>
                          </m:accPr>
                          <m:e>
                            <m:r>
                              <m:rPr>
                                <m:sty m:val="p"/>
                              </m:rPr>
                              <a:rPr lang="en-US" altLang="ja-JP" i="1">
                                <a:latin typeface="Cambria Math" panose="02040503050406030204" pitchFamily="18" charset="0"/>
                              </a:rPr>
                              <m:t>μ</m:t>
                            </m:r>
                          </m:e>
                        </m:acc>
                      </m:e>
                      <m:sub>
                        <m:acc>
                          <m:accPr>
                            <m:chr m:val="̅"/>
                            <m:ctrlPr>
                              <a:rPr lang="en-US" altLang="ja-JP" i="1" smtClean="0">
                                <a:latin typeface="Cambria Math" panose="02040503050406030204" pitchFamily="18" charset="0"/>
                              </a:rPr>
                            </m:ctrlPr>
                          </m:accPr>
                          <m:e>
                            <m:r>
                              <a:rPr lang="en-US" altLang="ja-JP" b="0" i="1" smtClean="0">
                                <a:latin typeface="Cambria Math" panose="02040503050406030204" pitchFamily="18" charset="0"/>
                              </a:rPr>
                              <m:t>𝑚</m:t>
                            </m:r>
                          </m:e>
                        </m:acc>
                        <m:r>
                          <a:rPr lang="en-US" altLang="ja-JP" b="0" i="1" smtClean="0">
                            <a:latin typeface="Cambria Math" panose="02040503050406030204" pitchFamily="18" charset="0"/>
                          </a:rPr>
                          <m:t>,</m:t>
                        </m:r>
                        <m:r>
                          <a:rPr lang="en-US" altLang="ja-JP" b="0" i="1" smtClean="0">
                            <a:latin typeface="Cambria Math" panose="02040503050406030204" pitchFamily="18" charset="0"/>
                          </a:rPr>
                          <m:t>𝑇</m:t>
                        </m:r>
                      </m:sub>
                      <m:sup>
                        <m:r>
                          <a:rPr lang="en-US" altLang="ja-JP" b="0" i="1" smtClean="0">
                            <a:latin typeface="Cambria Math" panose="02040503050406030204" pitchFamily="18" charset="0"/>
                          </a:rPr>
                          <m:t>∗</m:t>
                        </m:r>
                      </m:sup>
                    </m:sSubSup>
                    <m:r>
                      <a:rPr lang="en-US" altLang="ja-JP" b="0" i="1"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h</m:t>
                        </m:r>
                      </m:e>
                      <m:sub>
                        <m:sSup>
                          <m:sSupPr>
                            <m:ctrlPr>
                              <a:rPr lang="en-US" altLang="ja-JP" b="0" i="1" smtClean="0">
                                <a:latin typeface="Cambria Math" panose="02040503050406030204" pitchFamily="18" charset="0"/>
                              </a:rPr>
                            </m:ctrlPr>
                          </m:sSupPr>
                          <m:e>
                            <m:r>
                              <m:rPr>
                                <m:sty m:val="p"/>
                              </m:rPr>
                              <a:rPr lang="en-US" altLang="ja-JP" i="1">
                                <a:latin typeface="Cambria Math" panose="02040503050406030204" pitchFamily="18" charset="0"/>
                              </a:rPr>
                              <m:t>μ</m:t>
                            </m:r>
                          </m:e>
                          <m:sup>
                            <m:r>
                              <a:rPr lang="en-US" altLang="ja-JP" b="0" i="1" smtClean="0">
                                <a:latin typeface="Cambria Math" panose="02040503050406030204" pitchFamily="18" charset="0"/>
                              </a:rPr>
                              <m:t>𝑘</m:t>
                            </m:r>
                          </m:sup>
                        </m:sSup>
                      </m:sub>
                      <m:sup>
                        <m:r>
                          <a:rPr lang="en-US" altLang="ja-JP" b="0" i="1" smtClean="0">
                            <a:latin typeface="Cambria Math" panose="02040503050406030204" pitchFamily="18" charset="0"/>
                          </a:rPr>
                          <m:t>∗</m:t>
                        </m:r>
                      </m:sup>
                    </m:sSubSup>
                    <m:r>
                      <a:rPr lang="en-US" altLang="ja-JP" b="0" i="1" smtClean="0">
                        <a:latin typeface="Cambria Math" panose="02040503050406030204" pitchFamily="18" charset="0"/>
                      </a:rPr>
                      <m:t> ,</m:t>
                    </m:r>
                    <m:sSubSup>
                      <m:sSubSupPr>
                        <m:ctrlPr>
                          <a:rPr lang="en-US" altLang="ja-JP" i="1">
                            <a:latin typeface="Cambria Math" panose="02040503050406030204" pitchFamily="18" charset="0"/>
                          </a:rPr>
                        </m:ctrlPr>
                      </m:sSubSupPr>
                      <m:e>
                        <m:acc>
                          <m:accPr>
                            <m:chr m:val="̂"/>
                            <m:ctrlPr>
                              <a:rPr lang="en-US" altLang="ja-JP" i="1">
                                <a:latin typeface="Cambria Math" panose="02040503050406030204" pitchFamily="18" charset="0"/>
                              </a:rPr>
                            </m:ctrlPr>
                          </m:accPr>
                          <m:e>
                            <m:r>
                              <m:rPr>
                                <m:sty m:val="p"/>
                              </m:rPr>
                              <a:rPr lang="en-US" altLang="ja-JP" i="1" smtClean="0">
                                <a:latin typeface="Cambria Math" panose="02040503050406030204" pitchFamily="18" charset="0"/>
                              </a:rPr>
                              <m:t>λ</m:t>
                            </m:r>
                          </m:e>
                        </m:acc>
                      </m:e>
                      <m:sub>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𝑚</m:t>
                            </m:r>
                          </m:e>
                        </m:acc>
                        <m:r>
                          <a:rPr lang="en-US" altLang="ja-JP" i="1">
                            <a:latin typeface="Cambria Math" panose="02040503050406030204" pitchFamily="18" charset="0"/>
                          </a:rPr>
                          <m:t>,</m:t>
                        </m:r>
                        <m:r>
                          <a:rPr lang="en-US" altLang="ja-JP" i="1">
                            <a:latin typeface="Cambria Math" panose="02040503050406030204" pitchFamily="18" charset="0"/>
                          </a:rPr>
                          <m:t>𝑇</m:t>
                        </m:r>
                      </m:sub>
                      <m:sup>
                        <m:r>
                          <a:rPr lang="en-US" altLang="ja-JP" i="1">
                            <a:latin typeface="Cambria Math" panose="02040503050406030204" pitchFamily="18" charset="0"/>
                          </a:rPr>
                          <m:t>∗</m:t>
                        </m:r>
                      </m:sup>
                    </m:sSubSup>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m:rPr>
                            <m:sty m:val="p"/>
                          </m:rPr>
                          <a:rPr lang="en-US" altLang="ja-JP" i="1" smtClean="0">
                            <a:latin typeface="Cambria Math" panose="02040503050406030204" pitchFamily="18" charset="0"/>
                          </a:rPr>
                          <m:t>λ</m:t>
                        </m:r>
                      </m:e>
                      <m:sub>
                        <m:sSup>
                          <m:sSupPr>
                            <m:ctrlPr>
                              <a:rPr lang="en-US" altLang="ja-JP" i="1">
                                <a:latin typeface="Cambria Math" panose="02040503050406030204" pitchFamily="18" charset="0"/>
                              </a:rPr>
                            </m:ctrlPr>
                          </m:sSupPr>
                          <m:e>
                            <m:r>
                              <m:rPr>
                                <m:sty m:val="p"/>
                              </m:rPr>
                              <a:rPr lang="en-US" altLang="ja-JP" i="1">
                                <a:latin typeface="Cambria Math" panose="02040503050406030204" pitchFamily="18" charset="0"/>
                              </a:rPr>
                              <m:t>μ</m:t>
                            </m:r>
                          </m:e>
                          <m:sup>
                            <m:r>
                              <a:rPr lang="en-US" altLang="ja-JP" i="1">
                                <a:latin typeface="Cambria Math" panose="02040503050406030204" pitchFamily="18" charset="0"/>
                              </a:rPr>
                              <m:t>𝑘</m:t>
                            </m:r>
                          </m:sup>
                        </m:sSup>
                      </m:sub>
                      <m:sup>
                        <m:r>
                          <a:rPr lang="en-US" altLang="ja-JP" i="1">
                            <a:latin typeface="Cambria Math" panose="02040503050406030204" pitchFamily="18" charset="0"/>
                          </a:rPr>
                          <m:t>∗</m:t>
                        </m:r>
                      </m:sup>
                    </m:sSubSup>
                    <m:r>
                      <a:rPr lang="en-US" altLang="ja-JP" b="0" i="1" smtClean="0">
                        <a:latin typeface="Cambria Math" panose="02040503050406030204" pitchFamily="18" charset="0"/>
                      </a:rPr>
                      <m:t> , </m:t>
                    </m:r>
                    <m:r>
                      <a:rPr lang="en-US" altLang="ja-JP" b="0" i="1" smtClean="0">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rPr>
                        </m:ctrlPr>
                      </m:sSupPr>
                      <m:e>
                        <m:r>
                          <m:rPr>
                            <m:sty m:val="p"/>
                          </m:rPr>
                          <a:rPr lang="en-US" altLang="ja-JP" i="1">
                            <a:latin typeface="Cambria Math" panose="02040503050406030204" pitchFamily="18" charset="0"/>
                          </a:rPr>
                          <m:t>μ</m:t>
                        </m:r>
                      </m:e>
                      <m:sup>
                        <m:r>
                          <a:rPr lang="en-US" altLang="ja-JP" i="1">
                            <a:latin typeface="Cambria Math" panose="02040503050406030204" pitchFamily="18" charset="0"/>
                          </a:rPr>
                          <m:t>𝑘</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𝑘</m:t>
                    </m:r>
                    <m:r>
                      <a:rPr lang="ja-JP" altLang="en-US" i="1">
                        <a:latin typeface="Cambria Math" panose="02040503050406030204" pitchFamily="18" charset="0"/>
                      </a:rPr>
                      <m:t>≧</m:t>
                    </m:r>
                    <m:r>
                      <a:rPr lang="en-US" altLang="ja-JP" b="0" i="1" smtClean="0">
                        <a:latin typeface="Cambria Math" panose="02040503050406030204" pitchFamily="18" charset="0"/>
                      </a:rPr>
                      <m:t>0)</m:t>
                    </m:r>
                  </m:oMath>
                </a14:m>
                <a:r>
                  <a:rPr lang="ja-JP" altLang="en-US" dirty="0" smtClean="0"/>
                  <a:t>ならば</a:t>
                </a:r>
                <a:r>
                  <a:rPr lang="en-US" altLang="ja-JP" dirty="0" smtClean="0"/>
                  <a:t>, S-APIA</a:t>
                </a:r>
                <a:r>
                  <a:rPr lang="ja-JP" altLang="en-US" dirty="0" smtClean="0"/>
                  <a:t>によって得た</a:t>
                </a:r>
                <a14:m>
                  <m:oMath xmlns:m="http://schemas.openxmlformats.org/officeDocument/2006/math">
                    <m:sSubSup>
                      <m:sSubSupPr>
                        <m:ctrlPr>
                          <a:rPr lang="en-US" altLang="ja-JP" i="1">
                            <a:latin typeface="Cambria Math" panose="02040503050406030204" pitchFamily="18" charset="0"/>
                          </a:rPr>
                        </m:ctrlPr>
                      </m:sSubSupPr>
                      <m:e>
                        <m:acc>
                          <m:accPr>
                            <m:chr m:val="̂"/>
                            <m:ctrlPr>
                              <a:rPr lang="en-US" altLang="ja-JP" i="1">
                                <a:latin typeface="Cambria Math" panose="02040503050406030204" pitchFamily="18" charset="0"/>
                              </a:rPr>
                            </m:ctrlPr>
                          </m:accPr>
                          <m:e>
                            <m:r>
                              <a:rPr lang="en-US" altLang="ja-JP" b="0" i="1" smtClean="0">
                                <a:latin typeface="Cambria Math" panose="02040503050406030204" pitchFamily="18" charset="0"/>
                              </a:rPr>
                              <m:t>h</m:t>
                            </m:r>
                          </m:e>
                        </m:acc>
                      </m:e>
                      <m:sub>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𝑚</m:t>
                            </m:r>
                          </m:e>
                        </m:acc>
                        <m:r>
                          <a:rPr lang="en-US" altLang="ja-JP" i="1">
                            <a:latin typeface="Cambria Math" panose="02040503050406030204" pitchFamily="18" charset="0"/>
                          </a:rPr>
                          <m:t>,</m:t>
                        </m:r>
                        <m:r>
                          <a:rPr lang="en-US" altLang="ja-JP" i="1">
                            <a:latin typeface="Cambria Math" panose="02040503050406030204" pitchFamily="18" charset="0"/>
                          </a:rPr>
                          <m:t>𝑇</m:t>
                        </m:r>
                      </m:sub>
                      <m:sup>
                        <m:r>
                          <a:rPr lang="en-US" altLang="ja-JP" i="1">
                            <a:latin typeface="Cambria Math" panose="02040503050406030204" pitchFamily="18" charset="0"/>
                          </a:rPr>
                          <m:t>∗</m:t>
                        </m:r>
                      </m:sup>
                    </m:sSubSup>
                  </m:oMath>
                </a14:m>
                <a:r>
                  <a:rPr lang="ja-JP" altLang="en-US" dirty="0" smtClean="0"/>
                  <a:t>は</a:t>
                </a:r>
                <a:r>
                  <a:rPr lang="en-US" altLang="ja-JP" dirty="0" smtClean="0"/>
                  <a:t>Prob.3</a:t>
                </a:r>
                <a:r>
                  <a:rPr lang="ja-JP" altLang="en-US" dirty="0" smtClean="0"/>
                  <a:t>の最適方策になる</a:t>
                </a:r>
                <a:endParaRPr lang="en-US" altLang="ja-JP" dirty="0" smtClean="0"/>
              </a:p>
              <a:p>
                <a:endParaRPr lang="en-US" altLang="ja-JP" dirty="0"/>
              </a:p>
              <a:p>
                <a:pPr marL="0" indent="0">
                  <a:buNone/>
                </a:pPr>
                <a:r>
                  <a:rPr lang="en-US" altLang="ja-JP" dirty="0" smtClean="0"/>
                  <a:t>※</a:t>
                </a:r>
                <a:r>
                  <a:rPr lang="ja-JP" altLang="en-US" dirty="0" smtClean="0"/>
                  <a:t>最適条件</a:t>
                </a:r>
                <a:r>
                  <a:rPr lang="en-US" altLang="ja-JP" dirty="0" smtClean="0"/>
                  <a:t>, </a:t>
                </a:r>
                <a:r>
                  <a:rPr lang="ja-JP" altLang="en-US" dirty="0" smtClean="0"/>
                  <a:t>シミュレーションベースの</a:t>
                </a:r>
                <a:r>
                  <a:rPr lang="en-US" altLang="ja-JP" dirty="0" smtClean="0"/>
                  <a:t>ADP</a:t>
                </a:r>
                <a:r>
                  <a:rPr lang="ja-JP" altLang="en-US" dirty="0" smtClean="0"/>
                  <a:t>アルゴリズムに関する</a:t>
                </a:r>
                <a:r>
                  <a:rPr lang="en-US" altLang="ja-JP" dirty="0" smtClean="0"/>
                  <a:t>, </a:t>
                </a:r>
              </a:p>
              <a:p>
                <a:pPr marL="0" indent="0">
                  <a:buNone/>
                </a:pPr>
                <a:r>
                  <a:rPr lang="ja-JP" altLang="en-US" dirty="0"/>
                  <a:t>　</a:t>
                </a:r>
                <a:r>
                  <a:rPr lang="ja-JP" altLang="en-US" dirty="0" smtClean="0"/>
                  <a:t> より厳密な結果は参考文献</a:t>
                </a:r>
                <a:r>
                  <a:rPr lang="en-US" altLang="ja-JP" dirty="0" smtClean="0"/>
                  <a:t>[21]</a:t>
                </a:r>
                <a:endParaRPr lang="en-US" altLang="ja-JP" dirty="0"/>
              </a:p>
              <a:p>
                <a:endParaRPr lang="en-US" altLang="ja-JP" dirty="0" smtClean="0"/>
              </a:p>
              <a:p>
                <a:pPr marL="0" indent="0">
                  <a:buNone/>
                </a:pPr>
                <a:endParaRPr lang="en-US" altLang="ja-JP" dirty="0" smtClean="0"/>
              </a:p>
            </p:txBody>
          </p:sp>
        </mc:Choice>
        <mc:Fallback xmlns="">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1208" t="-200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7897889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G : Related work</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ADP</a:t>
            </a:r>
            <a:r>
              <a:rPr lang="ja-JP" altLang="en-US" dirty="0" smtClean="0"/>
              <a:t>アルゴリズム</a:t>
            </a:r>
            <a:endParaRPr lang="en-US" altLang="ja-JP" dirty="0" smtClean="0"/>
          </a:p>
          <a:p>
            <a:pPr marL="0" indent="0">
              <a:buNone/>
            </a:pPr>
            <a:r>
              <a:rPr lang="ja-JP" altLang="en-US" dirty="0" smtClean="0"/>
              <a:t>⇒制御と機械学習の分野</a:t>
            </a:r>
            <a:r>
              <a:rPr lang="ja-JP" altLang="en-US" dirty="0" smtClean="0"/>
              <a:t>で使用</a:t>
            </a:r>
            <a:endParaRPr lang="en-US" altLang="ja-JP" dirty="0" smtClean="0"/>
          </a:p>
          <a:p>
            <a:r>
              <a:rPr lang="ja-JP" altLang="en-US" dirty="0" smtClean="0"/>
              <a:t>採用されている</a:t>
            </a:r>
            <a:r>
              <a:rPr lang="en-US" altLang="ja-JP" dirty="0" smtClean="0"/>
              <a:t>ADP</a:t>
            </a:r>
            <a:r>
              <a:rPr lang="ja-JP" altLang="en-US" dirty="0" smtClean="0"/>
              <a:t>フレームワーク</a:t>
            </a:r>
            <a:endParaRPr lang="en-US" altLang="ja-JP" dirty="0" smtClean="0"/>
          </a:p>
          <a:p>
            <a:pPr marL="0" indent="0">
              <a:buNone/>
            </a:pPr>
            <a:r>
              <a:rPr lang="ja-JP" altLang="en-US" dirty="0" smtClean="0"/>
              <a:t>⇒線形パラメータ化や価値関数の近似のためのシミュレーションサンプルに使われる</a:t>
            </a:r>
            <a:r>
              <a:rPr lang="en-US" altLang="ja-JP" dirty="0" smtClean="0"/>
              <a:t>API</a:t>
            </a:r>
            <a:r>
              <a:rPr lang="ja-JP" altLang="en-US" dirty="0" smtClean="0"/>
              <a:t>アルゴリズムに従う</a:t>
            </a:r>
            <a:endParaRPr lang="en-US" altLang="ja-JP" dirty="0" smtClean="0"/>
          </a:p>
          <a:p>
            <a:pPr marL="0" indent="0">
              <a:buNone/>
            </a:pPr>
            <a:r>
              <a:rPr lang="en-US" altLang="ja-JP" dirty="0" smtClean="0"/>
              <a:t>(actor critic , LSTD , LSPE)</a:t>
            </a:r>
            <a:endParaRPr lang="en-US" altLang="ja-JP" dirty="0" smtClean="0"/>
          </a:p>
          <a:p>
            <a:pPr marL="0" indent="0">
              <a:buNone/>
            </a:pPr>
            <a:endParaRPr lang="en-US" altLang="ja-JP" dirty="0" smtClean="0"/>
          </a:p>
        </p:txBody>
      </p:sp>
    </p:spTree>
    <p:extLst>
      <p:ext uri="{BB962C8B-B14F-4D97-AF65-F5344CB8AC3E}">
        <p14:creationId xmlns:p14="http://schemas.microsoft.com/office/powerpoint/2010/main" val="10409500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G : Related work</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しかし</a:t>
            </a:r>
            <a:r>
              <a:rPr lang="en-US" altLang="ja-JP" dirty="0" smtClean="0"/>
              <a:t>, </a:t>
            </a:r>
            <a:r>
              <a:rPr lang="ja-JP" altLang="en-US" dirty="0" smtClean="0"/>
              <a:t>基底関数の構築やシミュレーションベースアルゴリズムの改善は違う</a:t>
            </a:r>
            <a:endParaRPr lang="en-US" altLang="ja-JP" dirty="0" smtClean="0"/>
          </a:p>
          <a:p>
            <a:r>
              <a:rPr lang="ja-JP" altLang="en-US" dirty="0"/>
              <a:t>今</a:t>
            </a:r>
            <a:r>
              <a:rPr lang="ja-JP" altLang="en-US" dirty="0" smtClean="0"/>
              <a:t>までの</a:t>
            </a:r>
            <a:r>
              <a:rPr lang="en-US" altLang="ja-JP" dirty="0" smtClean="0"/>
              <a:t>API</a:t>
            </a:r>
            <a:r>
              <a:rPr lang="ja-JP" altLang="en-US" dirty="0" smtClean="0"/>
              <a:t>アルゴリズム</a:t>
            </a:r>
            <a:endParaRPr lang="en-US" altLang="ja-JP" dirty="0" smtClean="0"/>
          </a:p>
          <a:p>
            <a:pPr marL="0" indent="0">
              <a:buNone/>
            </a:pPr>
            <a:r>
              <a:rPr lang="ja-JP" altLang="en-US" dirty="0" smtClean="0"/>
              <a:t>⇒遷移確率は既知またはサンプルデータより得ることができるとした」</a:t>
            </a:r>
            <a:endParaRPr lang="en-US" altLang="ja-JP" dirty="0" smtClean="0"/>
          </a:p>
          <a:p>
            <a:r>
              <a:rPr lang="ja-JP" altLang="en-US" dirty="0" smtClean="0"/>
              <a:t>しかし</a:t>
            </a:r>
            <a:r>
              <a:rPr lang="en-US" altLang="ja-JP" dirty="0" smtClean="0"/>
              <a:t>, </a:t>
            </a:r>
            <a:r>
              <a:rPr lang="ja-JP" altLang="en-US" dirty="0" smtClean="0"/>
              <a:t>この論文の変形した</a:t>
            </a:r>
            <a:r>
              <a:rPr lang="en-US" altLang="ja-JP" dirty="0" smtClean="0"/>
              <a:t>MDP</a:t>
            </a:r>
            <a:r>
              <a:rPr lang="ja-JP" altLang="en-US" dirty="0" smtClean="0"/>
              <a:t>の遷移確率は</a:t>
            </a:r>
            <a:r>
              <a:rPr lang="en-US" altLang="ja-JP" dirty="0" smtClean="0"/>
              <a:t>…</a:t>
            </a:r>
          </a:p>
          <a:p>
            <a:pPr marL="0" indent="0">
              <a:buNone/>
            </a:pPr>
            <a:r>
              <a:rPr lang="ja-JP" altLang="en-US" dirty="0" smtClean="0"/>
              <a:t>⇒もとの</a:t>
            </a:r>
            <a:r>
              <a:rPr lang="en-US" altLang="ja-JP" dirty="0" smtClean="0"/>
              <a:t>MDP</a:t>
            </a:r>
            <a:r>
              <a:rPr lang="ja-JP" altLang="en-US" dirty="0" smtClean="0"/>
              <a:t>の高次元逆行列から計算</a:t>
            </a:r>
            <a:endParaRPr lang="en-US" altLang="ja-JP" dirty="0" smtClean="0"/>
          </a:p>
          <a:p>
            <a:pPr marL="0" indent="0">
              <a:buNone/>
            </a:pPr>
            <a:r>
              <a:rPr lang="ja-JP" altLang="en-US" dirty="0" smtClean="0"/>
              <a:t>⇒</a:t>
            </a:r>
            <a:r>
              <a:rPr lang="en-US" altLang="ja-JP" dirty="0" smtClean="0"/>
              <a:t>API</a:t>
            </a:r>
            <a:r>
              <a:rPr lang="ja-JP" altLang="en-US" dirty="0" smtClean="0"/>
              <a:t>アルゴリズムのよく知られたメリットは用いることができない</a:t>
            </a:r>
            <a:endParaRPr lang="en-US" altLang="ja-JP" dirty="0" smtClean="0"/>
          </a:p>
          <a:p>
            <a:r>
              <a:rPr lang="ja-JP" altLang="en-US" dirty="0" smtClean="0"/>
              <a:t>時間</a:t>
            </a:r>
            <a:r>
              <a:rPr lang="ja-JP" altLang="en-US" dirty="0"/>
              <a:t>積分法による</a:t>
            </a:r>
            <a:r>
              <a:rPr lang="en-US" altLang="ja-JP" dirty="0"/>
              <a:t>MDP</a:t>
            </a:r>
            <a:r>
              <a:rPr lang="ja-JP" altLang="en-US" dirty="0"/>
              <a:t>変換を用いて</a:t>
            </a:r>
            <a:r>
              <a:rPr lang="en-US" altLang="ja-JP" dirty="0"/>
              <a:t>, </a:t>
            </a:r>
            <a:r>
              <a:rPr lang="ja-JP" altLang="en-US" dirty="0"/>
              <a:t>今回の</a:t>
            </a:r>
            <a:r>
              <a:rPr lang="en-US" altLang="ja-JP" dirty="0"/>
              <a:t>ADP</a:t>
            </a:r>
            <a:r>
              <a:rPr lang="ja-JP" altLang="en-US" dirty="0"/>
              <a:t>フレームワークは</a:t>
            </a:r>
            <a:r>
              <a:rPr lang="en-US" altLang="ja-JP" dirty="0"/>
              <a:t>Bellman</a:t>
            </a:r>
            <a:r>
              <a:rPr lang="ja-JP" altLang="en-US" dirty="0"/>
              <a:t>方程式を等価な式に変形する</a:t>
            </a:r>
            <a:endParaRPr lang="en-US" altLang="ja-JP" dirty="0"/>
          </a:p>
          <a:p>
            <a:pPr marL="0" indent="0">
              <a:buNone/>
            </a:pPr>
            <a:r>
              <a:rPr lang="ja-JP" altLang="en-US" dirty="0"/>
              <a:t>⇒変形</a:t>
            </a:r>
            <a:r>
              <a:rPr lang="en-US" altLang="ja-JP" dirty="0"/>
              <a:t>MDP</a:t>
            </a:r>
            <a:r>
              <a:rPr lang="ja-JP" altLang="en-US" dirty="0"/>
              <a:t>に対して</a:t>
            </a:r>
            <a:r>
              <a:rPr lang="en-US" altLang="ja-JP" dirty="0"/>
              <a:t>, </a:t>
            </a:r>
            <a:r>
              <a:rPr lang="ja-JP" altLang="en-US" dirty="0"/>
              <a:t>逆行列を計算する必要を除去する</a:t>
            </a:r>
            <a:endParaRPr lang="en-US" altLang="ja-JP" dirty="0"/>
          </a:p>
          <a:p>
            <a:endParaRPr lang="en-US" altLang="ja-JP" dirty="0"/>
          </a:p>
        </p:txBody>
      </p:sp>
    </p:spTree>
    <p:extLst>
      <p:ext uri="{BB962C8B-B14F-4D97-AF65-F5344CB8AC3E}">
        <p14:creationId xmlns:p14="http://schemas.microsoft.com/office/powerpoint/2010/main" val="56936460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G : Related work</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シミュレーションベースアルゴリズムの計算量</a:t>
                </a:r>
                <a:r>
                  <a:rPr lang="ja-JP" altLang="en-US" dirty="0" smtClean="0"/>
                  <a:t>は</a:t>
                </a:r>
                <a14:m>
                  <m:oMath xmlns:m="http://schemas.openxmlformats.org/officeDocument/2006/math">
                    <m:r>
                      <a:rPr lang="en-US" altLang="ja-JP" i="1" dirty="0">
                        <a:latin typeface="Cambria Math" panose="02040503050406030204" pitchFamily="18" charset="0"/>
                      </a:rPr>
                      <m:t>𝑂</m:t>
                    </m:r>
                    <m:r>
                      <a:rPr lang="en-US" altLang="ja-JP" i="1" dirty="0">
                        <a:latin typeface="Cambria Math" panose="02040503050406030204" pitchFamily="18" charset="0"/>
                      </a:rPr>
                      <m:t>(</m:t>
                    </m:r>
                    <m:r>
                      <a:rPr lang="en-US" altLang="ja-JP" i="1" dirty="0">
                        <a:latin typeface="Cambria Math" panose="02040503050406030204" pitchFamily="18" charset="0"/>
                      </a:rPr>
                      <m:t>𝑛</m:t>
                    </m:r>
                    <m:r>
                      <a:rPr lang="en-US" altLang="ja-JP" i="1" dirty="0">
                        <a:latin typeface="Cambria Math" panose="02040503050406030204" pitchFamily="18" charset="0"/>
                      </a:rPr>
                      <m:t>)</m:t>
                    </m:r>
                  </m:oMath>
                </a14:m>
                <a:endParaRPr lang="en-US" altLang="ja-JP" i="1" dirty="0" smtClean="0"/>
              </a:p>
              <a:p>
                <a:pPr marL="0" indent="0">
                  <a:buNone/>
                </a:pPr>
                <a:r>
                  <a:rPr lang="en-US" altLang="ja-JP" i="1" dirty="0"/>
                  <a:t> </a:t>
                </a:r>
                <a:r>
                  <a:rPr lang="en-US" altLang="ja-JP" i="1" dirty="0" smtClean="0"/>
                  <a:t>      </a:t>
                </a:r>
                <a:r>
                  <a:rPr lang="en-US" altLang="ja-JP" dirty="0" smtClean="0"/>
                  <a:t>n : </a:t>
                </a:r>
                <a:r>
                  <a:rPr lang="ja-JP" altLang="en-US" dirty="0" smtClean="0"/>
                  <a:t>状態数</a:t>
                </a:r>
                <a:endParaRPr lang="en-US" altLang="ja-JP" dirty="0"/>
              </a:p>
              <a:p>
                <a:r>
                  <a:rPr lang="ja-JP" altLang="en-US" dirty="0" smtClean="0"/>
                  <a:t>このアルゴリズムは</a:t>
                </a:r>
                <a:r>
                  <a:rPr lang="en-US" altLang="ja-JP" dirty="0" smtClean="0"/>
                  <a:t>, </a:t>
                </a:r>
                <a:r>
                  <a:rPr lang="ja-JP" altLang="en-US" dirty="0" smtClean="0"/>
                  <a:t>非常に大きな</a:t>
                </a:r>
                <a:r>
                  <a:rPr lang="en-US" altLang="ja-JP" dirty="0" smtClean="0"/>
                  <a:t>n</a:t>
                </a:r>
                <a:r>
                  <a:rPr lang="ja-JP" altLang="en-US" dirty="0" smtClean="0"/>
                  <a:t>では処理しにくいかもしれない</a:t>
                </a:r>
                <a:endParaRPr lang="en-US" altLang="ja-JP" dirty="0" smtClean="0"/>
              </a:p>
              <a:p>
                <a:pPr marL="0" indent="0">
                  <a:buNone/>
                </a:pPr>
                <a:r>
                  <a:rPr lang="ja-JP" altLang="en-US" dirty="0"/>
                  <a:t>　</a:t>
                </a:r>
                <a:r>
                  <a:rPr lang="ja-JP" altLang="en-US" dirty="0" smtClean="0"/>
                  <a:t>⇒</a:t>
                </a:r>
                <a:r>
                  <a:rPr lang="en-US" altLang="ja-JP" dirty="0" smtClean="0"/>
                  <a:t>MDP</a:t>
                </a:r>
                <a:r>
                  <a:rPr lang="ja-JP" altLang="en-US" dirty="0" smtClean="0"/>
                  <a:t>を解くアルゴリズムの根本的な困難のひとつ</a:t>
                </a:r>
                <a:endParaRPr lang="en-US" altLang="ja-JP" dirty="0" smtClean="0"/>
              </a:p>
              <a:p>
                <a:r>
                  <a:rPr lang="ja-JP" altLang="en-US" dirty="0" smtClean="0"/>
                  <a:t>ほかの既存手法と比べて</a:t>
                </a:r>
                <a:r>
                  <a:rPr lang="en-US" altLang="ja-JP" dirty="0" smtClean="0"/>
                  <a:t>, </a:t>
                </a:r>
                <a:r>
                  <a:rPr lang="ja-JP" altLang="en-US" dirty="0" smtClean="0"/>
                  <a:t>本</a:t>
                </a:r>
                <a:r>
                  <a:rPr lang="ja-JP" altLang="en-US" dirty="0"/>
                  <a:t>論文</a:t>
                </a:r>
                <a:r>
                  <a:rPr lang="ja-JP" altLang="en-US" dirty="0" smtClean="0"/>
                  <a:t>の手法は並列計算により効率計算が容易</a:t>
                </a:r>
                <a:endParaRPr lang="en-US" altLang="ja-JP" dirty="0" smtClean="0"/>
              </a:p>
              <a:p>
                <a:pPr marL="0" indent="0">
                  <a:buNone/>
                </a:pPr>
                <a:r>
                  <a:rPr lang="ja-JP" altLang="en-US" dirty="0" smtClean="0"/>
                  <a:t>　</a:t>
                </a:r>
                <a:r>
                  <a:rPr lang="en-US" altLang="ja-JP" dirty="0" smtClean="0"/>
                  <a:t>(</a:t>
                </a:r>
                <a:r>
                  <a:rPr lang="en-US" altLang="ja-JP" dirty="0" err="1" smtClean="0"/>
                  <a:t>Sec.Ⅲ</a:t>
                </a:r>
                <a:r>
                  <a:rPr lang="en-US" altLang="ja-JP" dirty="0" smtClean="0"/>
                  <a:t>-C</a:t>
                </a:r>
                <a:r>
                  <a:rPr lang="ja-JP" altLang="en-US" dirty="0" smtClean="0"/>
                  <a:t>を見れば</a:t>
                </a:r>
                <a:r>
                  <a:rPr lang="en-US" altLang="ja-JP" dirty="0" smtClean="0"/>
                  <a:t>, </a:t>
                </a:r>
                <a:r>
                  <a:rPr lang="ja-JP" altLang="en-US" dirty="0" smtClean="0"/>
                  <a:t>シミュレーションが並列化できるのがわかる</a:t>
                </a:r>
                <a:r>
                  <a:rPr lang="en-US" altLang="ja-JP" dirty="0" smtClean="0"/>
                  <a:t>)</a:t>
                </a:r>
              </a:p>
              <a:p>
                <a:r>
                  <a:rPr lang="ja-JP" altLang="en-US" dirty="0" smtClean="0"/>
                  <a:t>並列計算に加えて</a:t>
                </a:r>
                <a:r>
                  <a:rPr lang="en-US" altLang="ja-JP" dirty="0" smtClean="0"/>
                  <a:t>, </a:t>
                </a:r>
                <a:r>
                  <a:rPr lang="ja-JP" altLang="en-US" dirty="0" smtClean="0"/>
                  <a:t>計算量をより減らす効率的な手法がある</a:t>
                </a:r>
                <a:endParaRPr lang="en-US" altLang="ja-JP" dirty="0"/>
              </a:p>
              <a:p>
                <a:pPr marL="0" indent="0">
                  <a:buNone/>
                </a:pPr>
                <a:r>
                  <a:rPr lang="ja-JP" altLang="en-US" dirty="0"/>
                  <a:t>　</a:t>
                </a:r>
                <a:r>
                  <a:rPr lang="en-US" altLang="ja-JP" dirty="0" smtClean="0"/>
                  <a:t>(</a:t>
                </a:r>
                <a:r>
                  <a:rPr lang="ja-JP" altLang="en-US" dirty="0" smtClean="0"/>
                  <a:t>分散化手法</a:t>
                </a:r>
                <a:r>
                  <a:rPr lang="en-US" altLang="ja-JP" dirty="0" smtClean="0"/>
                  <a:t>, </a:t>
                </a:r>
                <a:r>
                  <a:rPr lang="ja-JP" altLang="en-US" dirty="0" smtClean="0"/>
                  <a:t>学習ベース手法</a:t>
                </a:r>
                <a:r>
                  <a:rPr lang="en-US" altLang="ja-JP" dirty="0" smtClean="0"/>
                  <a:t>, </a:t>
                </a:r>
                <a:r>
                  <a:rPr lang="ja-JP" altLang="en-US" dirty="0" smtClean="0"/>
                  <a:t>非同期更新手法</a:t>
                </a:r>
                <a:r>
                  <a:rPr lang="en-US" altLang="ja-JP" dirty="0" smtClean="0"/>
                  <a:t>)</a:t>
                </a:r>
              </a:p>
              <a:p>
                <a:pPr marL="0" indent="0">
                  <a:buNone/>
                </a:pPr>
                <a:r>
                  <a:rPr lang="ja-JP" altLang="en-US" dirty="0"/>
                  <a:t>　</a:t>
                </a:r>
                <a:r>
                  <a:rPr lang="ja-JP" altLang="en-US" dirty="0" smtClean="0"/>
                  <a:t>⇒</a:t>
                </a:r>
                <a:r>
                  <a:rPr lang="en-US" altLang="ja-JP" dirty="0" smtClean="0"/>
                  <a:t>future work</a:t>
                </a: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921" t="-25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5512315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アルゴリズムのフレームワークは</a:t>
            </a:r>
            <a:r>
              <a:rPr lang="en-US" altLang="ja-JP" dirty="0" smtClean="0"/>
              <a:t>MATLAB</a:t>
            </a:r>
            <a:r>
              <a:rPr lang="ja-JP" altLang="en-US" dirty="0" smtClean="0"/>
              <a:t>にあり</a:t>
            </a:r>
            <a:r>
              <a:rPr lang="en-US" altLang="ja-JP" dirty="0" smtClean="0"/>
              <a:t>, Fig.2</a:t>
            </a:r>
            <a:r>
              <a:rPr lang="ja-JP" altLang="en-US" dirty="0" err="1" smtClean="0"/>
              <a:t>のように</a:t>
            </a:r>
            <a:r>
              <a:rPr lang="ja-JP" altLang="en-US" dirty="0" smtClean="0"/>
              <a:t>確率環境でロボットチームの動きを示すためのシミュレータと連結</a:t>
            </a:r>
            <a:endParaRPr lang="en-US" altLang="ja-JP" dirty="0" smtClean="0"/>
          </a:p>
          <a:p>
            <a:r>
              <a:rPr lang="en-US" altLang="ja-JP" dirty="0" smtClean="0"/>
              <a:t>PIA, S-APIA</a:t>
            </a:r>
            <a:r>
              <a:rPr lang="ja-JP" altLang="en-US" dirty="0" smtClean="0"/>
              <a:t>の</a:t>
            </a:r>
            <a:r>
              <a:rPr lang="en-US" altLang="ja-JP" dirty="0" smtClean="0"/>
              <a:t>2</a:t>
            </a:r>
            <a:r>
              <a:rPr lang="ja-JP" altLang="en-US" dirty="0" err="1" smtClean="0"/>
              <a:t>つの</a:t>
            </a:r>
            <a:r>
              <a:rPr lang="ja-JP" altLang="en-US" dirty="0" smtClean="0"/>
              <a:t>性能と計算量を</a:t>
            </a:r>
            <a:r>
              <a:rPr lang="en-US" altLang="ja-JP" dirty="0" smtClean="0"/>
              <a:t>, </a:t>
            </a:r>
            <a:r>
              <a:rPr lang="ja-JP" altLang="en-US" dirty="0" smtClean="0"/>
              <a:t>ケーススタディの制御政策の計算で比較</a:t>
            </a:r>
            <a:endParaRPr lang="en-US" altLang="ja-JP" dirty="0" smtClean="0"/>
          </a:p>
          <a:p>
            <a:r>
              <a:rPr lang="ja-JP" altLang="en-US" dirty="0" smtClean="0"/>
              <a:t>コンピュータは</a:t>
            </a:r>
            <a:r>
              <a:rPr lang="en-US" altLang="ja-JP" dirty="0" smtClean="0"/>
              <a:t>2.00 GHz CPU, 3GB RAM</a:t>
            </a:r>
          </a:p>
        </p:txBody>
      </p:sp>
    </p:spTree>
    <p:extLst>
      <p:ext uri="{BB962C8B-B14F-4D97-AF65-F5344CB8AC3E}">
        <p14:creationId xmlns:p14="http://schemas.microsoft.com/office/powerpoint/2010/main" val="79665899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2</a:t>
            </a:r>
            <a:r>
              <a:rPr lang="ja-JP" altLang="en-US" dirty="0" err="1" smtClean="0"/>
              <a:t>つの</a:t>
            </a:r>
            <a:r>
              <a:rPr lang="ja-JP" altLang="en-US" dirty="0" smtClean="0"/>
              <a:t>ロボット</a:t>
            </a:r>
            <a:endParaRPr lang="en-US" altLang="ja-JP" dirty="0" smtClean="0"/>
          </a:p>
          <a:p>
            <a:r>
              <a:rPr lang="en-US" altLang="ja-JP" dirty="0" smtClean="0"/>
              <a:t>Robot 1</a:t>
            </a:r>
            <a:r>
              <a:rPr lang="ja-JP" altLang="en-US" dirty="0" smtClean="0"/>
              <a:t>は</a:t>
            </a:r>
            <a:r>
              <a:rPr lang="en-US" altLang="ja-JP" dirty="0" smtClean="0"/>
              <a:t>Robot 2</a:t>
            </a:r>
            <a:r>
              <a:rPr lang="ja-JP" altLang="en-US" dirty="0" smtClean="0"/>
              <a:t>の倍の速さで動く</a:t>
            </a:r>
            <a:endParaRPr lang="en-US" altLang="ja-JP" dirty="0" smtClean="0"/>
          </a:p>
          <a:p>
            <a:r>
              <a:rPr lang="en-US" altLang="ja-JP" dirty="0"/>
              <a:t>r</a:t>
            </a:r>
            <a:r>
              <a:rPr lang="en-US" altLang="ja-JP" dirty="0" smtClean="0"/>
              <a:t>oom V1, room V3</a:t>
            </a:r>
            <a:r>
              <a:rPr lang="ja-JP" altLang="en-US" dirty="0" err="1" smtClean="0"/>
              <a:t>を監</a:t>
            </a:r>
            <a:r>
              <a:rPr lang="ja-JP" altLang="en-US" dirty="0" smtClean="0"/>
              <a:t>視し</a:t>
            </a:r>
            <a:r>
              <a:rPr lang="en-US" altLang="ja-JP" dirty="0" smtClean="0"/>
              <a:t>, </a:t>
            </a:r>
            <a:r>
              <a:rPr lang="ja-JP" altLang="en-US" dirty="0" smtClean="0"/>
              <a:t>収集した情報を報告しに</a:t>
            </a:r>
            <a:r>
              <a:rPr lang="en-US" altLang="ja-JP" dirty="0" smtClean="0"/>
              <a:t>Base</a:t>
            </a:r>
            <a:r>
              <a:rPr lang="ja-JP" altLang="en-US" dirty="0" smtClean="0"/>
              <a:t>に戻る永続監視タスク</a:t>
            </a:r>
            <a:endParaRPr lang="en-US" altLang="ja-JP" dirty="0" smtClean="0"/>
          </a:p>
          <a:p>
            <a:pPr marL="0" indent="0">
              <a:buNone/>
            </a:pPr>
            <a:r>
              <a:rPr lang="ja-JP" altLang="en-US" dirty="0"/>
              <a:t>　</a:t>
            </a:r>
            <a:r>
              <a:rPr lang="en-US" altLang="ja-JP" dirty="0" smtClean="0"/>
              <a:t>(</a:t>
            </a:r>
            <a:r>
              <a:rPr lang="ja-JP" altLang="en-US" dirty="0" smtClean="0"/>
              <a:t>ロボットは同時に</a:t>
            </a:r>
            <a:r>
              <a:rPr lang="en-US" altLang="ja-JP" dirty="0" smtClean="0"/>
              <a:t>room V1, room V3</a:t>
            </a:r>
            <a:r>
              <a:rPr lang="ja-JP" altLang="en-US" dirty="0" smtClean="0"/>
              <a:t>に行き</a:t>
            </a:r>
            <a:r>
              <a:rPr lang="en-US" altLang="ja-JP" dirty="0" smtClean="0"/>
              <a:t>, </a:t>
            </a:r>
            <a:r>
              <a:rPr lang="ja-JP" altLang="en-US" dirty="0" smtClean="0"/>
              <a:t>一緒に</a:t>
            </a:r>
            <a:r>
              <a:rPr lang="en-US" altLang="ja-JP" dirty="0" smtClean="0"/>
              <a:t>Base</a:t>
            </a:r>
            <a:r>
              <a:rPr lang="ja-JP" altLang="en-US" dirty="0" smtClean="0"/>
              <a:t>に戻る</a:t>
            </a:r>
            <a:endParaRPr lang="en-US" altLang="ja-JP" dirty="0" smtClean="0"/>
          </a:p>
          <a:p>
            <a:pPr marL="0" indent="0">
              <a:buNone/>
            </a:pPr>
            <a:r>
              <a:rPr lang="ja-JP" altLang="en-US" dirty="0"/>
              <a:t>　</a:t>
            </a:r>
            <a:r>
              <a:rPr lang="ja-JP" altLang="en-US" dirty="0" smtClean="0"/>
              <a:t>ということを無限回行う</a:t>
            </a:r>
            <a:r>
              <a:rPr lang="en-US" altLang="ja-JP" dirty="0" smtClean="0"/>
              <a:t>)</a:t>
            </a:r>
          </a:p>
          <a:p>
            <a:r>
              <a:rPr lang="ja-JP" altLang="en-US" dirty="0" smtClean="0"/>
              <a:t>環境で動く間</a:t>
            </a:r>
            <a:r>
              <a:rPr lang="en-US" altLang="ja-JP" dirty="0" smtClean="0"/>
              <a:t>, Robot 1 </a:t>
            </a:r>
            <a:r>
              <a:rPr lang="ja-JP" altLang="en-US" dirty="0" smtClean="0"/>
              <a:t>と </a:t>
            </a:r>
            <a:r>
              <a:rPr lang="en-US" altLang="ja-JP" dirty="0"/>
              <a:t>R</a:t>
            </a:r>
            <a:r>
              <a:rPr lang="en-US" altLang="ja-JP" dirty="0" smtClean="0"/>
              <a:t>obot 2 </a:t>
            </a:r>
            <a:r>
              <a:rPr lang="ja-JP" altLang="en-US" dirty="0" smtClean="0"/>
              <a:t>は</a:t>
            </a:r>
            <a:r>
              <a:rPr lang="en-US" altLang="ja-JP" dirty="0" smtClean="0"/>
              <a:t>, Unsafe 1 , Unsafe 2 </a:t>
            </a:r>
            <a:r>
              <a:rPr lang="ja-JP" altLang="en-US" dirty="0" smtClean="0"/>
              <a:t>を避ける</a:t>
            </a:r>
            <a:endParaRPr lang="en-US" altLang="ja-JP" dirty="0" smtClean="0"/>
          </a:p>
          <a:p>
            <a:endParaRPr lang="en-US" altLang="ja-JP" dirty="0" smtClean="0"/>
          </a:p>
        </p:txBody>
      </p:sp>
    </p:spTree>
    <p:extLst>
      <p:ext uri="{BB962C8B-B14F-4D97-AF65-F5344CB8AC3E}">
        <p14:creationId xmlns:p14="http://schemas.microsoft.com/office/powerpoint/2010/main" val="20308465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このタスクを明示するために</a:t>
                </a:r>
                <a:r>
                  <a:rPr lang="en-US" altLang="ja-JP" dirty="0" smtClean="0"/>
                  <a:t>…</a:t>
                </a:r>
              </a:p>
              <a:p>
                <a:r>
                  <a:rPr lang="ja-JP" altLang="en-US" dirty="0" smtClean="0"/>
                  <a:t>原子命題の集合</a:t>
                </a:r>
                <a:endParaRPr lang="en-US" altLang="ja-JP" i="1" dirty="0">
                  <a:latin typeface="Cambria Math" panose="02040503050406030204" pitchFamily="18" charset="0"/>
                  <a:ea typeface="Cambria Math" panose="02040503050406030204" pitchFamily="18" charset="0"/>
                </a:endParaRPr>
              </a:p>
              <a:p>
                <a:pPr marL="0" indent="0">
                  <a:buNone/>
                </a:pPr>
                <a:r>
                  <a:rPr lang="ja-JP" altLang="en-US" dirty="0" smtClean="0">
                    <a:ea typeface="Cambria Math" panose="02040503050406030204" pitchFamily="18" charset="0"/>
                  </a:rPr>
                  <a:t>　</a:t>
                </a:r>
                <a14:m>
                  <m:oMath xmlns:m="http://schemas.openxmlformats.org/officeDocument/2006/math">
                    <m:r>
                      <m:rPr>
                        <m:sty m:val="p"/>
                      </m:rPr>
                      <a:rPr lang="el-GR" altLang="ja-JP" i="1" smtClean="0">
                        <a:latin typeface="Cambria Math" panose="02040503050406030204" pitchFamily="18" charset="0"/>
                        <a:ea typeface="Cambria Math" panose="02040503050406030204" pitchFamily="18" charset="0"/>
                      </a:rPr>
                      <m:t>Π</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𝐵𝑎𝑠𝑒</m:t>
                    </m:r>
                    <m:r>
                      <a:rPr lang="en-US" altLang="ja-JP" b="0" i="1" smtClean="0">
                        <a:latin typeface="Cambria Math" panose="02040503050406030204" pitchFamily="18" charset="0"/>
                        <a:ea typeface="Cambria Math" panose="02040503050406030204" pitchFamily="18" charset="0"/>
                      </a:rPr>
                      <m:t>1, </m:t>
                    </m:r>
                    <m:r>
                      <a:rPr lang="en-US" altLang="ja-JP" b="0" i="1" smtClean="0">
                        <a:latin typeface="Cambria Math" panose="02040503050406030204" pitchFamily="18" charset="0"/>
                        <a:ea typeface="Cambria Math" panose="02040503050406030204" pitchFamily="18" charset="0"/>
                      </a:rPr>
                      <m:t>𝐵𝑎𝑠𝑒</m:t>
                    </m:r>
                    <m:r>
                      <a:rPr lang="en-US" altLang="ja-JP" b="0" i="1" smtClean="0">
                        <a:latin typeface="Cambria Math" panose="02040503050406030204" pitchFamily="18" charset="0"/>
                        <a:ea typeface="Cambria Math" panose="02040503050406030204" pitchFamily="18" charset="0"/>
                      </a:rPr>
                      <m:t>2, </m:t>
                    </m:r>
                    <m:r>
                      <a:rPr lang="en-US" altLang="ja-JP" b="0" i="1" smtClean="0">
                        <a:latin typeface="Cambria Math" panose="02040503050406030204" pitchFamily="18" charset="0"/>
                        <a:ea typeface="Cambria Math" panose="02040503050406030204" pitchFamily="18" charset="0"/>
                      </a:rPr>
                      <m:t>𝑀</m:t>
                    </m:r>
                    <m:r>
                      <a:rPr lang="en-US" altLang="ja-JP" b="0" i="1" smtClean="0">
                        <a:latin typeface="Cambria Math" panose="02040503050406030204" pitchFamily="18" charset="0"/>
                        <a:ea typeface="Cambria Math" panose="02040503050406030204" pitchFamily="18" charset="0"/>
                      </a:rPr>
                      <m:t>_</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1 ,</m:t>
                    </m:r>
                    <m:r>
                      <a:rPr lang="en-US" altLang="ja-JP" b="0" i="1" smtClean="0">
                        <a:latin typeface="Cambria Math" panose="02040503050406030204" pitchFamily="18" charset="0"/>
                        <a:ea typeface="Cambria Math" panose="02040503050406030204" pitchFamily="18" charset="0"/>
                      </a:rPr>
                      <m:t>𝑀</m:t>
                    </m:r>
                    <m:r>
                      <a:rPr lang="en-US" altLang="ja-JP" b="0" i="1" smtClean="0">
                        <a:latin typeface="Cambria Math" panose="02040503050406030204" pitchFamily="18" charset="0"/>
                        <a:ea typeface="Cambria Math" panose="02040503050406030204" pitchFamily="18" charset="0"/>
                      </a:rPr>
                      <m:t>_</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3 , </m:t>
                    </m:r>
                    <m:r>
                      <a:rPr lang="en-US" altLang="ja-JP" b="0" i="1" smtClean="0">
                        <a:latin typeface="Cambria Math" panose="02040503050406030204" pitchFamily="18" charset="0"/>
                        <a:ea typeface="Cambria Math" panose="02040503050406030204" pitchFamily="18" charset="0"/>
                      </a:rPr>
                      <m:t>𝑈𝑛𝑠𝑎𝑓𝑒</m:t>
                    </m:r>
                    <m:r>
                      <a:rPr lang="en-US" altLang="ja-JP" b="0" i="1" smtClean="0">
                        <a:latin typeface="Cambria Math" panose="02040503050406030204" pitchFamily="18" charset="0"/>
                        <a:ea typeface="Cambria Math" panose="02040503050406030204" pitchFamily="18" charset="0"/>
                      </a:rPr>
                      <m:t>1 , </m:t>
                    </m:r>
                    <m:r>
                      <a:rPr lang="en-US" altLang="ja-JP" b="0" i="1" smtClean="0">
                        <a:latin typeface="Cambria Math" panose="02040503050406030204" pitchFamily="18" charset="0"/>
                        <a:ea typeface="Cambria Math" panose="02040503050406030204" pitchFamily="18" charset="0"/>
                      </a:rPr>
                      <m:t>𝑈𝑛𝑠𝑎𝑓𝑒</m:t>
                    </m:r>
                    <m:r>
                      <a:rPr lang="en-US" altLang="ja-JP" b="0" i="1" smtClean="0">
                        <a:latin typeface="Cambria Math" panose="02040503050406030204" pitchFamily="18" charset="0"/>
                        <a:ea typeface="Cambria Math" panose="02040503050406030204" pitchFamily="18" charset="0"/>
                      </a:rPr>
                      <m:t>2}</m:t>
                    </m:r>
                  </m:oMath>
                </a14:m>
                <a:r>
                  <a:rPr lang="ja-JP" altLang="en-US" dirty="0" smtClean="0"/>
                  <a:t>　</a:t>
                </a:r>
                <a:endParaRPr lang="en-US" altLang="ja-JP" dirty="0" smtClean="0"/>
              </a:p>
              <a:p>
                <a:pPr marL="0" indent="0">
                  <a:buNone/>
                </a:pPr>
                <a:r>
                  <a:rPr lang="ja-JP" altLang="en-US" dirty="0" smtClean="0"/>
                  <a:t>　</a:t>
                </a:r>
                <a:r>
                  <a:rPr lang="en-US" altLang="ja-JP" dirty="0" smtClean="0"/>
                  <a:t>Robot 1 : </a:t>
                </a:r>
                <a14:m>
                  <m:oMath xmlns:m="http://schemas.openxmlformats.org/officeDocument/2006/math">
                    <m:sSub>
                      <m:sSubPr>
                        <m:ctrlPr>
                          <a:rPr lang="en-US" altLang="ja-JP" b="0" i="1" smtClean="0">
                            <a:latin typeface="Cambria Math" panose="02040503050406030204" pitchFamily="18" charset="0"/>
                            <a:ea typeface="Cambria Math" panose="02040503050406030204" pitchFamily="18" charset="0"/>
                          </a:rPr>
                        </m:ctrlPr>
                      </m:sSubPr>
                      <m:e>
                        <m:r>
                          <m:rPr>
                            <m:sty m:val="p"/>
                          </m:rPr>
                          <a:rPr lang="el-GR" altLang="ja-JP" i="1">
                            <a:latin typeface="Cambria Math" panose="02040503050406030204" pitchFamily="18" charset="0"/>
                            <a:ea typeface="Cambria Math" panose="02040503050406030204" pitchFamily="18" charset="0"/>
                          </a:rPr>
                          <m:t>Π</m:t>
                        </m:r>
                      </m:e>
                      <m:sub>
                        <m:r>
                          <a:rPr lang="en-US" altLang="ja-JP" b="0" i="1" smtClean="0">
                            <a:latin typeface="Cambria Math" panose="02040503050406030204" pitchFamily="18" charset="0"/>
                            <a:ea typeface="Cambria Math" panose="02040503050406030204" pitchFamily="18" charset="0"/>
                          </a:rPr>
                          <m:t>1</m:t>
                        </m:r>
                      </m:sub>
                    </m:sSub>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𝐵𝑎𝑠𝑒</m:t>
                    </m:r>
                    <m:r>
                      <a:rPr lang="en-US" altLang="ja-JP" i="1">
                        <a:latin typeface="Cambria Math" panose="02040503050406030204" pitchFamily="18" charset="0"/>
                        <a:ea typeface="Cambria Math" panose="02040503050406030204" pitchFamily="18" charset="0"/>
                      </a:rPr>
                      <m:t>1, </m:t>
                    </m:r>
                    <m:r>
                      <a:rPr lang="en-US" altLang="ja-JP" i="1">
                        <a:latin typeface="Cambria Math" panose="02040503050406030204" pitchFamily="18" charset="0"/>
                        <a:ea typeface="Cambria Math" panose="02040503050406030204" pitchFamily="18" charset="0"/>
                      </a:rPr>
                      <m:t>𝑀</m:t>
                    </m:r>
                    <m:r>
                      <a:rPr lang="en-US" altLang="ja-JP" i="1">
                        <a:latin typeface="Cambria Math" panose="02040503050406030204" pitchFamily="18" charset="0"/>
                        <a:ea typeface="Cambria Math" panose="02040503050406030204" pitchFamily="18" charset="0"/>
                      </a:rPr>
                      <m:t>_</m:t>
                    </m:r>
                    <m:r>
                      <a:rPr lang="en-US" altLang="ja-JP" i="1">
                        <a:latin typeface="Cambria Math" panose="02040503050406030204" pitchFamily="18" charset="0"/>
                        <a:ea typeface="Cambria Math" panose="02040503050406030204" pitchFamily="18" charset="0"/>
                      </a:rPr>
                      <m:t>𝑉</m:t>
                    </m:r>
                    <m:r>
                      <a:rPr lang="en-US" altLang="ja-JP" i="1">
                        <a:latin typeface="Cambria Math" panose="02040503050406030204" pitchFamily="18" charset="0"/>
                        <a:ea typeface="Cambria Math" panose="02040503050406030204" pitchFamily="18" charset="0"/>
                      </a:rPr>
                      <m:t>1 ,</m:t>
                    </m:r>
                    <m:r>
                      <a:rPr lang="en-US" altLang="ja-JP" i="1">
                        <a:latin typeface="Cambria Math" panose="02040503050406030204" pitchFamily="18" charset="0"/>
                        <a:ea typeface="Cambria Math" panose="02040503050406030204" pitchFamily="18" charset="0"/>
                      </a:rPr>
                      <m:t>𝑀</m:t>
                    </m:r>
                    <m:r>
                      <a:rPr lang="en-US" altLang="ja-JP" i="1">
                        <a:latin typeface="Cambria Math" panose="02040503050406030204" pitchFamily="18" charset="0"/>
                        <a:ea typeface="Cambria Math" panose="02040503050406030204" pitchFamily="18" charset="0"/>
                      </a:rPr>
                      <m:t>_</m:t>
                    </m:r>
                    <m:r>
                      <a:rPr lang="en-US" altLang="ja-JP" i="1">
                        <a:latin typeface="Cambria Math" panose="02040503050406030204" pitchFamily="18" charset="0"/>
                        <a:ea typeface="Cambria Math" panose="02040503050406030204" pitchFamily="18" charset="0"/>
                      </a:rPr>
                      <m:t>𝑉</m:t>
                    </m:r>
                    <m:r>
                      <a:rPr lang="en-US" altLang="ja-JP" i="1">
                        <a:latin typeface="Cambria Math" panose="02040503050406030204" pitchFamily="18" charset="0"/>
                        <a:ea typeface="Cambria Math" panose="02040503050406030204" pitchFamily="18" charset="0"/>
                      </a:rPr>
                      <m:t>3 , </m:t>
                    </m:r>
                    <m:r>
                      <a:rPr lang="en-US" altLang="ja-JP" i="1">
                        <a:latin typeface="Cambria Math" panose="02040503050406030204" pitchFamily="18" charset="0"/>
                        <a:ea typeface="Cambria Math" panose="02040503050406030204" pitchFamily="18" charset="0"/>
                      </a:rPr>
                      <m:t>𝑈𝑛𝑠𝑎𝑓𝑒</m:t>
                    </m:r>
                    <m:r>
                      <a:rPr lang="en-US" altLang="ja-JP" i="1">
                        <a:latin typeface="Cambria Math" panose="02040503050406030204" pitchFamily="18" charset="0"/>
                        <a:ea typeface="Cambria Math" panose="02040503050406030204" pitchFamily="18" charset="0"/>
                      </a:rPr>
                      <m:t>1}</m:t>
                    </m:r>
                  </m:oMath>
                </a14:m>
                <a:endParaRPr lang="en-US" altLang="ja-JP" dirty="0" smtClean="0"/>
              </a:p>
              <a:p>
                <a:pPr marL="0" indent="0">
                  <a:buNone/>
                </a:pPr>
                <a:r>
                  <a:rPr lang="en-US" altLang="ja-JP" dirty="0"/>
                  <a:t> </a:t>
                </a:r>
                <a:r>
                  <a:rPr lang="en-US" altLang="ja-JP" dirty="0" smtClean="0"/>
                  <a:t>  Robot 2 : </a:t>
                </a:r>
                <a14:m>
                  <m:oMath xmlns:m="http://schemas.openxmlformats.org/officeDocument/2006/math">
                    <m:sSub>
                      <m:sSubPr>
                        <m:ctrlPr>
                          <a:rPr lang="en-US" altLang="ja-JP" b="0" i="1" smtClean="0">
                            <a:latin typeface="Cambria Math" panose="02040503050406030204" pitchFamily="18" charset="0"/>
                            <a:ea typeface="Cambria Math" panose="02040503050406030204" pitchFamily="18" charset="0"/>
                          </a:rPr>
                        </m:ctrlPr>
                      </m:sSubPr>
                      <m:e>
                        <m:r>
                          <m:rPr>
                            <m:sty m:val="p"/>
                          </m:rPr>
                          <a:rPr lang="el-GR" altLang="ja-JP" i="1">
                            <a:latin typeface="Cambria Math" panose="02040503050406030204" pitchFamily="18" charset="0"/>
                            <a:ea typeface="Cambria Math" panose="02040503050406030204" pitchFamily="18" charset="0"/>
                          </a:rPr>
                          <m:t>Π</m:t>
                        </m:r>
                      </m:e>
                      <m:sub>
                        <m:r>
                          <a:rPr lang="en-US" altLang="ja-JP" b="0" i="1" smtClean="0">
                            <a:latin typeface="Cambria Math" panose="02040503050406030204" pitchFamily="18" charset="0"/>
                            <a:ea typeface="Cambria Math" panose="02040503050406030204" pitchFamily="18" charset="0"/>
                          </a:rPr>
                          <m:t>2</m:t>
                        </m:r>
                      </m:sub>
                    </m:sSub>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𝐵𝑎𝑠𝑒</m:t>
                    </m:r>
                    <m:r>
                      <a:rPr lang="en-US" altLang="ja-JP" i="1">
                        <a:latin typeface="Cambria Math" panose="02040503050406030204" pitchFamily="18" charset="0"/>
                        <a:ea typeface="Cambria Math" panose="02040503050406030204" pitchFamily="18" charset="0"/>
                      </a:rPr>
                      <m:t>2, </m:t>
                    </m:r>
                    <m:r>
                      <a:rPr lang="en-US" altLang="ja-JP" i="1">
                        <a:latin typeface="Cambria Math" panose="02040503050406030204" pitchFamily="18" charset="0"/>
                        <a:ea typeface="Cambria Math" panose="02040503050406030204" pitchFamily="18" charset="0"/>
                      </a:rPr>
                      <m:t>𝑀</m:t>
                    </m:r>
                    <m:r>
                      <a:rPr lang="en-US" altLang="ja-JP" i="1">
                        <a:latin typeface="Cambria Math" panose="02040503050406030204" pitchFamily="18" charset="0"/>
                        <a:ea typeface="Cambria Math" panose="02040503050406030204" pitchFamily="18" charset="0"/>
                      </a:rPr>
                      <m:t>_</m:t>
                    </m:r>
                    <m:r>
                      <a:rPr lang="en-US" altLang="ja-JP" i="1">
                        <a:latin typeface="Cambria Math" panose="02040503050406030204" pitchFamily="18" charset="0"/>
                        <a:ea typeface="Cambria Math" panose="02040503050406030204" pitchFamily="18" charset="0"/>
                      </a:rPr>
                      <m:t>𝑉</m:t>
                    </m:r>
                    <m:r>
                      <a:rPr lang="en-US" altLang="ja-JP" i="1">
                        <a:latin typeface="Cambria Math" panose="02040503050406030204" pitchFamily="18" charset="0"/>
                        <a:ea typeface="Cambria Math" panose="02040503050406030204" pitchFamily="18" charset="0"/>
                      </a:rPr>
                      <m:t>1 ,</m:t>
                    </m:r>
                    <m:r>
                      <a:rPr lang="en-US" altLang="ja-JP" i="1">
                        <a:latin typeface="Cambria Math" panose="02040503050406030204" pitchFamily="18" charset="0"/>
                        <a:ea typeface="Cambria Math" panose="02040503050406030204" pitchFamily="18" charset="0"/>
                      </a:rPr>
                      <m:t>𝑀</m:t>
                    </m:r>
                    <m:r>
                      <a:rPr lang="en-US" altLang="ja-JP" i="1">
                        <a:latin typeface="Cambria Math" panose="02040503050406030204" pitchFamily="18" charset="0"/>
                        <a:ea typeface="Cambria Math" panose="02040503050406030204" pitchFamily="18" charset="0"/>
                      </a:rPr>
                      <m:t>_</m:t>
                    </m:r>
                    <m:r>
                      <a:rPr lang="en-US" altLang="ja-JP" i="1">
                        <a:latin typeface="Cambria Math" panose="02040503050406030204" pitchFamily="18" charset="0"/>
                        <a:ea typeface="Cambria Math" panose="02040503050406030204" pitchFamily="18" charset="0"/>
                      </a:rPr>
                      <m:t>𝑉</m:t>
                    </m:r>
                    <m:r>
                      <a:rPr lang="en-US" altLang="ja-JP" i="1">
                        <a:latin typeface="Cambria Math" panose="02040503050406030204" pitchFamily="18" charset="0"/>
                        <a:ea typeface="Cambria Math" panose="02040503050406030204" pitchFamily="18" charset="0"/>
                      </a:rPr>
                      <m:t>3 , </m:t>
                    </m:r>
                    <m:r>
                      <a:rPr lang="en-US" altLang="ja-JP" i="1">
                        <a:latin typeface="Cambria Math" panose="02040503050406030204" pitchFamily="18" charset="0"/>
                        <a:ea typeface="Cambria Math" panose="02040503050406030204" pitchFamily="18" charset="0"/>
                      </a:rPr>
                      <m:t>𝑈𝑛𝑠𝑎𝑓𝑒</m:t>
                    </m:r>
                    <m:r>
                      <a:rPr lang="en-US" altLang="ja-JP" i="1">
                        <a:latin typeface="Cambria Math" panose="02040503050406030204" pitchFamily="18" charset="0"/>
                        <a:ea typeface="Cambria Math" panose="02040503050406030204" pitchFamily="18" charset="0"/>
                      </a:rPr>
                      <m:t>2}</m:t>
                    </m:r>
                  </m:oMath>
                </a14:m>
                <a:endParaRPr lang="en-US" altLang="ja-JP" dirty="0" smtClean="0"/>
              </a:p>
              <a:p>
                <a:r>
                  <a:rPr lang="ja-JP" altLang="en-US" dirty="0" smtClean="0"/>
                  <a:t>ラベル関数</a:t>
                </a:r>
                <a:endParaRPr lang="en-US" altLang="ja-JP" dirty="0" smtClean="0"/>
              </a:p>
              <a:p>
                <a:pPr marL="0" indent="0">
                  <a:buNone/>
                </a:pPr>
                <a:r>
                  <a:rPr lang="en-US" altLang="ja-JP" dirty="0"/>
                  <a:t> </a:t>
                </a:r>
                <a:r>
                  <a:rPr lang="en-US" altLang="ja-JP" dirty="0" smtClean="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1</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1</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1</m:t>
                        </m:r>
                      </m:e>
                    </m:d>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𝑀</m:t>
                        </m:r>
                        <m:r>
                          <a:rPr lang="en-US" altLang="ja-JP" b="0" i="1" smtClean="0">
                            <a:latin typeface="Cambria Math" panose="02040503050406030204" pitchFamily="18" charset="0"/>
                          </a:rPr>
                          <m:t>_</m:t>
                        </m:r>
                        <m:r>
                          <a:rPr lang="en-US" altLang="ja-JP" b="0" i="1" smtClean="0">
                            <a:latin typeface="Cambria Math" panose="02040503050406030204" pitchFamily="18" charset="0"/>
                          </a:rPr>
                          <m:t>𝑉</m:t>
                        </m:r>
                        <m:r>
                          <a:rPr lang="en-US" altLang="ja-JP" b="0" i="1" smtClean="0">
                            <a:latin typeface="Cambria Math" panose="02040503050406030204" pitchFamily="18" charset="0"/>
                          </a:rPr>
                          <m:t>1</m:t>
                        </m:r>
                      </m:e>
                    </m:d>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1</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3</m:t>
                        </m:r>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3</m:t>
                        </m:r>
                      </m:e>
                    </m:d>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𝑀</m:t>
                        </m:r>
                        <m:r>
                          <a:rPr lang="en-US" altLang="ja-JP" b="0" i="1" smtClean="0">
                            <a:latin typeface="Cambria Math" panose="02040503050406030204" pitchFamily="18" charset="0"/>
                          </a:rPr>
                          <m:t>_</m:t>
                        </m:r>
                        <m:r>
                          <a:rPr lang="en-US" altLang="ja-JP" b="0" i="1" smtClean="0">
                            <a:latin typeface="Cambria Math" panose="02040503050406030204" pitchFamily="18" charset="0"/>
                          </a:rPr>
                          <m:t>𝑉</m:t>
                        </m:r>
                        <m:r>
                          <a:rPr lang="en-US" altLang="ja-JP" b="0" i="1" smtClean="0">
                            <a:latin typeface="Cambria Math" panose="02040503050406030204" pitchFamily="18" charset="0"/>
                          </a:rPr>
                          <m:t>3</m:t>
                        </m:r>
                      </m:e>
                    </m:d>
                    <m:r>
                      <a:rPr lang="en-US" altLang="ja-JP" b="0" i="1" smtClean="0">
                        <a:latin typeface="Cambria Math" panose="02040503050406030204" pitchFamily="18" charset="0"/>
                      </a:rPr>
                      <m:t> ,</m:t>
                    </m:r>
                  </m:oMath>
                </a14:m>
                <a:endParaRPr lang="en-US" altLang="ja-JP" b="0" dirty="0" smtClean="0"/>
              </a:p>
              <a:p>
                <a:pPr marL="0" indent="0">
                  <a:buNone/>
                </a:pPr>
                <a:r>
                  <a:rPr lang="en-US" altLang="ja-JP" dirty="0" smtClean="0"/>
                  <a:t>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1</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6</m:t>
                        </m:r>
                      </m:e>
                    </m:d>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𝑈𝑛𝑠𝑎𝑓𝑒</m:t>
                        </m:r>
                        <m:r>
                          <a:rPr lang="en-US" altLang="ja-JP" b="0" i="1" smtClean="0">
                            <a:latin typeface="Cambria Math" panose="02040503050406030204" pitchFamily="18" charset="0"/>
                          </a:rPr>
                          <m:t>1</m:t>
                        </m:r>
                      </m:e>
                    </m:d>
                    <m:r>
                      <a:rPr lang="en-US" altLang="ja-JP" b="0" i="1" smtClean="0">
                        <a:latin typeface="Cambria Math" panose="02040503050406030204" pitchFamily="18" charset="0"/>
                      </a:rPr>
                      <m:t> ,</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5</m:t>
                        </m:r>
                      </m:e>
                    </m:d>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𝑈𝑛𝑠𝑎𝑓𝑒</m:t>
                        </m:r>
                        <m:r>
                          <a:rPr lang="en-US" altLang="ja-JP" b="0" i="1" smtClean="0">
                            <a:latin typeface="Cambria Math" panose="02040503050406030204" pitchFamily="18" charset="0"/>
                          </a:rPr>
                          <m:t>2</m:t>
                        </m:r>
                      </m:e>
                    </m:d>
                  </m:oMath>
                </a14:m>
                <a:endParaRPr lang="en-US" altLang="ja-JP" dirty="0" smtClean="0"/>
              </a:p>
              <a:p>
                <a:pPr marL="0" indent="0">
                  <a:buNone/>
                </a:pPr>
                <a:r>
                  <a:rPr lang="en-US" altLang="ja-JP" dirty="0" smtClean="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1</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𝑉</m:t>
                        </m:r>
                        <m:r>
                          <a:rPr lang="en-US" altLang="ja-JP" b="0" i="1" smtClean="0">
                            <a:latin typeface="Cambria Math" panose="02040503050406030204" pitchFamily="18" charset="0"/>
                          </a:rPr>
                          <m:t>7</m:t>
                        </m:r>
                      </m:e>
                    </m:d>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r>
                          <a:rPr lang="en-US" altLang="ja-JP" b="0" i="1" smtClean="0">
                            <a:latin typeface="Cambria Math" panose="02040503050406030204" pitchFamily="18" charset="0"/>
                          </a:rPr>
                          <m:t>𝐵𝑎𝑠𝑒</m:t>
                        </m:r>
                        <m:r>
                          <a:rPr lang="en-US" altLang="ja-JP" i="1">
                            <a:latin typeface="Cambria Math" panose="02040503050406030204" pitchFamily="18" charset="0"/>
                          </a:rPr>
                          <m:t>1</m:t>
                        </m:r>
                      </m:e>
                    </m:d>
                    <m:r>
                      <a:rPr lang="en-US" altLang="ja-JP" i="1">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2</m:t>
                        </m:r>
                      </m:sub>
                    </m:sSub>
                    <m:d>
                      <m:dPr>
                        <m:ctrlPr>
                          <a:rPr lang="en-US" altLang="ja-JP" i="1">
                            <a:latin typeface="Cambria Math" panose="02040503050406030204" pitchFamily="18" charset="0"/>
                          </a:rPr>
                        </m:ctrlPr>
                      </m:dPr>
                      <m:e>
                        <m:r>
                          <a:rPr lang="en-US" altLang="ja-JP" i="1">
                            <a:latin typeface="Cambria Math" panose="02040503050406030204" pitchFamily="18" charset="0"/>
                          </a:rPr>
                          <m:t>𝑉</m:t>
                        </m:r>
                        <m:r>
                          <a:rPr lang="en-US" altLang="ja-JP" b="0" i="1" smtClean="0">
                            <a:latin typeface="Cambria Math" panose="02040503050406030204" pitchFamily="18" charset="0"/>
                          </a:rPr>
                          <m:t>7</m:t>
                        </m:r>
                      </m:e>
                    </m:d>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r>
                          <a:rPr lang="en-US" altLang="ja-JP" b="0" i="1" smtClean="0">
                            <a:latin typeface="Cambria Math" panose="02040503050406030204" pitchFamily="18" charset="0"/>
                          </a:rPr>
                          <m:t>𝐵𝑎𝑠𝑒</m:t>
                        </m:r>
                        <m:r>
                          <a:rPr lang="en-US" altLang="ja-JP" i="1">
                            <a:latin typeface="Cambria Math" panose="02040503050406030204" pitchFamily="18" charset="0"/>
                          </a:rPr>
                          <m:t>2</m:t>
                        </m:r>
                      </m:e>
                    </m:d>
                  </m:oMath>
                </a14:m>
                <a:r>
                  <a:rPr lang="en-US" altLang="ja-JP" dirty="0" smtClean="0"/>
                  <a:t> </a:t>
                </a: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921" t="-25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0380283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 y="1722405"/>
            <a:ext cx="12107126" cy="4312299"/>
          </a:xfrm>
          <a:prstGeom prst="rect">
            <a:avLst/>
          </a:prstGeom>
        </p:spPr>
      </p:pic>
    </p:spTree>
    <p:extLst>
      <p:ext uri="{BB962C8B-B14F-4D97-AF65-F5344CB8AC3E}">
        <p14:creationId xmlns:p14="http://schemas.microsoft.com/office/powerpoint/2010/main" val="116349933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目標 </a:t>
                </a:r>
                <a:r>
                  <a:rPr lang="en-US" altLang="ja-JP" dirty="0" smtClean="0"/>
                  <a:t>: V1</a:t>
                </a:r>
                <a:r>
                  <a:rPr lang="ja-JP" altLang="en-US" dirty="0"/>
                  <a:t>と</a:t>
                </a:r>
                <a:r>
                  <a:rPr lang="en-US" altLang="ja-JP" dirty="0" smtClean="0"/>
                  <a:t>V3</a:t>
                </a:r>
                <a:r>
                  <a:rPr lang="ja-JP" altLang="en-US" dirty="0" smtClean="0"/>
                  <a:t>へロボットが訪れる間の時間の期待値を最小化</a:t>
                </a:r>
                <a:endParaRPr lang="en-US" altLang="ja-JP" dirty="0" smtClean="0"/>
              </a:p>
              <a:p>
                <a:r>
                  <a:rPr lang="ja-JP" altLang="en-US" dirty="0" smtClean="0"/>
                  <a:t>最適タスク </a:t>
                </a:r>
                <a:r>
                  <a:rPr lang="en-US" altLang="ja-JP" dirty="0" smtClean="0"/>
                  <a:t>: </a:t>
                </a:r>
                <a14:m>
                  <m:oMath xmlns:m="http://schemas.openxmlformats.org/officeDocument/2006/math">
                    <m:r>
                      <a:rPr lang="ja-JP" altLang="en-US" i="1" smtClean="0">
                        <a:latin typeface="Cambria Math" panose="02040503050406030204" pitchFamily="18" charset="0"/>
                      </a:rPr>
                      <m:t>𝜓</m:t>
                    </m:r>
                    <m:r>
                      <a:rPr lang="en-US" altLang="ja-JP" b="0" i="1" smtClean="0">
                        <a:latin typeface="Cambria Math" panose="02040503050406030204" pitchFamily="18" charset="0"/>
                      </a:rPr>
                      <m:t>=</m:t>
                    </m:r>
                    <m:r>
                      <a:rPr lang="en-US" altLang="ja-JP" b="0" i="1" smtClean="0">
                        <a:latin typeface="Cambria Math" panose="02040503050406030204" pitchFamily="18" charset="0"/>
                      </a:rPr>
                      <m:t>𝑀</m:t>
                    </m:r>
                    <m:r>
                      <a:rPr lang="en-US" altLang="ja-JP" b="0" i="1" smtClean="0">
                        <a:latin typeface="Cambria Math" panose="02040503050406030204" pitchFamily="18" charset="0"/>
                      </a:rPr>
                      <m:t>_</m:t>
                    </m:r>
                    <m:r>
                      <a:rPr lang="en-US" altLang="ja-JP" b="0" i="1" smtClean="0">
                        <a:latin typeface="Cambria Math" panose="02040503050406030204" pitchFamily="18" charset="0"/>
                      </a:rPr>
                      <m:t>𝑉</m:t>
                    </m:r>
                    <m:r>
                      <a:rPr lang="en-US" altLang="ja-JP" b="0" i="1" smtClean="0">
                        <a:latin typeface="Cambria Math" panose="02040503050406030204" pitchFamily="18" charset="0"/>
                      </a:rPr>
                      <m:t>1 ∧</m:t>
                    </m:r>
                    <m:r>
                      <a:rPr lang="en-US" altLang="ja-JP" b="0" i="1" smtClean="0">
                        <a:latin typeface="Cambria Math" panose="02040503050406030204" pitchFamily="18" charset="0"/>
                        <a:ea typeface="Cambria Math" panose="02040503050406030204" pitchFamily="18" charset="0"/>
                      </a:rPr>
                      <m:t>𝑀</m:t>
                    </m:r>
                    <m:r>
                      <a:rPr lang="en-US" altLang="ja-JP" b="0" i="1" smtClean="0">
                        <a:latin typeface="Cambria Math" panose="02040503050406030204" pitchFamily="18" charset="0"/>
                        <a:ea typeface="Cambria Math" panose="02040503050406030204" pitchFamily="18" charset="0"/>
                      </a:rPr>
                      <m:t>_</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3</m:t>
                    </m:r>
                  </m:oMath>
                </a14:m>
                <a:endParaRPr lang="en-US" altLang="ja-JP" dirty="0" smtClean="0"/>
              </a:p>
              <a:p>
                <a:r>
                  <a:rPr lang="ja-JP" altLang="en-US" dirty="0" smtClean="0"/>
                  <a:t>仕様 </a:t>
                </a:r>
                <a:r>
                  <a:rPr lang="en-US" altLang="ja-JP" dirty="0" smtClean="0"/>
                  <a:t>: </a:t>
                </a:r>
              </a:p>
              <a:p>
                <a:pPr marL="0" indent="0">
                  <a:buNone/>
                </a:pPr>
                <a14:m>
                  <m:oMath xmlns:m="http://schemas.openxmlformats.org/officeDocument/2006/math">
                    <m:r>
                      <a:rPr lang="ja-JP" altLang="en-US" i="1" smtClean="0">
                        <a:latin typeface="Cambria Math" panose="02040503050406030204" pitchFamily="18" charset="0"/>
                      </a:rPr>
                      <m:t>𝜙</m:t>
                    </m:r>
                    <m:r>
                      <a:rPr lang="en-US" altLang="ja-JP" b="0" i="1" smtClean="0">
                        <a:latin typeface="Cambria Math" panose="02040503050406030204" pitchFamily="18" charset="0"/>
                      </a:rPr>
                      <m:t>=</m:t>
                    </m:r>
                    <m:r>
                      <a:rPr lang="en-US" altLang="ja-JP" b="1" i="1" smtClean="0">
                        <a:latin typeface="Cambria Math" panose="02040503050406030204" pitchFamily="18" charset="0"/>
                      </a:rPr>
                      <m:t>𝑮</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𝑈𝑛𝑠𝑎𝑓𝑒</m:t>
                        </m:r>
                        <m:r>
                          <a:rPr lang="en-US" altLang="ja-JP" b="0" i="1" smtClean="0">
                            <a:latin typeface="Cambria Math" panose="02040503050406030204" pitchFamily="18" charset="0"/>
                            <a:ea typeface="Cambria Math" panose="02040503050406030204" pitchFamily="18" charset="0"/>
                          </a:rPr>
                          <m:t>1</m:t>
                        </m:r>
                      </m:e>
                    </m:d>
                    <m:r>
                      <a:rPr lang="en-US" altLang="ja-JP" i="1">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𝑮</m:t>
                    </m:r>
                    <m:d>
                      <m:dPr>
                        <m:ctrlPr>
                          <a:rPr lang="en-US" altLang="ja-JP" b="0" i="1" smtClean="0">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𝑈𝑛𝑠𝑎𝑓𝑒</m:t>
                        </m:r>
                        <m:r>
                          <a:rPr lang="en-US" altLang="ja-JP" b="0" i="1" smtClean="0">
                            <a:latin typeface="Cambria Math" panose="02040503050406030204" pitchFamily="18" charset="0"/>
                            <a:ea typeface="Cambria Math" panose="02040503050406030204" pitchFamily="18" charset="0"/>
                          </a:rPr>
                          <m:t>2</m:t>
                        </m:r>
                      </m:e>
                    </m:d>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𝑮</m:t>
                    </m:r>
                    <m:r>
                      <a:rPr lang="en-US" altLang="ja-JP" b="1" i="1" smtClean="0">
                        <a:latin typeface="Cambria Math" panose="02040503050406030204" pitchFamily="18" charset="0"/>
                        <a:ea typeface="Cambria Math" panose="02040503050406030204" pitchFamily="18" charset="0"/>
                      </a:rPr>
                      <m:t>𝑭</m:t>
                    </m:r>
                    <m:d>
                      <m:dPr>
                        <m:ctrlPr>
                          <a:rPr lang="en-US" altLang="ja-JP" i="1">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𝐵𝑎𝑠𝑒</m:t>
                        </m:r>
                        <m:r>
                          <a:rPr lang="en-US" altLang="ja-JP" b="0" i="1" smtClean="0">
                            <a:latin typeface="Cambria Math" panose="02040503050406030204" pitchFamily="18" charset="0"/>
                            <a:ea typeface="Cambria Math" panose="02040503050406030204" pitchFamily="18" charset="0"/>
                          </a:rPr>
                          <m:t>1∧</m:t>
                        </m:r>
                        <m:r>
                          <a:rPr lang="en-US" altLang="ja-JP" b="0" i="1" smtClean="0">
                            <a:latin typeface="Cambria Math" panose="02040503050406030204" pitchFamily="18" charset="0"/>
                            <a:ea typeface="Cambria Math" panose="02040503050406030204" pitchFamily="18" charset="0"/>
                          </a:rPr>
                          <m:t>𝐵𝑎𝑠𝑒</m:t>
                        </m:r>
                        <m:r>
                          <a:rPr lang="en-US" altLang="ja-JP" b="0" i="1" smtClean="0">
                            <a:latin typeface="Cambria Math" panose="02040503050406030204" pitchFamily="18" charset="0"/>
                            <a:ea typeface="Cambria Math" panose="02040503050406030204" pitchFamily="18" charset="0"/>
                          </a:rPr>
                          <m:t>2</m:t>
                        </m:r>
                      </m:e>
                    </m:d>
                  </m:oMath>
                </a14:m>
                <a:r>
                  <a:rPr lang="en-US" altLang="ja-JP" i="1" dirty="0" smtClean="0">
                    <a:latin typeface="Cambria Math" panose="02040503050406030204" pitchFamily="18" charset="0"/>
                    <a:ea typeface="Cambria Math" panose="02040503050406030204" pitchFamily="18" charset="0"/>
                  </a:rPr>
                  <a:t> </a:t>
                </a:r>
              </a:p>
              <a:p>
                <a:pPr marL="0" indent="0">
                  <a:buNone/>
                </a:pPr>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𝑮</m:t>
                    </m:r>
                    <m:d>
                      <m:dPr>
                        <m:ctrlPr>
                          <a:rPr lang="en-US" altLang="ja-JP"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 </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𝑀</m:t>
                            </m:r>
                            <m:r>
                              <a:rPr lang="en-US" altLang="ja-JP" b="0" i="1" smtClean="0">
                                <a:latin typeface="Cambria Math" panose="02040503050406030204" pitchFamily="18" charset="0"/>
                                <a:ea typeface="Cambria Math" panose="02040503050406030204" pitchFamily="18" charset="0"/>
                              </a:rPr>
                              <m:t>_</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1∧</m:t>
                            </m:r>
                            <m:r>
                              <a:rPr lang="en-US" altLang="ja-JP" b="0" i="1" smtClean="0">
                                <a:latin typeface="Cambria Math" panose="02040503050406030204" pitchFamily="18" charset="0"/>
                                <a:ea typeface="Cambria Math" panose="02040503050406030204" pitchFamily="18" charset="0"/>
                              </a:rPr>
                              <m:t>𝑀</m:t>
                            </m:r>
                            <m:r>
                              <a:rPr lang="en-US" altLang="ja-JP" b="0" i="1" smtClean="0">
                                <a:latin typeface="Cambria Math" panose="02040503050406030204" pitchFamily="18" charset="0"/>
                                <a:ea typeface="Cambria Math" panose="02040503050406030204" pitchFamily="18" charset="0"/>
                              </a:rPr>
                              <m:t>_</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3</m:t>
                            </m:r>
                          </m:e>
                        </m:d>
                        <m:r>
                          <a:rPr lang="ja-JP" altLang="en-US" i="1">
                            <a:latin typeface="Cambria Math" panose="02040503050406030204" pitchFamily="18" charset="0"/>
                            <a:ea typeface="Cambria Math" panose="02040503050406030204" pitchFamily="18" charset="0"/>
                          </a:rPr>
                          <m:t>→</m:t>
                        </m:r>
                        <m:r>
                          <a:rPr lang="en-US" altLang="ja-JP" b="1" i="1" smtClean="0">
                            <a:latin typeface="Cambria Math" panose="02040503050406030204" pitchFamily="18" charset="0"/>
                            <a:ea typeface="Cambria Math" panose="02040503050406030204" pitchFamily="18" charset="0"/>
                          </a:rPr>
                          <m:t>𝑿</m:t>
                        </m:r>
                        <m:d>
                          <m:dPr>
                            <m:ctrlPr>
                              <a:rPr lang="en-US" altLang="ja-JP" b="1" i="1" smtClean="0">
                                <a:latin typeface="Cambria Math" panose="02040503050406030204" pitchFamily="18" charset="0"/>
                                <a:ea typeface="Cambria Math" panose="02040503050406030204" pitchFamily="18" charset="0"/>
                              </a:rPr>
                            </m:ctrlPr>
                          </m:dPr>
                          <m:e>
                            <m:r>
                              <a:rPr lang="en-US" altLang="ja-JP" b="0"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𝑀</m:t>
                            </m:r>
                            <m:r>
                              <a:rPr lang="en-US" altLang="ja-JP" b="0" i="1" smtClean="0">
                                <a:latin typeface="Cambria Math" panose="02040503050406030204" pitchFamily="18" charset="0"/>
                                <a:ea typeface="Cambria Math" panose="02040503050406030204" pitchFamily="18" charset="0"/>
                              </a:rPr>
                              <m:t>_</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1∧¬</m:t>
                            </m:r>
                            <m:r>
                              <a:rPr lang="en-US" altLang="ja-JP" b="0" i="1" smtClean="0">
                                <a:latin typeface="Cambria Math" panose="02040503050406030204" pitchFamily="18" charset="0"/>
                                <a:ea typeface="Cambria Math" panose="02040503050406030204" pitchFamily="18" charset="0"/>
                              </a:rPr>
                              <m:t>𝑀</m:t>
                            </m:r>
                            <m:r>
                              <a:rPr lang="en-US" altLang="ja-JP" b="0" i="1" smtClean="0">
                                <a:latin typeface="Cambria Math" panose="02040503050406030204" pitchFamily="18" charset="0"/>
                                <a:ea typeface="Cambria Math" panose="02040503050406030204" pitchFamily="18" charset="0"/>
                              </a:rPr>
                              <m:t>_</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3</m:t>
                            </m:r>
                          </m:e>
                        </m:d>
                        <m:r>
                          <a:rPr lang="en-US" altLang="ja-JP" b="0" i="1" smtClean="0">
                            <a:latin typeface="Cambria Math" panose="02040503050406030204" pitchFamily="18" charset="0"/>
                            <a:ea typeface="Cambria Math" panose="02040503050406030204" pitchFamily="18" charset="0"/>
                          </a:rPr>
                          <m:t> ∪</m:t>
                        </m:r>
                        <m:d>
                          <m:dPr>
                            <m:ctrlPr>
                              <a:rPr lang="en-US" altLang="ja-JP" b="0" i="1" smtClean="0">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𝐵𝑎𝑠𝑒</m:t>
                            </m:r>
                            <m:r>
                              <a:rPr lang="en-US" altLang="ja-JP" i="1">
                                <a:latin typeface="Cambria Math" panose="02040503050406030204" pitchFamily="18" charset="0"/>
                                <a:ea typeface="Cambria Math" panose="02040503050406030204" pitchFamily="18" charset="0"/>
                              </a:rPr>
                              <m:t>1∧</m:t>
                            </m:r>
                            <m:r>
                              <a:rPr lang="en-US" altLang="ja-JP" i="1">
                                <a:latin typeface="Cambria Math" panose="02040503050406030204" pitchFamily="18" charset="0"/>
                                <a:ea typeface="Cambria Math" panose="02040503050406030204" pitchFamily="18" charset="0"/>
                              </a:rPr>
                              <m:t>𝐵𝑎𝑠𝑒</m:t>
                            </m:r>
                            <m:r>
                              <a:rPr lang="en-US" altLang="ja-JP" i="1">
                                <a:latin typeface="Cambria Math" panose="02040503050406030204" pitchFamily="18" charset="0"/>
                                <a:ea typeface="Cambria Math" panose="02040503050406030204" pitchFamily="18" charset="0"/>
                              </a:rPr>
                              <m:t>2</m:t>
                            </m:r>
                          </m:e>
                        </m:d>
                      </m:e>
                    </m:d>
                  </m:oMath>
                </a14:m>
                <a:r>
                  <a:rPr lang="en-US" altLang="ja-JP" i="1" dirty="0" smtClean="0">
                    <a:latin typeface="Cambria Math" panose="02040503050406030204" pitchFamily="18" charset="0"/>
                    <a:ea typeface="Cambria Math" panose="02040503050406030204" pitchFamily="18" charset="0"/>
                  </a:rPr>
                  <a:t> </a:t>
                </a:r>
              </a:p>
              <a:p>
                <a:pPr marL="0" indent="0">
                  <a:buNone/>
                </a:pP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1" i="1">
                        <a:latin typeface="Cambria Math" panose="02040503050406030204" pitchFamily="18" charset="0"/>
                        <a:ea typeface="Cambria Math" panose="02040503050406030204" pitchFamily="18" charset="0"/>
                      </a:rPr>
                      <m:t>𝑮</m:t>
                    </m:r>
                    <m:r>
                      <a:rPr lang="en-US" altLang="ja-JP" b="1" i="1">
                        <a:latin typeface="Cambria Math" panose="02040503050406030204" pitchFamily="18" charset="0"/>
                        <a:ea typeface="Cambria Math" panose="02040503050406030204" pitchFamily="18" charset="0"/>
                      </a:rPr>
                      <m:t>𝑭</m:t>
                    </m:r>
                    <m:d>
                      <m:dPr>
                        <m:ctrlPr>
                          <a:rPr lang="en-US" altLang="ja-JP" i="1">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𝑀</m:t>
                        </m:r>
                        <m:r>
                          <a:rPr lang="en-US" altLang="ja-JP" b="0" i="1" smtClean="0">
                            <a:latin typeface="Cambria Math" panose="02040503050406030204" pitchFamily="18" charset="0"/>
                            <a:ea typeface="Cambria Math" panose="02040503050406030204" pitchFamily="18" charset="0"/>
                          </a:rPr>
                          <m:t>_</m:t>
                        </m:r>
                        <m:r>
                          <a:rPr lang="en-US" altLang="ja-JP" b="0" i="1" smtClean="0">
                            <a:latin typeface="Cambria Math" panose="02040503050406030204" pitchFamily="18" charset="0"/>
                            <a:ea typeface="Cambria Math" panose="02040503050406030204" pitchFamily="18" charset="0"/>
                          </a:rPr>
                          <m:t>𝑉</m:t>
                        </m:r>
                        <m:r>
                          <a:rPr lang="en-US" altLang="ja-JP" i="1">
                            <a:latin typeface="Cambria Math" panose="02040503050406030204" pitchFamily="18" charset="0"/>
                            <a:ea typeface="Cambria Math" panose="02040503050406030204" pitchFamily="18" charset="0"/>
                          </a:rPr>
                          <m:t>1∧</m:t>
                        </m:r>
                        <m:r>
                          <a:rPr lang="en-US" altLang="ja-JP" b="0" i="1" smtClean="0">
                            <a:latin typeface="Cambria Math" panose="02040503050406030204" pitchFamily="18" charset="0"/>
                            <a:ea typeface="Cambria Math" panose="02040503050406030204" pitchFamily="18" charset="0"/>
                          </a:rPr>
                          <m:t>𝑀</m:t>
                        </m:r>
                        <m:r>
                          <a:rPr lang="en-US" altLang="ja-JP" b="0" i="1" smtClean="0">
                            <a:latin typeface="Cambria Math" panose="02040503050406030204" pitchFamily="18" charset="0"/>
                            <a:ea typeface="Cambria Math" panose="02040503050406030204" pitchFamily="18" charset="0"/>
                          </a:rPr>
                          <m:t>_</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3</m:t>
                        </m:r>
                      </m:e>
                    </m:d>
                  </m:oMath>
                </a14:m>
                <a:r>
                  <a:rPr lang="en-US" altLang="ja-JP" dirty="0" smtClean="0">
                    <a:ea typeface="Cambria Math" panose="02040503050406030204" pitchFamily="18" charset="0"/>
                  </a:rPr>
                  <a:t> </a:t>
                </a:r>
              </a:p>
              <a:p>
                <a:pPr marL="0" indent="0">
                  <a:buNone/>
                </a:pPr>
                <a:endParaRPr lang="en-US" altLang="ja-JP" dirty="0" smtClean="0">
                  <a:ea typeface="Cambria Math" panose="02040503050406030204" pitchFamily="18" charset="0"/>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921" t="-259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0590225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sz="2700" dirty="0" smtClean="0">
                    <a:latin typeface="+mn-ea"/>
                  </a:rPr>
                  <a:t>仕様 </a:t>
                </a:r>
                <a:r>
                  <a:rPr lang="en-US" altLang="ja-JP" sz="2700" dirty="0" smtClean="0">
                    <a:latin typeface="+mn-ea"/>
                  </a:rPr>
                  <a:t>: </a:t>
                </a:r>
              </a:p>
              <a:p>
                <a:pPr marL="0" indent="0">
                  <a:buNone/>
                </a:pPr>
                <a14:m>
                  <m:oMath xmlns:m="http://schemas.openxmlformats.org/officeDocument/2006/math">
                    <m:r>
                      <a:rPr lang="ja-JP" altLang="en-US" sz="2700" i="1" smtClean="0">
                        <a:latin typeface="+mn-ea"/>
                      </a:rPr>
                      <m:t>𝜙</m:t>
                    </m:r>
                    <m:r>
                      <a:rPr lang="en-US" altLang="ja-JP" sz="2700" b="0" i="1" smtClean="0">
                        <a:latin typeface="+mn-ea"/>
                      </a:rPr>
                      <m:t>=</m:t>
                    </m:r>
                    <m:r>
                      <a:rPr lang="en-US" altLang="ja-JP" sz="2700" b="1" i="1" smtClean="0">
                        <a:latin typeface="+mn-ea"/>
                      </a:rPr>
                      <m:t>𝑮</m:t>
                    </m:r>
                    <m:d>
                      <m:dPr>
                        <m:ctrlPr>
                          <a:rPr lang="en-US" altLang="ja-JP" sz="2700" b="0" i="1" smtClean="0">
                            <a:latin typeface="+mn-ea"/>
                          </a:rPr>
                        </m:ctrlPr>
                      </m:dPr>
                      <m:e>
                        <m:r>
                          <a:rPr lang="en-US" altLang="ja-JP" sz="2700" b="0" i="1" smtClean="0">
                            <a:latin typeface="+mn-ea"/>
                          </a:rPr>
                          <m:t>¬</m:t>
                        </m:r>
                        <m:r>
                          <a:rPr lang="en-US" altLang="ja-JP" sz="2700" b="0" i="1" smtClean="0">
                            <a:latin typeface="+mn-ea"/>
                          </a:rPr>
                          <m:t>𝑈𝑛𝑠𝑎𝑓𝑒</m:t>
                        </m:r>
                        <m:r>
                          <a:rPr lang="en-US" altLang="ja-JP" sz="2700" b="0" i="1" smtClean="0">
                            <a:latin typeface="+mn-ea"/>
                          </a:rPr>
                          <m:t>1</m:t>
                        </m:r>
                      </m:e>
                    </m:d>
                    <m:r>
                      <a:rPr lang="en-US" altLang="ja-JP" sz="2700" i="1">
                        <a:latin typeface="+mn-ea"/>
                      </a:rPr>
                      <m:t>∧</m:t>
                    </m:r>
                    <m:r>
                      <a:rPr lang="en-US" altLang="ja-JP" sz="2700" b="1" i="1" smtClean="0">
                        <a:latin typeface="+mn-ea"/>
                      </a:rPr>
                      <m:t>𝑮</m:t>
                    </m:r>
                    <m:d>
                      <m:dPr>
                        <m:ctrlPr>
                          <a:rPr lang="en-US" altLang="ja-JP" sz="2700" b="0" i="1" smtClean="0">
                            <a:latin typeface="+mn-ea"/>
                          </a:rPr>
                        </m:ctrlPr>
                      </m:dPr>
                      <m:e>
                        <m:r>
                          <a:rPr lang="en-US" altLang="ja-JP" sz="2700" i="1">
                            <a:latin typeface="+mn-ea"/>
                          </a:rPr>
                          <m:t>¬</m:t>
                        </m:r>
                        <m:r>
                          <a:rPr lang="en-US" altLang="ja-JP" sz="2700" i="1">
                            <a:latin typeface="+mn-ea"/>
                          </a:rPr>
                          <m:t>𝑈𝑛𝑠𝑎𝑓𝑒</m:t>
                        </m:r>
                        <m:r>
                          <a:rPr lang="en-US" altLang="ja-JP" sz="2700" b="0" i="1" smtClean="0">
                            <a:latin typeface="+mn-ea"/>
                          </a:rPr>
                          <m:t>2</m:t>
                        </m:r>
                      </m:e>
                    </m:d>
                    <m:r>
                      <a:rPr lang="en-US" altLang="ja-JP" sz="2700" i="1">
                        <a:latin typeface="+mn-ea"/>
                      </a:rPr>
                      <m:t>∧</m:t>
                    </m:r>
                    <m:r>
                      <a:rPr lang="en-US" altLang="ja-JP" sz="2700" b="1" i="1">
                        <a:latin typeface="+mn-ea"/>
                      </a:rPr>
                      <m:t>𝑮</m:t>
                    </m:r>
                    <m:r>
                      <a:rPr lang="en-US" altLang="ja-JP" sz="2700" b="1" i="1" smtClean="0">
                        <a:latin typeface="+mn-ea"/>
                      </a:rPr>
                      <m:t>𝑭</m:t>
                    </m:r>
                    <m:d>
                      <m:dPr>
                        <m:ctrlPr>
                          <a:rPr lang="en-US" altLang="ja-JP" sz="2700" i="1">
                            <a:latin typeface="+mn-ea"/>
                          </a:rPr>
                        </m:ctrlPr>
                      </m:dPr>
                      <m:e>
                        <m:r>
                          <a:rPr lang="en-US" altLang="ja-JP" sz="2700" b="0" i="1" smtClean="0">
                            <a:latin typeface="+mn-ea"/>
                          </a:rPr>
                          <m:t>𝐵𝑎𝑠𝑒</m:t>
                        </m:r>
                        <m:r>
                          <a:rPr lang="en-US" altLang="ja-JP" sz="2700" b="0" i="1" smtClean="0">
                            <a:latin typeface="+mn-ea"/>
                          </a:rPr>
                          <m:t>1∧</m:t>
                        </m:r>
                        <m:r>
                          <a:rPr lang="en-US" altLang="ja-JP" sz="2700" b="0" i="1" smtClean="0">
                            <a:latin typeface="+mn-ea"/>
                          </a:rPr>
                          <m:t>𝐵𝑎𝑠𝑒</m:t>
                        </m:r>
                        <m:r>
                          <a:rPr lang="en-US" altLang="ja-JP" sz="2700" b="0" i="1" smtClean="0">
                            <a:latin typeface="+mn-ea"/>
                          </a:rPr>
                          <m:t>2</m:t>
                        </m:r>
                      </m:e>
                    </m:d>
                  </m:oMath>
                </a14:m>
                <a:r>
                  <a:rPr lang="en-US" altLang="ja-JP" sz="2700" i="1" dirty="0" smtClean="0">
                    <a:latin typeface="+mn-ea"/>
                  </a:rPr>
                  <a:t> </a:t>
                </a:r>
              </a:p>
              <a:p>
                <a:pPr marL="0" indent="0">
                  <a:buNone/>
                </a:pPr>
                <a:r>
                  <a:rPr lang="en-US" altLang="ja-JP" sz="2700" i="1" dirty="0" smtClean="0">
                    <a:latin typeface="+mn-ea"/>
                  </a:rPr>
                  <a:t>       </a:t>
                </a:r>
                <a:r>
                  <a:rPr lang="en-US" altLang="ja-JP" sz="2700" dirty="0" smtClean="0">
                    <a:latin typeface="+mn-ea"/>
                  </a:rPr>
                  <a:t>Unsafe1, Unsafe2</a:t>
                </a:r>
                <a:r>
                  <a:rPr lang="ja-JP" altLang="en-US" sz="2700" dirty="0" smtClean="0">
                    <a:latin typeface="+mn-ea"/>
                  </a:rPr>
                  <a:t>が真にならない　</a:t>
                </a:r>
                <a:r>
                  <a:rPr lang="en-US" altLang="ja-JP" sz="2700" dirty="0" smtClean="0">
                    <a:latin typeface="+mn-ea"/>
                  </a:rPr>
                  <a:t>Base1</a:t>
                </a:r>
                <a:r>
                  <a:rPr lang="ja-JP" altLang="en-US" sz="2700" dirty="0" smtClean="0">
                    <a:latin typeface="+mn-ea"/>
                  </a:rPr>
                  <a:t>と</a:t>
                </a:r>
                <a:r>
                  <a:rPr lang="en-US" altLang="ja-JP" sz="2700" dirty="0" smtClean="0">
                    <a:latin typeface="+mn-ea"/>
                  </a:rPr>
                  <a:t>Base2</a:t>
                </a:r>
                <a:r>
                  <a:rPr lang="ja-JP" altLang="en-US" sz="2700" dirty="0" smtClean="0">
                    <a:latin typeface="+mn-ea"/>
                  </a:rPr>
                  <a:t>は同時に真になる</a:t>
                </a:r>
                <a:endParaRPr lang="en-US" altLang="ja-JP" sz="2700" dirty="0" smtClean="0">
                  <a:latin typeface="+mn-ea"/>
                </a:endParaRPr>
              </a:p>
              <a:p>
                <a:pPr marL="0" indent="0">
                  <a:buNone/>
                </a:pPr>
                <a:r>
                  <a:rPr lang="ja-JP" altLang="en-US" sz="2700" i="1" dirty="0" smtClean="0">
                    <a:latin typeface="+mn-ea"/>
                  </a:rPr>
                  <a:t>　　　　　　　　　　　　　　　　　　　　　　　　　</a:t>
                </a:r>
                <a:r>
                  <a:rPr lang="ja-JP" altLang="en-US" sz="2700" dirty="0" smtClean="0">
                    <a:latin typeface="+mn-ea"/>
                  </a:rPr>
                  <a:t>ことがいつか必ず起こる</a:t>
                </a:r>
                <a:r>
                  <a:rPr lang="ja-JP" altLang="en-US" sz="2700" i="1" dirty="0" smtClean="0">
                    <a:latin typeface="+mn-ea"/>
                  </a:rPr>
                  <a:t>　</a:t>
                </a:r>
                <a:endParaRPr lang="en-US" altLang="ja-JP" sz="2700" i="1" dirty="0" smtClean="0">
                  <a:latin typeface="+mn-ea"/>
                </a:endParaRPr>
              </a:p>
              <a:p>
                <a:pPr marL="0" indent="0">
                  <a:buNone/>
                </a:pPr>
                <a14:m>
                  <m:oMathPara xmlns:m="http://schemas.openxmlformats.org/officeDocument/2006/math">
                    <m:oMathParaPr>
                      <m:jc m:val="centerGroup"/>
                    </m:oMathParaPr>
                    <m:oMath xmlns:m="http://schemas.openxmlformats.org/officeDocument/2006/math">
                      <m:r>
                        <a:rPr lang="en-US" altLang="ja-JP" sz="2700" i="1">
                          <a:latin typeface="+mn-ea"/>
                        </a:rPr>
                        <m:t>∧</m:t>
                      </m:r>
                      <m:r>
                        <a:rPr lang="en-US" altLang="ja-JP" sz="2700" b="1" i="1">
                          <a:latin typeface="+mn-ea"/>
                        </a:rPr>
                        <m:t>𝑮</m:t>
                      </m:r>
                      <m:d>
                        <m:dPr>
                          <m:ctrlPr>
                            <a:rPr lang="en-US" altLang="ja-JP" sz="2700" i="1" smtClean="0">
                              <a:latin typeface="+mn-ea"/>
                            </a:rPr>
                          </m:ctrlPr>
                        </m:dPr>
                        <m:e>
                          <m:r>
                            <a:rPr lang="en-US" altLang="ja-JP" sz="2700" b="0" i="1" smtClean="0">
                              <a:latin typeface="+mn-ea"/>
                            </a:rPr>
                            <m:t> </m:t>
                          </m:r>
                          <m:d>
                            <m:dPr>
                              <m:ctrlPr>
                                <a:rPr lang="en-US" altLang="ja-JP" sz="2700" b="0" i="1" smtClean="0">
                                  <a:latin typeface="+mn-ea"/>
                                </a:rPr>
                              </m:ctrlPr>
                            </m:dPr>
                            <m:e>
                              <m:r>
                                <a:rPr lang="en-US" altLang="ja-JP" sz="2700" b="0" i="1" smtClean="0">
                                  <a:latin typeface="+mn-ea"/>
                                </a:rPr>
                                <m:t>𝑀</m:t>
                              </m:r>
                              <m:r>
                                <a:rPr lang="en-US" altLang="ja-JP" sz="2700" b="0" i="1" smtClean="0">
                                  <a:latin typeface="+mn-ea"/>
                                </a:rPr>
                                <m:t>_</m:t>
                              </m:r>
                              <m:r>
                                <a:rPr lang="en-US" altLang="ja-JP" sz="2700" b="0" i="1" smtClean="0">
                                  <a:latin typeface="+mn-ea"/>
                                </a:rPr>
                                <m:t>𝑉</m:t>
                              </m:r>
                              <m:r>
                                <a:rPr lang="en-US" altLang="ja-JP" sz="2700" b="0" i="1" smtClean="0">
                                  <a:latin typeface="+mn-ea"/>
                                </a:rPr>
                                <m:t>1∧</m:t>
                              </m:r>
                              <m:r>
                                <a:rPr lang="en-US" altLang="ja-JP" sz="2700" b="0" i="1" smtClean="0">
                                  <a:latin typeface="+mn-ea"/>
                                </a:rPr>
                                <m:t>𝑀</m:t>
                              </m:r>
                              <m:r>
                                <a:rPr lang="en-US" altLang="ja-JP" sz="2700" b="0" i="1" smtClean="0">
                                  <a:latin typeface="+mn-ea"/>
                                </a:rPr>
                                <m:t>_</m:t>
                              </m:r>
                              <m:r>
                                <a:rPr lang="en-US" altLang="ja-JP" sz="2700" b="0" i="1" smtClean="0">
                                  <a:latin typeface="+mn-ea"/>
                                </a:rPr>
                                <m:t>𝑉</m:t>
                              </m:r>
                              <m:r>
                                <a:rPr lang="en-US" altLang="ja-JP" sz="2700" b="0" i="1" smtClean="0">
                                  <a:latin typeface="+mn-ea"/>
                                </a:rPr>
                                <m:t>3</m:t>
                              </m:r>
                            </m:e>
                          </m:d>
                          <m:r>
                            <a:rPr lang="ja-JP" altLang="en-US" sz="2700" i="1">
                              <a:latin typeface="+mn-ea"/>
                            </a:rPr>
                            <m:t>→</m:t>
                          </m:r>
                          <m:r>
                            <a:rPr lang="en-US" altLang="ja-JP" sz="2700" b="1" i="1" smtClean="0">
                              <a:latin typeface="+mn-ea"/>
                            </a:rPr>
                            <m:t>𝑿</m:t>
                          </m:r>
                          <m:d>
                            <m:dPr>
                              <m:ctrlPr>
                                <a:rPr lang="en-US" altLang="ja-JP" sz="2700" b="1" i="1" smtClean="0">
                                  <a:latin typeface="+mn-ea"/>
                                </a:rPr>
                              </m:ctrlPr>
                            </m:dPr>
                            <m:e>
                              <m:d>
                                <m:dPr>
                                  <m:ctrlPr>
                                    <a:rPr lang="en-US" altLang="ja-JP" sz="2700" b="1" i="1" smtClean="0">
                                      <a:latin typeface="+mn-ea"/>
                                    </a:rPr>
                                  </m:ctrlPr>
                                </m:dPr>
                                <m:e>
                                  <m:r>
                                    <a:rPr lang="en-US" altLang="ja-JP" sz="2700" b="0" i="1">
                                      <a:latin typeface="+mn-ea"/>
                                    </a:rPr>
                                    <m:t>¬</m:t>
                                  </m:r>
                                  <m:r>
                                    <a:rPr lang="en-US" altLang="ja-JP" sz="2700" i="1">
                                      <a:latin typeface="+mn-ea"/>
                                    </a:rPr>
                                    <m:t>𝑀</m:t>
                                  </m:r>
                                  <m:r>
                                    <a:rPr lang="en-US" altLang="ja-JP" sz="2700" i="1">
                                      <a:latin typeface="+mn-ea"/>
                                    </a:rPr>
                                    <m:t>_</m:t>
                                  </m:r>
                                  <m:r>
                                    <a:rPr lang="en-US" altLang="ja-JP" sz="2700" i="1">
                                      <a:latin typeface="+mn-ea"/>
                                    </a:rPr>
                                    <m:t>𝑉</m:t>
                                  </m:r>
                                  <m:r>
                                    <a:rPr lang="en-US" altLang="ja-JP" sz="2700" i="1">
                                      <a:latin typeface="+mn-ea"/>
                                    </a:rPr>
                                    <m:t>1∧¬</m:t>
                                  </m:r>
                                  <m:r>
                                    <a:rPr lang="en-US" altLang="ja-JP" sz="2700" i="1">
                                      <a:latin typeface="+mn-ea"/>
                                    </a:rPr>
                                    <m:t>𝑀</m:t>
                                  </m:r>
                                  <m:r>
                                    <a:rPr lang="en-US" altLang="ja-JP" sz="2700" i="1">
                                      <a:latin typeface="+mn-ea"/>
                                    </a:rPr>
                                    <m:t>_</m:t>
                                  </m:r>
                                  <m:r>
                                    <a:rPr lang="en-US" altLang="ja-JP" sz="2700" i="1">
                                      <a:latin typeface="+mn-ea"/>
                                    </a:rPr>
                                    <m:t>𝑉</m:t>
                                  </m:r>
                                  <m:r>
                                    <a:rPr lang="en-US" altLang="ja-JP" sz="2700" i="1">
                                      <a:latin typeface="+mn-ea"/>
                                    </a:rPr>
                                    <m:t>3</m:t>
                                  </m:r>
                                </m:e>
                              </m:d>
                              <m:r>
                                <a:rPr lang="en-US" altLang="ja-JP" sz="2700" b="0" i="1" smtClean="0">
                                  <a:latin typeface="+mn-ea"/>
                                </a:rPr>
                                <m:t> ∪</m:t>
                              </m:r>
                              <m:d>
                                <m:dPr>
                                  <m:ctrlPr>
                                    <a:rPr lang="en-US" altLang="ja-JP" sz="2700" b="0" i="1" smtClean="0">
                                      <a:latin typeface="+mn-ea"/>
                                    </a:rPr>
                                  </m:ctrlPr>
                                </m:dPr>
                                <m:e>
                                  <m:r>
                                    <a:rPr lang="en-US" altLang="ja-JP" sz="2700" i="1">
                                      <a:latin typeface="+mn-ea"/>
                                    </a:rPr>
                                    <m:t>𝐵𝑎𝑠𝑒</m:t>
                                  </m:r>
                                  <m:r>
                                    <a:rPr lang="en-US" altLang="ja-JP" sz="2700" i="1">
                                      <a:latin typeface="+mn-ea"/>
                                    </a:rPr>
                                    <m:t>1∧</m:t>
                                  </m:r>
                                  <m:r>
                                    <a:rPr lang="en-US" altLang="ja-JP" sz="2700" i="1">
                                      <a:latin typeface="+mn-ea"/>
                                    </a:rPr>
                                    <m:t>𝐵𝑎𝑠𝑒</m:t>
                                  </m:r>
                                  <m:r>
                                    <a:rPr lang="en-US" altLang="ja-JP" sz="2700" i="1">
                                      <a:latin typeface="+mn-ea"/>
                                    </a:rPr>
                                    <m:t>2</m:t>
                                  </m:r>
                                </m:e>
                              </m:d>
                            </m:e>
                          </m:d>
                        </m:e>
                      </m:d>
                    </m:oMath>
                  </m:oMathPara>
                </a14:m>
                <a:endParaRPr lang="en-US" altLang="ja-JP" sz="2700" i="1" dirty="0" smtClean="0">
                  <a:latin typeface="+mn-ea"/>
                </a:endParaRPr>
              </a:p>
              <a:p>
                <a:pPr marL="0" indent="0">
                  <a:buNone/>
                </a:pPr>
                <a:r>
                  <a:rPr lang="ja-JP" altLang="en-US" sz="2700" i="1" dirty="0" smtClean="0">
                    <a:latin typeface="+mn-ea"/>
                  </a:rPr>
                  <a:t>　　</a:t>
                </a:r>
                <a:r>
                  <a:rPr lang="en-US" altLang="ja-JP" sz="2700" dirty="0" smtClean="0">
                    <a:latin typeface="+mn-ea"/>
                  </a:rPr>
                  <a:t>M_V1</a:t>
                </a:r>
                <a:r>
                  <a:rPr lang="ja-JP" altLang="en-US" sz="2700" dirty="0" smtClean="0">
                    <a:latin typeface="+mn-ea"/>
                  </a:rPr>
                  <a:t>と</a:t>
                </a:r>
                <a:r>
                  <a:rPr lang="en-US" altLang="ja-JP" sz="2700" dirty="0" smtClean="0">
                    <a:latin typeface="+mn-ea"/>
                  </a:rPr>
                  <a:t>M_V3</a:t>
                </a:r>
                <a:r>
                  <a:rPr lang="ja-JP" altLang="en-US" sz="2700" dirty="0" smtClean="0">
                    <a:latin typeface="+mn-ea"/>
                  </a:rPr>
                  <a:t>が同時に真になる次のステップには</a:t>
                </a:r>
                <a:endParaRPr lang="en-US" altLang="ja-JP" sz="2700" dirty="0">
                  <a:latin typeface="+mn-ea"/>
                </a:endParaRPr>
              </a:p>
              <a:p>
                <a:pPr marL="0" indent="0">
                  <a:buNone/>
                </a:pPr>
                <a:r>
                  <a:rPr lang="ja-JP" altLang="en-US" sz="2700" i="1" dirty="0" smtClean="0">
                    <a:latin typeface="+mn-ea"/>
                  </a:rPr>
                  <a:t>　 </a:t>
                </a:r>
                <a:r>
                  <a:rPr lang="en-US" altLang="ja-JP" sz="2700" i="1" dirty="0" smtClean="0">
                    <a:latin typeface="+mn-ea"/>
                  </a:rPr>
                  <a:t> </a:t>
                </a:r>
                <a:r>
                  <a:rPr lang="en-US" altLang="ja-JP" sz="2700" dirty="0">
                    <a:latin typeface="+mn-ea"/>
                  </a:rPr>
                  <a:t>M_V1</a:t>
                </a:r>
                <a:r>
                  <a:rPr lang="ja-JP" altLang="en-US" sz="2700" dirty="0">
                    <a:latin typeface="+mn-ea"/>
                  </a:rPr>
                  <a:t>と</a:t>
                </a:r>
                <a:r>
                  <a:rPr lang="en-US" altLang="ja-JP" sz="2700" dirty="0" smtClean="0">
                    <a:latin typeface="+mn-ea"/>
                  </a:rPr>
                  <a:t>M_V3</a:t>
                </a:r>
                <a:r>
                  <a:rPr lang="ja-JP" altLang="en-US" sz="2700" dirty="0" smtClean="0">
                    <a:latin typeface="+mn-ea"/>
                  </a:rPr>
                  <a:t>が同時に偽になるか</a:t>
                </a:r>
                <a:r>
                  <a:rPr lang="en-US" altLang="ja-JP" sz="2700" dirty="0" smtClean="0">
                    <a:latin typeface="+mn-ea"/>
                  </a:rPr>
                  <a:t>, Base1</a:t>
                </a:r>
                <a:r>
                  <a:rPr lang="ja-JP" altLang="en-US" sz="2700" dirty="0">
                    <a:latin typeface="+mn-ea"/>
                  </a:rPr>
                  <a:t>と</a:t>
                </a:r>
                <a:r>
                  <a:rPr lang="en-US" altLang="ja-JP" sz="2700" dirty="0" smtClean="0">
                    <a:latin typeface="+mn-ea"/>
                  </a:rPr>
                  <a:t>Base2</a:t>
                </a:r>
                <a:r>
                  <a:rPr lang="ja-JP" altLang="en-US" sz="2700" dirty="0" smtClean="0">
                    <a:latin typeface="+mn-ea"/>
                  </a:rPr>
                  <a:t>が同時に真になる</a:t>
                </a:r>
                <a:endParaRPr lang="en-US" altLang="ja-JP" sz="2700" i="1" dirty="0" smtClean="0">
                  <a:latin typeface="+mn-ea"/>
                </a:endParaRPr>
              </a:p>
              <a:p>
                <a:pPr marL="0" indent="0">
                  <a:buNone/>
                </a:pPr>
                <a14:m>
                  <m:oMath xmlns:m="http://schemas.openxmlformats.org/officeDocument/2006/math">
                    <m:r>
                      <a:rPr lang="en-US" altLang="ja-JP" sz="2700" i="1" smtClean="0">
                        <a:latin typeface="+mn-ea"/>
                      </a:rPr>
                      <m:t>∧</m:t>
                    </m:r>
                    <m:r>
                      <a:rPr lang="en-US" altLang="ja-JP" sz="2700" b="1" i="1">
                        <a:latin typeface="+mn-ea"/>
                      </a:rPr>
                      <m:t>𝑮</m:t>
                    </m:r>
                    <m:r>
                      <a:rPr lang="en-US" altLang="ja-JP" sz="2700" b="1" i="1">
                        <a:latin typeface="+mn-ea"/>
                      </a:rPr>
                      <m:t>𝑭</m:t>
                    </m:r>
                    <m:d>
                      <m:dPr>
                        <m:ctrlPr>
                          <a:rPr lang="en-US" altLang="ja-JP" sz="2700" i="1">
                            <a:latin typeface="+mn-ea"/>
                          </a:rPr>
                        </m:ctrlPr>
                      </m:dPr>
                      <m:e>
                        <m:r>
                          <a:rPr lang="en-US" altLang="ja-JP" sz="2700" b="0" i="1" smtClean="0">
                            <a:latin typeface="+mn-ea"/>
                          </a:rPr>
                          <m:t>𝑀</m:t>
                        </m:r>
                        <m:r>
                          <a:rPr lang="en-US" altLang="ja-JP" sz="2700" b="0" i="1" smtClean="0">
                            <a:latin typeface="+mn-ea"/>
                          </a:rPr>
                          <m:t>_</m:t>
                        </m:r>
                        <m:r>
                          <a:rPr lang="en-US" altLang="ja-JP" sz="2700" b="0" i="1" smtClean="0">
                            <a:latin typeface="+mn-ea"/>
                          </a:rPr>
                          <m:t>𝑉</m:t>
                        </m:r>
                        <m:r>
                          <a:rPr lang="en-US" altLang="ja-JP" sz="2700" i="1">
                            <a:latin typeface="+mn-ea"/>
                          </a:rPr>
                          <m:t>1∧</m:t>
                        </m:r>
                        <m:r>
                          <a:rPr lang="en-US" altLang="ja-JP" sz="2700" b="0" i="1" smtClean="0">
                            <a:latin typeface="+mn-ea"/>
                          </a:rPr>
                          <m:t>𝑀</m:t>
                        </m:r>
                        <m:r>
                          <a:rPr lang="en-US" altLang="ja-JP" sz="2700" b="0" i="1" smtClean="0">
                            <a:latin typeface="+mn-ea"/>
                          </a:rPr>
                          <m:t>_</m:t>
                        </m:r>
                        <m:r>
                          <a:rPr lang="en-US" altLang="ja-JP" sz="2700" b="0" i="1" smtClean="0">
                            <a:latin typeface="+mn-ea"/>
                          </a:rPr>
                          <m:t>𝑉</m:t>
                        </m:r>
                        <m:r>
                          <a:rPr lang="en-US" altLang="ja-JP" sz="2700" b="0" i="1" smtClean="0">
                            <a:latin typeface="+mn-ea"/>
                          </a:rPr>
                          <m:t>3</m:t>
                        </m:r>
                      </m:e>
                    </m:d>
                  </m:oMath>
                </a14:m>
                <a:r>
                  <a:rPr lang="en-US" altLang="ja-JP" sz="2700" dirty="0" smtClean="0">
                    <a:latin typeface="+mn-ea"/>
                  </a:rPr>
                  <a:t> </a:t>
                </a:r>
              </a:p>
              <a:p>
                <a:pPr marL="0" indent="0">
                  <a:buNone/>
                </a:pPr>
                <a:r>
                  <a:rPr lang="ja-JP" altLang="en-US" sz="2700" dirty="0" smtClean="0">
                    <a:latin typeface="+mn-ea"/>
                  </a:rPr>
                  <a:t>　 </a:t>
                </a:r>
                <a:r>
                  <a:rPr lang="en-US" altLang="ja-JP" sz="2700" dirty="0" smtClean="0">
                    <a:latin typeface="+mn-ea"/>
                  </a:rPr>
                  <a:t> </a:t>
                </a:r>
                <a:r>
                  <a:rPr lang="en-US" altLang="ja-JP" sz="2700" dirty="0">
                    <a:latin typeface="+mn-ea"/>
                  </a:rPr>
                  <a:t>M_V1</a:t>
                </a:r>
                <a:r>
                  <a:rPr lang="ja-JP" altLang="en-US" sz="2700" dirty="0">
                    <a:latin typeface="+mn-ea"/>
                  </a:rPr>
                  <a:t>と</a:t>
                </a:r>
                <a:r>
                  <a:rPr lang="en-US" altLang="ja-JP" sz="2700" dirty="0">
                    <a:latin typeface="+mn-ea"/>
                  </a:rPr>
                  <a:t>M_V3</a:t>
                </a:r>
                <a:r>
                  <a:rPr lang="ja-JP" altLang="en-US" sz="2700" dirty="0">
                    <a:latin typeface="+mn-ea"/>
                  </a:rPr>
                  <a:t>が同時に真に</a:t>
                </a:r>
                <a:r>
                  <a:rPr lang="ja-JP" altLang="en-US" sz="2700" dirty="0" smtClean="0">
                    <a:latin typeface="+mn-ea"/>
                  </a:rPr>
                  <a:t>なることがいつか必ず起こる</a:t>
                </a:r>
                <a:endParaRPr lang="en-US" altLang="ja-JP" sz="2700" dirty="0" smtClean="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863" t="-1887" r="-288"/>
                </a:stretch>
              </a:blipFill>
            </p:spPr>
            <p:txBody>
              <a:bodyPr/>
              <a:lstStyle/>
              <a:p>
                <a:r>
                  <a:rPr lang="ja-JP" altLang="en-US">
                    <a:noFill/>
                  </a:rPr>
                  <a:t> </a:t>
                </a:r>
              </a:p>
            </p:txBody>
          </p:sp>
        </mc:Fallback>
      </mc:AlternateContent>
      <p:cxnSp>
        <p:nvCxnSpPr>
          <p:cNvPr id="4" name="直線コネクタ 3"/>
          <p:cNvCxnSpPr/>
          <p:nvPr/>
        </p:nvCxnSpPr>
        <p:spPr>
          <a:xfrm>
            <a:off x="1488935" y="2403335"/>
            <a:ext cx="44506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6409669" y="2403335"/>
            <a:ext cx="30984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1051393" y="5452684"/>
            <a:ext cx="28004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1213233" y="3986678"/>
            <a:ext cx="97932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903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a:t>提案</a:t>
            </a:r>
            <a:r>
              <a:rPr lang="en-US" altLang="ja-JP" dirty="0"/>
              <a:t>ADP</a:t>
            </a:r>
            <a:r>
              <a:rPr lang="ja-JP" altLang="en-US" dirty="0"/>
              <a:t>フレームワークの主な貢献は</a:t>
            </a:r>
            <a:r>
              <a:rPr lang="en-US" altLang="ja-JP" dirty="0" smtClean="0"/>
              <a:t>2</a:t>
            </a:r>
            <a:r>
              <a:rPr lang="ja-JP" altLang="en-US" dirty="0"/>
              <a:t>部分</a:t>
            </a:r>
            <a:endParaRPr lang="en-US" altLang="ja-JP" dirty="0" smtClean="0"/>
          </a:p>
          <a:p>
            <a:endParaRPr lang="en-US" altLang="ja-JP" dirty="0" smtClean="0"/>
          </a:p>
          <a:p>
            <a:r>
              <a:rPr lang="ja-JP" altLang="en-US" dirty="0"/>
              <a:t>最初</a:t>
            </a:r>
            <a:r>
              <a:rPr lang="ja-JP" altLang="en-US" dirty="0" smtClean="0"/>
              <a:t>の部分で</a:t>
            </a:r>
            <a:r>
              <a:rPr lang="en-US" altLang="ja-JP" dirty="0" smtClean="0"/>
              <a:t>, </a:t>
            </a:r>
            <a:r>
              <a:rPr lang="ja-JP" altLang="en-US" dirty="0" smtClean="0"/>
              <a:t>変換</a:t>
            </a:r>
            <a:r>
              <a:rPr lang="ja-JP" altLang="en-US" dirty="0"/>
              <a:t>された</a:t>
            </a:r>
            <a:r>
              <a:rPr lang="en-US" altLang="ja-JP" dirty="0"/>
              <a:t>MDP</a:t>
            </a:r>
            <a:r>
              <a:rPr lang="ja-JP" altLang="en-US" dirty="0"/>
              <a:t>を直接解くのでは</a:t>
            </a:r>
            <a:r>
              <a:rPr lang="ja-JP" altLang="en-US" dirty="0" smtClean="0"/>
              <a:t>なく</a:t>
            </a:r>
            <a:r>
              <a:rPr lang="en-US" altLang="ja-JP" dirty="0" smtClean="0"/>
              <a:t>, </a:t>
            </a:r>
            <a:r>
              <a:rPr lang="en-US" altLang="ja-JP" dirty="0" smtClean="0">
                <a:solidFill>
                  <a:srgbClr val="FF0000"/>
                </a:solidFill>
              </a:rPr>
              <a:t>Bellman</a:t>
            </a:r>
            <a:r>
              <a:rPr lang="ja-JP" altLang="en-US" dirty="0">
                <a:solidFill>
                  <a:srgbClr val="FF0000"/>
                </a:solidFill>
              </a:rPr>
              <a:t>方程式を等価</a:t>
            </a:r>
            <a:r>
              <a:rPr lang="ja-JP" altLang="en-US" dirty="0" smtClean="0">
                <a:solidFill>
                  <a:srgbClr val="FF0000"/>
                </a:solidFill>
              </a:rPr>
              <a:t>で単純</a:t>
            </a:r>
            <a:r>
              <a:rPr lang="ja-JP" altLang="en-US" dirty="0">
                <a:solidFill>
                  <a:srgbClr val="FF0000"/>
                </a:solidFill>
              </a:rPr>
              <a:t>な形式</a:t>
            </a:r>
            <a:r>
              <a:rPr lang="ja-JP" altLang="en-US" dirty="0"/>
              <a:t>に</a:t>
            </a:r>
            <a:r>
              <a:rPr lang="ja-JP" altLang="en-US" dirty="0" smtClean="0"/>
              <a:t>変換</a:t>
            </a:r>
            <a:endParaRPr lang="en-US" altLang="ja-JP" dirty="0" smtClean="0"/>
          </a:p>
          <a:p>
            <a:r>
              <a:rPr lang="ja-JP" altLang="en-US" dirty="0" smtClean="0"/>
              <a:t>変換</a:t>
            </a:r>
            <a:r>
              <a:rPr lang="ja-JP" altLang="en-US" dirty="0"/>
              <a:t>された</a:t>
            </a:r>
            <a:r>
              <a:rPr lang="en-US" altLang="ja-JP" dirty="0"/>
              <a:t>MDP</a:t>
            </a:r>
            <a:r>
              <a:rPr lang="ja-JP" altLang="en-US" dirty="0" smtClean="0"/>
              <a:t>の逆行列を</a:t>
            </a:r>
            <a:r>
              <a:rPr lang="ja-JP" altLang="en-US" dirty="0"/>
              <a:t>計算する必要性を</a:t>
            </a:r>
            <a:r>
              <a:rPr lang="ja-JP" altLang="en-US" dirty="0" smtClean="0"/>
              <a:t>排除</a:t>
            </a:r>
            <a:endParaRPr lang="en-US" altLang="ja-JP" dirty="0" smtClean="0"/>
          </a:p>
          <a:p>
            <a:endParaRPr lang="en-US" altLang="ja-JP" dirty="0" smtClean="0"/>
          </a:p>
          <a:p>
            <a:r>
              <a:rPr lang="ja-JP" altLang="en-US" dirty="0" smtClean="0"/>
              <a:t>そし</a:t>
            </a:r>
            <a:r>
              <a:rPr lang="ja-JP" altLang="en-US" dirty="0"/>
              <a:t>て</a:t>
            </a:r>
            <a:r>
              <a:rPr lang="ja-JP" altLang="en-US" dirty="0" smtClean="0"/>
              <a:t>、</a:t>
            </a:r>
            <a:r>
              <a:rPr lang="ja-JP" altLang="en-US" dirty="0">
                <a:solidFill>
                  <a:srgbClr val="FF0000"/>
                </a:solidFill>
              </a:rPr>
              <a:t>線形パラメータ化と最小二乗法</a:t>
            </a:r>
            <a:r>
              <a:rPr lang="ja-JP" altLang="en-US" dirty="0"/>
              <a:t>に</a:t>
            </a:r>
            <a:r>
              <a:rPr lang="ja-JP" altLang="en-US" dirty="0" smtClean="0"/>
              <a:t>より</a:t>
            </a:r>
            <a:r>
              <a:rPr lang="en-US" altLang="ja-JP" dirty="0" smtClean="0"/>
              <a:t>, </a:t>
            </a:r>
            <a:r>
              <a:rPr lang="ja-JP" altLang="en-US" dirty="0" smtClean="0">
                <a:solidFill>
                  <a:srgbClr val="FF0000"/>
                </a:solidFill>
              </a:rPr>
              <a:t>変換された</a:t>
            </a:r>
            <a:r>
              <a:rPr lang="en-US" altLang="ja-JP" dirty="0" smtClean="0">
                <a:solidFill>
                  <a:srgbClr val="FF0000"/>
                </a:solidFill>
              </a:rPr>
              <a:t>Bellman</a:t>
            </a:r>
            <a:r>
              <a:rPr lang="ja-JP" altLang="en-US" dirty="0" smtClean="0">
                <a:solidFill>
                  <a:srgbClr val="FF0000"/>
                </a:solidFill>
              </a:rPr>
              <a:t>方程式</a:t>
            </a:r>
            <a:r>
              <a:rPr lang="ja-JP" altLang="en-US" dirty="0">
                <a:solidFill>
                  <a:srgbClr val="FF0000"/>
                </a:solidFill>
              </a:rPr>
              <a:t>を近似的に</a:t>
            </a:r>
            <a:r>
              <a:rPr lang="ja-JP" altLang="en-US" dirty="0" smtClean="0">
                <a:solidFill>
                  <a:srgbClr val="FF0000"/>
                </a:solidFill>
              </a:rPr>
              <a:t>解く</a:t>
            </a:r>
            <a:endParaRPr lang="en-US" altLang="ja-JP" dirty="0" smtClean="0">
              <a:solidFill>
                <a:srgbClr val="FF0000"/>
              </a:solidFill>
            </a:endParaRPr>
          </a:p>
          <a:p>
            <a:r>
              <a:rPr lang="ja-JP" altLang="en-US" dirty="0" smtClean="0"/>
              <a:t>変換された</a:t>
            </a:r>
            <a:r>
              <a:rPr lang="en-US" altLang="ja-JP" dirty="0" smtClean="0"/>
              <a:t>Bellman</a:t>
            </a:r>
            <a:r>
              <a:rPr lang="ja-JP" altLang="en-US" dirty="0" smtClean="0"/>
              <a:t>方程式</a:t>
            </a:r>
            <a:r>
              <a:rPr lang="ja-JP" altLang="en-US" dirty="0"/>
              <a:t>の解を近似するため</a:t>
            </a:r>
            <a:r>
              <a:rPr lang="ja-JP" altLang="en-US" dirty="0" smtClean="0"/>
              <a:t>に</a:t>
            </a:r>
            <a:r>
              <a:rPr lang="en-US" altLang="ja-JP" dirty="0" smtClean="0"/>
              <a:t>, </a:t>
            </a:r>
            <a:r>
              <a:rPr lang="en-US" altLang="ja-JP" dirty="0" err="1" smtClean="0"/>
              <a:t>Krylov</a:t>
            </a:r>
            <a:r>
              <a:rPr lang="ja-JP" altLang="en-US" dirty="0" smtClean="0"/>
              <a:t>空間法に</a:t>
            </a:r>
            <a:r>
              <a:rPr lang="ja-JP" altLang="en-US" dirty="0"/>
              <a:t>基づいて基底関数の集合が選択</a:t>
            </a:r>
            <a:r>
              <a:rPr lang="ja-JP" altLang="en-US" dirty="0" smtClean="0"/>
              <a:t>される</a:t>
            </a:r>
            <a:endParaRPr lang="en-US" altLang="ja-JP" dirty="0" smtClean="0"/>
          </a:p>
          <a:p>
            <a:r>
              <a:rPr lang="ja-JP" altLang="en-US" dirty="0"/>
              <a:t>最小</a:t>
            </a:r>
            <a:r>
              <a:rPr lang="en-US" altLang="ja-JP" dirty="0"/>
              <a:t>2</a:t>
            </a:r>
            <a:r>
              <a:rPr lang="ja-JP" altLang="en-US" dirty="0"/>
              <a:t>乗誤差を最小にする最良の近似パラメータが得られる</a:t>
            </a:r>
            <a:endParaRPr lang="en-US" altLang="ja-JP" dirty="0"/>
          </a:p>
        </p:txBody>
      </p:sp>
    </p:spTree>
    <p:extLst>
      <p:ext uri="{BB962C8B-B14F-4D97-AF65-F5344CB8AC3E}">
        <p14:creationId xmlns:p14="http://schemas.microsoft.com/office/powerpoint/2010/main" val="26284410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 y="1722405"/>
            <a:ext cx="12107126" cy="4312299"/>
          </a:xfrm>
          <a:prstGeom prst="rect">
            <a:avLst/>
          </a:prstGeom>
        </p:spPr>
      </p:pic>
    </p:spTree>
    <p:extLst>
      <p:ext uri="{BB962C8B-B14F-4D97-AF65-F5344CB8AC3E}">
        <p14:creationId xmlns:p14="http://schemas.microsoft.com/office/powerpoint/2010/main" val="417228221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sz="2700" dirty="0" smtClean="0">
                    <a:latin typeface="+mn-ea"/>
                  </a:rPr>
                  <a:t>最大確率で</a:t>
                </a:r>
                <a14:m>
                  <m:oMath xmlns:m="http://schemas.openxmlformats.org/officeDocument/2006/math">
                    <m:r>
                      <a:rPr lang="ja-JP" altLang="en-US" sz="2700" i="1" smtClean="0">
                        <a:latin typeface="Cambria Math" panose="02040503050406030204" pitchFamily="18" charset="0"/>
                      </a:rPr>
                      <m:t>𝜙</m:t>
                    </m:r>
                  </m:oMath>
                </a14:m>
                <a:r>
                  <a:rPr lang="ja-JP" altLang="en-US" sz="2700" dirty="0" smtClean="0">
                    <a:latin typeface="+mn-ea"/>
                  </a:rPr>
                  <a:t>を満たす最適政策</a:t>
                </a:r>
                <a:r>
                  <a:rPr lang="en-US" altLang="ja-JP" sz="2700" dirty="0" smtClean="0">
                    <a:latin typeface="+mn-ea"/>
                  </a:rPr>
                  <a:t>{</a:t>
                </a:r>
                <a14:m>
                  <m:oMath xmlns:m="http://schemas.openxmlformats.org/officeDocument/2006/math">
                    <m:sSub>
                      <m:sSubPr>
                        <m:ctrlPr>
                          <a:rPr lang="en-US" altLang="ja-JP" sz="2700" b="0" i="1" dirty="0" smtClean="0">
                            <a:latin typeface="Cambria Math" panose="02040503050406030204" pitchFamily="18" charset="0"/>
                          </a:rPr>
                        </m:ctrlPr>
                      </m:sSubPr>
                      <m:e>
                        <m:r>
                          <m:rPr>
                            <m:sty m:val="p"/>
                          </m:rPr>
                          <a:rPr lang="en-US" altLang="ja-JP" sz="2700" i="1" dirty="0">
                            <a:latin typeface="Cambria Math" panose="02040503050406030204" pitchFamily="18" charset="0"/>
                          </a:rPr>
                          <m:t>π</m:t>
                        </m:r>
                      </m:e>
                      <m:sub>
                        <m:r>
                          <a:rPr lang="en-US" altLang="ja-JP" sz="2700" b="0" i="1" dirty="0" smtClean="0">
                            <a:latin typeface="Cambria Math" panose="02040503050406030204" pitchFamily="18" charset="0"/>
                          </a:rPr>
                          <m:t>𝑘</m:t>
                        </m:r>
                      </m:sub>
                    </m:sSub>
                    <m:r>
                      <a:rPr lang="en-US" altLang="ja-JP" sz="2700" b="0" i="1" dirty="0" smtClean="0">
                        <a:latin typeface="Cambria Math" panose="02040503050406030204" pitchFamily="18" charset="0"/>
                      </a:rPr>
                      <m:t>, </m:t>
                    </m:r>
                    <m:r>
                      <a:rPr lang="en-US" altLang="ja-JP" sz="2700" b="0" i="1" dirty="0" smtClean="0">
                        <a:latin typeface="Cambria Math" panose="02040503050406030204" pitchFamily="18" charset="0"/>
                      </a:rPr>
                      <m:t>𝑘</m:t>
                    </m:r>
                    <m:r>
                      <a:rPr lang="en-US" altLang="ja-JP" sz="2700" b="0" i="1" dirty="0" smtClean="0">
                        <a:latin typeface="Cambria Math" panose="02040503050406030204" pitchFamily="18" charset="0"/>
                      </a:rPr>
                      <m:t>∈</m:t>
                    </m:r>
                    <m:r>
                      <a:rPr lang="en-US" altLang="ja-JP" sz="2700" b="0" i="1" dirty="0" smtClean="0">
                        <a:latin typeface="Cambria Math" panose="02040503050406030204" pitchFamily="18" charset="0"/>
                        <a:ea typeface="Cambria Math" panose="02040503050406030204" pitchFamily="18" charset="0"/>
                      </a:rPr>
                      <m:t>ℛ</m:t>
                    </m:r>
                  </m:oMath>
                </a14:m>
                <a:r>
                  <a:rPr lang="en-US" altLang="ja-JP" sz="2700" dirty="0" smtClean="0">
                    <a:latin typeface="+mn-ea"/>
                  </a:rPr>
                  <a:t>}</a:t>
                </a:r>
                <a:r>
                  <a:rPr lang="ja-JP" altLang="en-US" sz="2700" dirty="0" smtClean="0">
                    <a:latin typeface="+mn-ea"/>
                  </a:rPr>
                  <a:t>を得るために</a:t>
                </a:r>
                <a:r>
                  <a:rPr lang="en-US" altLang="ja-JP" sz="2700" dirty="0" smtClean="0">
                    <a:latin typeface="+mn-ea"/>
                  </a:rPr>
                  <a:t>, </a:t>
                </a:r>
              </a:p>
              <a:p>
                <a:r>
                  <a:rPr lang="en-US" altLang="ja-JP" sz="2700" dirty="0">
                    <a:latin typeface="+mn-ea"/>
                  </a:rPr>
                  <a:t>(</a:t>
                </a:r>
                <a:r>
                  <a:rPr lang="en-US" altLang="ja-JP" sz="2700" dirty="0" smtClean="0">
                    <a:latin typeface="+mn-ea"/>
                  </a:rPr>
                  <a:t>2)</a:t>
                </a:r>
                <a:r>
                  <a:rPr lang="ja-JP" altLang="en-US" sz="2700" dirty="0" smtClean="0">
                    <a:latin typeface="+mn-ea"/>
                  </a:rPr>
                  <a:t>で</a:t>
                </a:r>
                <a:r>
                  <a:rPr lang="en-US" altLang="ja-JP" sz="2700" dirty="0" smtClean="0">
                    <a:latin typeface="+mn-ea"/>
                  </a:rPr>
                  <a:t>MDP </a:t>
                </a:r>
                <a14:m>
                  <m:oMath xmlns:m="http://schemas.openxmlformats.org/officeDocument/2006/math">
                    <m:sSub>
                      <m:sSubPr>
                        <m:ctrlPr>
                          <a:rPr lang="en-US" altLang="ja-JP" sz="2700" b="0" i="1" smtClean="0">
                            <a:latin typeface="Cambria Math" panose="02040503050406030204" pitchFamily="18" charset="0"/>
                            <a:ea typeface="Cambria Math" panose="02040503050406030204" pitchFamily="18" charset="0"/>
                          </a:rPr>
                        </m:ctrlPr>
                      </m:sSubPr>
                      <m:e>
                        <m:r>
                          <a:rPr lang="en-US" altLang="ja-JP" sz="2700" i="1" smtClean="0">
                            <a:latin typeface="Cambria Math" panose="02040503050406030204" pitchFamily="18" charset="0"/>
                            <a:ea typeface="Cambria Math" panose="02040503050406030204" pitchFamily="18" charset="0"/>
                          </a:rPr>
                          <m:t>ℳ</m:t>
                        </m:r>
                      </m:e>
                      <m:sub>
                        <m:r>
                          <a:rPr lang="ja-JP" altLang="en-US" sz="2700" b="0" i="1" smtClean="0">
                            <a:latin typeface="Cambria Math" panose="02040503050406030204" pitchFamily="18" charset="0"/>
                            <a:ea typeface="Cambria Math" panose="02040503050406030204" pitchFamily="18" charset="0"/>
                          </a:rPr>
                          <m:t>𝒢</m:t>
                        </m:r>
                      </m:sub>
                    </m:sSub>
                  </m:oMath>
                </a14:m>
                <a:r>
                  <a:rPr lang="ja-JP" altLang="en-US" sz="2700" dirty="0" smtClean="0">
                    <a:latin typeface="+mn-ea"/>
                  </a:rPr>
                  <a:t>を構成</a:t>
                </a:r>
                <a:endParaRPr lang="en-US" altLang="ja-JP" sz="2700" dirty="0" smtClean="0">
                  <a:latin typeface="+mn-ea"/>
                </a:endParaRPr>
              </a:p>
              <a:p>
                <a:r>
                  <a:rPr lang="en-US" altLang="ja-JP" sz="2700" dirty="0" smtClean="0">
                    <a:latin typeface="+mn-ea"/>
                  </a:rPr>
                  <a:t>LTL</a:t>
                </a:r>
                <a:r>
                  <a:rPr lang="ja-JP" altLang="en-US" sz="2700" dirty="0" smtClean="0">
                    <a:latin typeface="+mn-ea"/>
                  </a:rPr>
                  <a:t>式</a:t>
                </a:r>
                <a14:m>
                  <m:oMath xmlns:m="http://schemas.openxmlformats.org/officeDocument/2006/math">
                    <m:r>
                      <a:rPr lang="ja-JP" altLang="en-US" sz="2700" i="1">
                        <a:latin typeface="Cambria Math" panose="02040503050406030204" pitchFamily="18" charset="0"/>
                      </a:rPr>
                      <m:t>𝜙</m:t>
                    </m:r>
                  </m:oMath>
                </a14:m>
                <a:r>
                  <a:rPr lang="ja-JP" altLang="en-US" sz="2700" dirty="0" smtClean="0">
                    <a:latin typeface="+mn-ea"/>
                  </a:rPr>
                  <a:t>を</a:t>
                </a:r>
                <a:r>
                  <a:rPr lang="en-US" altLang="ja-JP" sz="2700" dirty="0" smtClean="0">
                    <a:latin typeface="+mn-ea"/>
                  </a:rPr>
                  <a:t>, ltl2dstar</a:t>
                </a:r>
                <a:r>
                  <a:rPr lang="ja-JP" altLang="en-US" sz="2700" dirty="0" smtClean="0">
                    <a:latin typeface="+mn-ea"/>
                  </a:rPr>
                  <a:t>で</a:t>
                </a:r>
                <a:r>
                  <a:rPr lang="en-US" altLang="ja-JP" sz="2700" dirty="0" smtClean="0">
                    <a:latin typeface="+mn-ea"/>
                  </a:rPr>
                  <a:t>DRA </a:t>
                </a:r>
                <a14:m>
                  <m:oMath xmlns:m="http://schemas.openxmlformats.org/officeDocument/2006/math">
                    <m:sSub>
                      <m:sSubPr>
                        <m:ctrlPr>
                          <a:rPr lang="en-US" altLang="ja-JP" sz="2700" b="0" i="1" smtClean="0">
                            <a:latin typeface="Cambria Math" panose="02040503050406030204" pitchFamily="18" charset="0"/>
                          </a:rPr>
                        </m:ctrlPr>
                      </m:sSubPr>
                      <m:e>
                        <m:r>
                          <a:rPr lang="ja-JP" altLang="en-US" sz="2700" i="1" smtClean="0">
                            <a:latin typeface="Cambria Math" panose="02040503050406030204" pitchFamily="18" charset="0"/>
                          </a:rPr>
                          <m:t>𝒜</m:t>
                        </m:r>
                      </m:e>
                      <m:sub>
                        <m:r>
                          <a:rPr lang="en-US" altLang="ja-JP" sz="2700" b="0" i="1" smtClean="0">
                            <a:latin typeface="Cambria Math" panose="02040503050406030204" pitchFamily="18" charset="0"/>
                          </a:rPr>
                          <m:t>𝜙</m:t>
                        </m:r>
                      </m:sub>
                    </m:sSub>
                    <m:r>
                      <a:rPr lang="ja-JP" altLang="en-US" sz="2700" i="1">
                        <a:latin typeface="Cambria Math" panose="02040503050406030204" pitchFamily="18" charset="0"/>
                      </a:rPr>
                      <m:t>に</m:t>
                    </m:r>
                  </m:oMath>
                </a14:m>
                <a:r>
                  <a:rPr lang="ja-JP" altLang="en-US" sz="2700" dirty="0" smtClean="0">
                    <a:latin typeface="+mn-ea"/>
                  </a:rPr>
                  <a:t>変換</a:t>
                </a:r>
                <a:endParaRPr lang="en-US" altLang="ja-JP" sz="2700" dirty="0" smtClean="0">
                  <a:latin typeface="+mn-ea"/>
                </a:endParaRPr>
              </a:p>
              <a:p>
                <a:r>
                  <a:rPr lang="ja-JP" altLang="en-US" sz="2700" dirty="0" smtClean="0">
                    <a:latin typeface="+mn-ea"/>
                  </a:rPr>
                  <a:t>合成</a:t>
                </a:r>
                <a:r>
                  <a:rPr lang="en-US" altLang="ja-JP" sz="2700" dirty="0" smtClean="0">
                    <a:latin typeface="+mn-ea"/>
                  </a:rPr>
                  <a:t>MDP </a:t>
                </a:r>
                <a14:m>
                  <m:oMath xmlns:m="http://schemas.openxmlformats.org/officeDocument/2006/math">
                    <m:sSub>
                      <m:sSubPr>
                        <m:ctrlPr>
                          <a:rPr lang="en-US" altLang="ja-JP" sz="2700" i="1">
                            <a:latin typeface="Cambria Math" panose="02040503050406030204" pitchFamily="18" charset="0"/>
                            <a:ea typeface="Cambria Math" panose="02040503050406030204" pitchFamily="18" charset="0"/>
                          </a:rPr>
                        </m:ctrlPr>
                      </m:sSubPr>
                      <m:e>
                        <m:r>
                          <a:rPr lang="en-US" altLang="ja-JP" sz="2700" i="1">
                            <a:latin typeface="Cambria Math" panose="02040503050406030204" pitchFamily="18" charset="0"/>
                            <a:ea typeface="Cambria Math" panose="02040503050406030204" pitchFamily="18" charset="0"/>
                          </a:rPr>
                          <m:t>ℳ</m:t>
                        </m:r>
                      </m:e>
                      <m:sub>
                        <m:r>
                          <a:rPr lang="ja-JP" altLang="en-US" sz="2700" i="1" smtClean="0">
                            <a:latin typeface="Cambria Math" panose="02040503050406030204" pitchFamily="18" charset="0"/>
                            <a:ea typeface="Cambria Math" panose="02040503050406030204" pitchFamily="18" charset="0"/>
                          </a:rPr>
                          <m:t>𝒫</m:t>
                        </m:r>
                      </m:sub>
                    </m:sSub>
                    <m:r>
                      <a:rPr lang="en-US" altLang="ja-JP" sz="2700" b="0" i="1" smtClean="0">
                        <a:latin typeface="Cambria Math" panose="02040503050406030204" pitchFamily="18" charset="0"/>
                        <a:ea typeface="Cambria Math" panose="02040503050406030204" pitchFamily="18" charset="0"/>
                      </a:rPr>
                      <m:t>=</m:t>
                    </m:r>
                    <m:sSub>
                      <m:sSubPr>
                        <m:ctrlPr>
                          <a:rPr lang="en-US" altLang="ja-JP" sz="2700" i="1">
                            <a:latin typeface="Cambria Math" panose="02040503050406030204" pitchFamily="18" charset="0"/>
                            <a:ea typeface="Cambria Math" panose="02040503050406030204" pitchFamily="18" charset="0"/>
                          </a:rPr>
                        </m:ctrlPr>
                      </m:sSubPr>
                      <m:e>
                        <m:r>
                          <a:rPr lang="en-US" altLang="ja-JP" sz="2700" i="1">
                            <a:latin typeface="Cambria Math" panose="02040503050406030204" pitchFamily="18" charset="0"/>
                            <a:ea typeface="Cambria Math" panose="02040503050406030204" pitchFamily="18" charset="0"/>
                          </a:rPr>
                          <m:t>ℳ</m:t>
                        </m:r>
                      </m:e>
                      <m:sub>
                        <m:r>
                          <a:rPr lang="ja-JP" altLang="en-US" sz="2700" i="1">
                            <a:latin typeface="Cambria Math" panose="02040503050406030204" pitchFamily="18" charset="0"/>
                            <a:ea typeface="Cambria Math" panose="02040503050406030204" pitchFamily="18" charset="0"/>
                          </a:rPr>
                          <m:t>𝒢</m:t>
                        </m:r>
                      </m:sub>
                    </m:sSub>
                    <m:r>
                      <a:rPr lang="en-US" altLang="ja-JP" sz="2700" i="1" smtClean="0">
                        <a:latin typeface="Cambria Math" panose="02040503050406030204" pitchFamily="18" charset="0"/>
                        <a:ea typeface="Cambria Math" panose="02040503050406030204" pitchFamily="18" charset="0"/>
                      </a:rPr>
                      <m:t>×</m:t>
                    </m:r>
                    <m:sSub>
                      <m:sSubPr>
                        <m:ctrlPr>
                          <a:rPr lang="en-US" altLang="ja-JP" sz="2700" i="1">
                            <a:latin typeface="Cambria Math" panose="02040503050406030204" pitchFamily="18" charset="0"/>
                          </a:rPr>
                        </m:ctrlPr>
                      </m:sSubPr>
                      <m:e>
                        <m:r>
                          <a:rPr lang="ja-JP" altLang="en-US" sz="2700" i="1">
                            <a:latin typeface="Cambria Math" panose="02040503050406030204" pitchFamily="18" charset="0"/>
                          </a:rPr>
                          <m:t>𝒜</m:t>
                        </m:r>
                      </m:e>
                      <m:sub>
                        <m:r>
                          <a:rPr lang="en-US" altLang="ja-JP" sz="2700" i="1">
                            <a:latin typeface="Cambria Math" panose="02040503050406030204" pitchFamily="18" charset="0"/>
                          </a:rPr>
                          <m:t>𝜙</m:t>
                        </m:r>
                      </m:sub>
                    </m:sSub>
                    <m:r>
                      <a:rPr lang="ja-JP" altLang="en-US" sz="2700" i="1" smtClean="0">
                        <a:latin typeface="Cambria Math" panose="02040503050406030204" pitchFamily="18" charset="0"/>
                      </a:rPr>
                      <m:t>を</m:t>
                    </m:r>
                  </m:oMath>
                </a14:m>
                <a:r>
                  <a:rPr lang="ja-JP" altLang="en-US" sz="2700" dirty="0" smtClean="0">
                    <a:latin typeface="+mn-ea"/>
                  </a:rPr>
                  <a:t>構成</a:t>
                </a:r>
                <a:endParaRPr lang="en-US" altLang="ja-JP" sz="2700" dirty="0" smtClean="0">
                  <a:latin typeface="+mn-ea"/>
                </a:endParaRPr>
              </a:p>
              <a:p>
                <a:pPr marL="0" indent="0">
                  <a:buNone/>
                </a:pPr>
                <a:r>
                  <a:rPr lang="ja-JP" altLang="en-US" sz="2700" dirty="0">
                    <a:latin typeface="+mn-ea"/>
                  </a:rPr>
                  <a:t>　</a:t>
                </a:r>
                <a:r>
                  <a:rPr lang="en-US" altLang="ja-JP" sz="2700" dirty="0" smtClean="0">
                    <a:latin typeface="+mn-ea"/>
                  </a:rPr>
                  <a:t>(</a:t>
                </a:r>
                <a14:m>
                  <m:oMath xmlns:m="http://schemas.openxmlformats.org/officeDocument/2006/math">
                    <m:sSub>
                      <m:sSubPr>
                        <m:ctrlPr>
                          <a:rPr lang="en-US" altLang="ja-JP" sz="2700" i="1">
                            <a:latin typeface="Cambria Math" panose="02040503050406030204" pitchFamily="18" charset="0"/>
                            <a:ea typeface="Cambria Math" panose="02040503050406030204" pitchFamily="18" charset="0"/>
                          </a:rPr>
                        </m:ctrlPr>
                      </m:sSubPr>
                      <m:e>
                        <m:r>
                          <a:rPr lang="en-US" altLang="ja-JP" sz="2700" i="1">
                            <a:latin typeface="Cambria Math" panose="02040503050406030204" pitchFamily="18" charset="0"/>
                            <a:ea typeface="Cambria Math" panose="02040503050406030204" pitchFamily="18" charset="0"/>
                          </a:rPr>
                          <m:t>ℳ</m:t>
                        </m:r>
                      </m:e>
                      <m:sub>
                        <m:r>
                          <a:rPr lang="ja-JP" altLang="en-US" sz="2700" i="1">
                            <a:latin typeface="Cambria Math" panose="02040503050406030204" pitchFamily="18" charset="0"/>
                            <a:ea typeface="Cambria Math" panose="02040503050406030204" pitchFamily="18" charset="0"/>
                          </a:rPr>
                          <m:t>𝒢</m:t>
                        </m:r>
                      </m:sub>
                    </m:sSub>
                  </m:oMath>
                </a14:m>
                <a:r>
                  <a:rPr lang="en-US" altLang="ja-JP" sz="2700" dirty="0" smtClean="0">
                    <a:latin typeface="+mn-ea"/>
                  </a:rPr>
                  <a:t> : </a:t>
                </a:r>
                <a:r>
                  <a:rPr lang="ja-JP" altLang="en-US" sz="2700" dirty="0" smtClean="0">
                    <a:latin typeface="+mn-ea"/>
                  </a:rPr>
                  <a:t>状態数</a:t>
                </a:r>
                <a:r>
                  <a:rPr lang="en-US" altLang="ja-JP" sz="2700" dirty="0" smtClean="0">
                    <a:latin typeface="+mn-ea"/>
                  </a:rPr>
                  <a:t>2575 , </a:t>
                </a:r>
                <a14:m>
                  <m:oMath xmlns:m="http://schemas.openxmlformats.org/officeDocument/2006/math">
                    <m:sSub>
                      <m:sSubPr>
                        <m:ctrlPr>
                          <a:rPr lang="en-US" altLang="ja-JP" sz="2700" i="1">
                            <a:latin typeface="Cambria Math" panose="02040503050406030204" pitchFamily="18" charset="0"/>
                            <a:ea typeface="Cambria Math" panose="02040503050406030204" pitchFamily="18" charset="0"/>
                          </a:rPr>
                        </m:ctrlPr>
                      </m:sSubPr>
                      <m:e>
                        <m:r>
                          <a:rPr lang="en-US" altLang="ja-JP" sz="2700" i="1">
                            <a:latin typeface="Cambria Math" panose="02040503050406030204" pitchFamily="18" charset="0"/>
                            <a:ea typeface="Cambria Math" panose="02040503050406030204" pitchFamily="18" charset="0"/>
                          </a:rPr>
                          <m:t>ℳ</m:t>
                        </m:r>
                      </m:e>
                      <m:sub>
                        <m:r>
                          <a:rPr lang="ja-JP" altLang="en-US" sz="2700" i="1">
                            <a:latin typeface="Cambria Math" panose="02040503050406030204" pitchFamily="18" charset="0"/>
                            <a:ea typeface="Cambria Math" panose="02040503050406030204" pitchFamily="18" charset="0"/>
                          </a:rPr>
                          <m:t>𝒫</m:t>
                        </m:r>
                      </m:sub>
                    </m:sSub>
                  </m:oMath>
                </a14:m>
                <a:r>
                  <a:rPr lang="en-US" altLang="ja-JP" sz="2700" dirty="0" smtClean="0">
                    <a:latin typeface="+mn-ea"/>
                  </a:rPr>
                  <a:t> : </a:t>
                </a:r>
                <a:r>
                  <a:rPr lang="ja-JP" altLang="en-US" sz="2700" dirty="0" smtClean="0">
                    <a:latin typeface="+mn-ea"/>
                  </a:rPr>
                  <a:t>状態数</a:t>
                </a:r>
                <a:r>
                  <a:rPr lang="en-US" altLang="ja-JP" sz="2700" dirty="0" smtClean="0">
                    <a:latin typeface="+mn-ea"/>
                  </a:rPr>
                  <a:t>33475 </a:t>
                </a:r>
                <a:r>
                  <a:rPr lang="ja-JP" altLang="en-US" sz="2700" dirty="0" smtClean="0">
                    <a:latin typeface="+mn-ea"/>
                  </a:rPr>
                  <a:t>⇒</a:t>
                </a:r>
                <a14:m>
                  <m:oMath xmlns:m="http://schemas.openxmlformats.org/officeDocument/2006/math">
                    <m:sSub>
                      <m:sSubPr>
                        <m:ctrlPr>
                          <a:rPr lang="en-US" altLang="ja-JP" sz="2700" i="1">
                            <a:latin typeface="Cambria Math" panose="02040503050406030204" pitchFamily="18" charset="0"/>
                          </a:rPr>
                        </m:ctrlPr>
                      </m:sSubPr>
                      <m:e>
                        <m:r>
                          <a:rPr lang="ja-JP" altLang="en-US" sz="2700" i="1">
                            <a:latin typeface="Cambria Math" panose="02040503050406030204" pitchFamily="18" charset="0"/>
                          </a:rPr>
                          <m:t>𝒜</m:t>
                        </m:r>
                      </m:e>
                      <m:sub>
                        <m:r>
                          <a:rPr lang="en-US" altLang="ja-JP" sz="2700" i="1">
                            <a:latin typeface="Cambria Math" panose="02040503050406030204" pitchFamily="18" charset="0"/>
                          </a:rPr>
                          <m:t>𝜙</m:t>
                        </m:r>
                      </m:sub>
                    </m:sSub>
                  </m:oMath>
                </a14:m>
                <a:r>
                  <a:rPr lang="en-US" altLang="ja-JP" sz="2700" dirty="0" smtClean="0">
                    <a:latin typeface="+mn-ea"/>
                  </a:rPr>
                  <a:t> : </a:t>
                </a:r>
                <a:r>
                  <a:rPr lang="ja-JP" altLang="en-US" sz="2700" dirty="0" smtClean="0">
                    <a:latin typeface="+mn-ea"/>
                  </a:rPr>
                  <a:t>状態数</a:t>
                </a:r>
                <a:r>
                  <a:rPr lang="en-US" altLang="ja-JP" sz="2700" dirty="0" smtClean="0">
                    <a:latin typeface="+mn-ea"/>
                  </a:rPr>
                  <a:t>13)</a:t>
                </a:r>
                <a:endParaRPr lang="en-US" altLang="ja-JP" sz="2700" dirty="0">
                  <a:latin typeface="+mn-ea"/>
                </a:endParaRPr>
              </a:p>
              <a:p>
                <a:r>
                  <a:rPr lang="en-US" altLang="ja-JP" sz="2700" dirty="0" smtClean="0">
                    <a:latin typeface="+mn-ea"/>
                  </a:rPr>
                  <a:t>[1]</a:t>
                </a:r>
                <a:r>
                  <a:rPr lang="ja-JP" altLang="en-US" sz="2700" dirty="0" smtClean="0">
                    <a:latin typeface="+mn-ea"/>
                  </a:rPr>
                  <a:t>の手順で</a:t>
                </a:r>
                <a:r>
                  <a:rPr lang="ja-JP" altLang="en-US" sz="2700" dirty="0">
                    <a:latin typeface="+mn-ea"/>
                  </a:rPr>
                  <a:t>合成</a:t>
                </a:r>
                <a:r>
                  <a:rPr lang="en-US" altLang="ja-JP" sz="2700" dirty="0">
                    <a:latin typeface="+mn-ea"/>
                  </a:rPr>
                  <a:t>MDP </a:t>
                </a:r>
                <a14:m>
                  <m:oMath xmlns:m="http://schemas.openxmlformats.org/officeDocument/2006/math">
                    <m:sSub>
                      <m:sSubPr>
                        <m:ctrlPr>
                          <a:rPr lang="en-US" altLang="ja-JP" sz="2700" i="1">
                            <a:latin typeface="Cambria Math" panose="02040503050406030204" pitchFamily="18" charset="0"/>
                            <a:ea typeface="Cambria Math" panose="02040503050406030204" pitchFamily="18" charset="0"/>
                          </a:rPr>
                        </m:ctrlPr>
                      </m:sSubPr>
                      <m:e>
                        <m:r>
                          <a:rPr lang="en-US" altLang="ja-JP" sz="2700" i="1">
                            <a:latin typeface="Cambria Math" panose="02040503050406030204" pitchFamily="18" charset="0"/>
                            <a:ea typeface="Cambria Math" panose="02040503050406030204" pitchFamily="18" charset="0"/>
                          </a:rPr>
                          <m:t>ℳ</m:t>
                        </m:r>
                      </m:e>
                      <m:sub>
                        <m:r>
                          <a:rPr lang="ja-JP" altLang="en-US" sz="2700" i="1">
                            <a:latin typeface="Cambria Math" panose="02040503050406030204" pitchFamily="18" charset="0"/>
                            <a:ea typeface="Cambria Math" panose="02040503050406030204" pitchFamily="18" charset="0"/>
                          </a:rPr>
                          <m:t>𝒫</m:t>
                        </m:r>
                      </m:sub>
                    </m:sSub>
                  </m:oMath>
                </a14:m>
                <a:r>
                  <a:rPr lang="ja-JP" altLang="en-US" sz="2700" dirty="0" smtClean="0">
                    <a:latin typeface="+mn-ea"/>
                  </a:rPr>
                  <a:t>に対する</a:t>
                </a:r>
                <a:r>
                  <a:rPr lang="en-US" altLang="ja-JP" sz="2700" dirty="0" smtClean="0">
                    <a:latin typeface="+mn-ea"/>
                  </a:rPr>
                  <a:t>AMEC</a:t>
                </a:r>
                <a:r>
                  <a:rPr lang="ja-JP" altLang="en-US" sz="2700" dirty="0" smtClean="0">
                    <a:latin typeface="+mn-ea"/>
                  </a:rPr>
                  <a:t>を得る</a:t>
                </a:r>
                <a:endParaRPr lang="en-US" altLang="ja-JP" sz="2700" dirty="0" smtClean="0">
                  <a:latin typeface="+mn-ea"/>
                </a:endParaRPr>
              </a:p>
              <a:p>
                <a:pPr marL="0" indent="0">
                  <a:buNone/>
                </a:pPr>
                <a:r>
                  <a:rPr lang="ja-JP" altLang="en-US" sz="2700" dirty="0" smtClean="0">
                    <a:latin typeface="+mn-ea"/>
                  </a:rPr>
                  <a:t>　⇒唯一の</a:t>
                </a:r>
                <a:r>
                  <a:rPr lang="en-US" altLang="ja-JP" sz="2700" dirty="0" smtClean="0">
                    <a:latin typeface="+mn-ea"/>
                  </a:rPr>
                  <a:t>AMEC </a:t>
                </a:r>
                <a14:m>
                  <m:oMath xmlns:m="http://schemas.openxmlformats.org/officeDocument/2006/math">
                    <m:r>
                      <a:rPr lang="en-US" altLang="ja-JP" sz="2700" i="1" smtClean="0">
                        <a:latin typeface="Cambria Math" panose="02040503050406030204" pitchFamily="18" charset="0"/>
                        <a:ea typeface="Cambria Math" panose="02040503050406030204" pitchFamily="18" charset="0"/>
                      </a:rPr>
                      <m:t>ℳ</m:t>
                    </m:r>
                  </m:oMath>
                </a14:m>
                <a:r>
                  <a:rPr lang="ja-JP" altLang="en-US" sz="2700" dirty="0" smtClean="0">
                    <a:latin typeface="+mn-ea"/>
                  </a:rPr>
                  <a:t>を得る </a:t>
                </a:r>
                <a:r>
                  <a:rPr lang="en-US" altLang="ja-JP" sz="2700" dirty="0" smtClean="0">
                    <a:latin typeface="+mn-ea"/>
                  </a:rPr>
                  <a:t>(n=4102</a:t>
                </a:r>
                <a:r>
                  <a:rPr lang="ja-JP" altLang="en-US" sz="2700" dirty="0" smtClean="0">
                    <a:latin typeface="+mn-ea"/>
                  </a:rPr>
                  <a:t>の状態</a:t>
                </a:r>
                <a:r>
                  <a:rPr lang="en-US" altLang="ja-JP" sz="2700" dirty="0" smtClean="0">
                    <a:latin typeface="+mn-ea"/>
                  </a:rPr>
                  <a:t>)</a:t>
                </a:r>
              </a:p>
              <a:p>
                <a:endParaRPr lang="en-US" altLang="ja-JP" sz="2700" dirty="0" smtClean="0">
                  <a:latin typeface="+mn-ea"/>
                </a:endParaRPr>
              </a:p>
              <a:p>
                <a:r>
                  <a:rPr lang="ja-JP" altLang="en-US" sz="2700" dirty="0" smtClean="0">
                    <a:latin typeface="+mn-ea"/>
                  </a:rPr>
                  <a:t>以下では</a:t>
                </a:r>
                <a:r>
                  <a:rPr lang="en-US" altLang="ja-JP" sz="2700" dirty="0" smtClean="0">
                    <a:latin typeface="+mn-ea"/>
                  </a:rPr>
                  <a:t>,</a:t>
                </a:r>
                <a:r>
                  <a:rPr lang="ja-JP" altLang="en-US" sz="2700" dirty="0">
                    <a:latin typeface="+mn-ea"/>
                  </a:rPr>
                  <a:t> </a:t>
                </a:r>
                <a:r>
                  <a:rPr lang="en-US" altLang="ja-JP" sz="2700" dirty="0" smtClean="0">
                    <a:latin typeface="+mn-ea"/>
                  </a:rPr>
                  <a:t>MDP </a:t>
                </a:r>
                <a14:m>
                  <m:oMath xmlns:m="http://schemas.openxmlformats.org/officeDocument/2006/math">
                    <m:r>
                      <a:rPr lang="en-US" altLang="ja-JP" sz="2700" i="1">
                        <a:latin typeface="Cambria Math" panose="02040503050406030204" pitchFamily="18" charset="0"/>
                        <a:ea typeface="Cambria Math" panose="02040503050406030204" pitchFamily="18" charset="0"/>
                      </a:rPr>
                      <m:t>ℳ</m:t>
                    </m:r>
                    <m:r>
                      <a:rPr lang="en-US" altLang="ja-JP" sz="2700" i="1">
                        <a:latin typeface="Cambria Math" panose="02040503050406030204" pitchFamily="18" charset="0"/>
                        <a:ea typeface="Cambria Math" panose="02040503050406030204" pitchFamily="18" charset="0"/>
                      </a:rPr>
                      <m:t> </m:t>
                    </m:r>
                  </m:oMath>
                </a14:m>
                <a:r>
                  <a:rPr lang="ja-JP" altLang="en-US" sz="2700" dirty="0" smtClean="0">
                    <a:latin typeface="+mn-ea"/>
                  </a:rPr>
                  <a:t>と最適タスク</a:t>
                </a:r>
                <a14:m>
                  <m:oMath xmlns:m="http://schemas.openxmlformats.org/officeDocument/2006/math">
                    <m:r>
                      <a:rPr lang="en-US" altLang="ja-JP" sz="2400" b="0" i="0" smtClean="0">
                        <a:latin typeface="Cambria Math" panose="02040503050406030204" pitchFamily="18" charset="0"/>
                      </a:rPr>
                      <m:t> </m:t>
                    </m:r>
                    <m:r>
                      <a:rPr lang="ja-JP" altLang="en-US" sz="2400" i="1">
                        <a:latin typeface="Cambria Math" panose="02040503050406030204" pitchFamily="18" charset="0"/>
                      </a:rPr>
                      <m:t>𝜓</m:t>
                    </m:r>
                  </m:oMath>
                </a14:m>
                <a:r>
                  <a:rPr lang="en-US" altLang="ja-JP" sz="2700" dirty="0" smtClean="0">
                    <a:latin typeface="+mn-ea"/>
                  </a:rPr>
                  <a:t> </a:t>
                </a:r>
                <a:r>
                  <a:rPr lang="ja-JP" altLang="en-US" sz="2700" dirty="0" smtClean="0">
                    <a:latin typeface="+mn-ea"/>
                  </a:rPr>
                  <a:t>から</a:t>
                </a:r>
                <a:r>
                  <a:rPr lang="en-US" altLang="ja-JP" sz="2700" dirty="0" smtClean="0">
                    <a:latin typeface="+mn-ea"/>
                  </a:rPr>
                  <a:t>(</a:t>
                </a:r>
                <a:r>
                  <a:rPr lang="ja-JP" altLang="en-US" sz="2700" dirty="0" smtClean="0">
                    <a:latin typeface="+mn-ea"/>
                  </a:rPr>
                  <a:t>準</a:t>
                </a:r>
                <a:r>
                  <a:rPr lang="en-US" altLang="ja-JP" sz="2700" dirty="0" smtClean="0">
                    <a:latin typeface="+mn-ea"/>
                  </a:rPr>
                  <a:t>)</a:t>
                </a:r>
                <a:r>
                  <a:rPr lang="ja-JP" altLang="en-US" sz="2700" dirty="0" smtClean="0">
                    <a:latin typeface="+mn-ea"/>
                  </a:rPr>
                  <a:t>最適政策を得るために</a:t>
                </a:r>
                <a:endParaRPr lang="en-US" altLang="ja-JP" sz="2700" dirty="0" smtClean="0">
                  <a:latin typeface="+mn-ea"/>
                </a:endParaRPr>
              </a:p>
              <a:p>
                <a:pPr marL="0" indent="0">
                  <a:buNone/>
                </a:pPr>
                <a:r>
                  <a:rPr lang="ja-JP" altLang="en-US" sz="2700" dirty="0">
                    <a:latin typeface="+mn-ea"/>
                  </a:rPr>
                  <a:t>　</a:t>
                </a:r>
                <a:r>
                  <a:rPr lang="en-US" altLang="ja-JP" sz="2700" dirty="0" smtClean="0">
                    <a:latin typeface="+mn-ea"/>
                  </a:rPr>
                  <a:t>PIA</a:t>
                </a:r>
                <a:r>
                  <a:rPr lang="ja-JP" altLang="en-US" sz="2700" dirty="0" smtClean="0">
                    <a:latin typeface="+mn-ea"/>
                  </a:rPr>
                  <a:t>と</a:t>
                </a:r>
                <a:r>
                  <a:rPr lang="en-US" altLang="ja-JP" sz="2700" dirty="0" smtClean="0">
                    <a:latin typeface="+mn-ea"/>
                  </a:rPr>
                  <a:t>S-APIA</a:t>
                </a:r>
                <a:r>
                  <a:rPr lang="ja-JP" altLang="en-US" sz="2700" dirty="0" smtClean="0">
                    <a:latin typeface="+mn-ea"/>
                  </a:rPr>
                  <a:t>の</a:t>
                </a:r>
                <a:r>
                  <a:rPr lang="en-US" altLang="ja-JP" sz="2700" dirty="0" smtClean="0">
                    <a:latin typeface="+mn-ea"/>
                  </a:rPr>
                  <a:t>2</a:t>
                </a:r>
                <a:r>
                  <a:rPr lang="ja-JP" altLang="en-US" sz="2700" dirty="0" err="1" smtClean="0">
                    <a:latin typeface="+mn-ea"/>
                  </a:rPr>
                  <a:t>つの</a:t>
                </a:r>
                <a:r>
                  <a:rPr lang="ja-JP" altLang="en-US" sz="2700" dirty="0" smtClean="0">
                    <a:latin typeface="+mn-ea"/>
                  </a:rPr>
                  <a:t>アルゴリズムの性能と計算量を比較</a:t>
                </a:r>
                <a:endParaRPr lang="en-US" altLang="ja-JP" sz="2700" dirty="0" smtClean="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863" t="-2123" b="-11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62213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1)PIA</a:t>
                </a:r>
                <a:r>
                  <a:rPr lang="ja-JP" altLang="en-US" sz="2700" dirty="0">
                    <a:latin typeface="+mn-ea"/>
                  </a:rPr>
                  <a:t> </a:t>
                </a:r>
                <a:r>
                  <a:rPr lang="ja-JP" altLang="en-US" sz="2700" dirty="0" smtClean="0">
                    <a:latin typeface="+mn-ea"/>
                  </a:rPr>
                  <a:t>･･･ </a:t>
                </a:r>
                <a:r>
                  <a:rPr lang="en-US" altLang="ja-JP" sz="2700" dirty="0" smtClean="0">
                    <a:latin typeface="+mn-ea"/>
                  </a:rPr>
                  <a:t>[19]</a:t>
                </a:r>
                <a:r>
                  <a:rPr lang="ja-JP" altLang="en-US" sz="2700" dirty="0" smtClean="0">
                    <a:latin typeface="+mn-ea"/>
                  </a:rPr>
                  <a:t>より</a:t>
                </a:r>
                <a:endParaRPr lang="en-US" altLang="ja-JP" sz="2700" dirty="0" smtClean="0">
                  <a:latin typeface="+mn-ea"/>
                </a:endParaRPr>
              </a:p>
              <a:p>
                <a:r>
                  <a:rPr lang="ja-JP" altLang="en-US" sz="2700" dirty="0" smtClean="0">
                    <a:latin typeface="+mn-ea"/>
                  </a:rPr>
                  <a:t>最適制御政策</a:t>
                </a:r>
                <a14:m>
                  <m:oMath xmlns:m="http://schemas.openxmlformats.org/officeDocument/2006/math">
                    <m:sSup>
                      <m:sSupPr>
                        <m:ctrlPr>
                          <a:rPr lang="en-US" altLang="ja-JP" sz="2700" b="0" i="0" dirty="0" smtClean="0">
                            <a:latin typeface="Cambria Math" panose="02040503050406030204" pitchFamily="18" charset="0"/>
                          </a:rPr>
                        </m:ctrlPr>
                      </m:sSupPr>
                      <m:e>
                        <m:r>
                          <m:rPr>
                            <m:sty m:val="p"/>
                          </m:rPr>
                          <a:rPr lang="en-US" altLang="ja-JP" sz="2700" i="1" dirty="0">
                            <a:latin typeface="Cambria Math" panose="02040503050406030204" pitchFamily="18" charset="0"/>
                          </a:rPr>
                          <m:t>μ</m:t>
                        </m:r>
                      </m:e>
                      <m:sup>
                        <m:r>
                          <a:rPr lang="en-US" altLang="ja-JP" sz="2700" b="0" i="0" dirty="0" smtClean="0">
                            <a:latin typeface="Cambria Math" panose="02040503050406030204" pitchFamily="18" charset="0"/>
                          </a:rPr>
                          <m:t>∗</m:t>
                        </m:r>
                      </m:sup>
                    </m:sSup>
                  </m:oMath>
                </a14:m>
                <a:r>
                  <a:rPr lang="en-US" altLang="ja-JP" sz="2700" dirty="0" smtClean="0">
                    <a:latin typeface="+mn-ea"/>
                  </a:rPr>
                  <a:t>, optimal average-relative cost pair (</a:t>
                </a:r>
                <a14:m>
                  <m:oMath xmlns:m="http://schemas.openxmlformats.org/officeDocument/2006/math">
                    <m:sSup>
                      <m:sSupPr>
                        <m:ctrlPr>
                          <a:rPr lang="en-US" altLang="ja-JP" sz="2700" i="1" dirty="0">
                            <a:latin typeface="Cambria Math" panose="02040503050406030204" pitchFamily="18" charset="0"/>
                          </a:rPr>
                        </m:ctrlPr>
                      </m:sSupPr>
                      <m:e>
                        <m:r>
                          <m:rPr>
                            <m:sty m:val="p"/>
                          </m:rPr>
                          <a:rPr lang="en-US" altLang="ja-JP" sz="2700" i="1" dirty="0" smtClean="0">
                            <a:latin typeface="Cambria Math" panose="02040503050406030204" pitchFamily="18" charset="0"/>
                          </a:rPr>
                          <m:t>λ</m:t>
                        </m:r>
                      </m:e>
                      <m:sup>
                        <m:r>
                          <a:rPr lang="en-US" altLang="ja-JP" sz="2700" dirty="0">
                            <a:latin typeface="Cambria Math" panose="02040503050406030204" pitchFamily="18" charset="0"/>
                          </a:rPr>
                          <m:t>∗</m:t>
                        </m:r>
                      </m:sup>
                    </m:sSup>
                  </m:oMath>
                </a14:m>
                <a:r>
                  <a:rPr lang="en-US" altLang="ja-JP" sz="2700" dirty="0" smtClean="0">
                    <a:latin typeface="+mn-ea"/>
                  </a:rPr>
                  <a:t>,</a:t>
                </a:r>
                <a:r>
                  <a:rPr lang="en-US" altLang="ja-JP" sz="2700" dirty="0"/>
                  <a:t> </a:t>
                </a:r>
                <a14:m>
                  <m:oMath xmlns:m="http://schemas.openxmlformats.org/officeDocument/2006/math">
                    <m:sSup>
                      <m:sSupPr>
                        <m:ctrlPr>
                          <a:rPr lang="en-US" altLang="ja-JP" sz="2700" i="1" dirty="0">
                            <a:latin typeface="Cambria Math" panose="02040503050406030204" pitchFamily="18" charset="0"/>
                          </a:rPr>
                        </m:ctrlPr>
                      </m:sSupPr>
                      <m:e>
                        <m:r>
                          <a:rPr lang="en-US" altLang="ja-JP" sz="2700" b="0" i="1" dirty="0" smtClean="0">
                            <a:latin typeface="Cambria Math" panose="02040503050406030204" pitchFamily="18" charset="0"/>
                          </a:rPr>
                          <m:t>h</m:t>
                        </m:r>
                      </m:e>
                      <m:sup>
                        <m:r>
                          <a:rPr lang="en-US" altLang="ja-JP" sz="2700" dirty="0">
                            <a:latin typeface="Cambria Math" panose="02040503050406030204" pitchFamily="18" charset="0"/>
                          </a:rPr>
                          <m:t>∗</m:t>
                        </m:r>
                      </m:sup>
                    </m:sSup>
                  </m:oMath>
                </a14:m>
                <a:r>
                  <a:rPr lang="en-US" altLang="ja-JP" sz="2700" dirty="0" smtClean="0">
                    <a:latin typeface="+mn-ea"/>
                  </a:rPr>
                  <a:t>)</a:t>
                </a:r>
                <a:r>
                  <a:rPr lang="ja-JP" altLang="en-US" sz="2700" dirty="0" smtClean="0">
                    <a:latin typeface="+mn-ea"/>
                  </a:rPr>
                  <a:t>を得る</a:t>
                </a:r>
                <a:endParaRPr lang="en-US" altLang="ja-JP" sz="2700" dirty="0" smtClean="0">
                  <a:latin typeface="+mn-ea"/>
                </a:endParaRPr>
              </a:p>
              <a:p>
                <a:r>
                  <a:rPr lang="en-US" altLang="ja-JP" sz="2700" dirty="0" smtClean="0">
                    <a:latin typeface="+mn-ea"/>
                  </a:rPr>
                  <a:t>519.45</a:t>
                </a:r>
                <a:r>
                  <a:rPr lang="ja-JP" altLang="en-US" sz="2700" dirty="0" smtClean="0">
                    <a:latin typeface="+mn-ea"/>
                  </a:rPr>
                  <a:t>秒で</a:t>
                </a:r>
                <a14:m>
                  <m:oMath xmlns:m="http://schemas.openxmlformats.org/officeDocument/2006/math">
                    <m:sSup>
                      <m:sSupPr>
                        <m:ctrlPr>
                          <a:rPr lang="en-US" altLang="ja-JP" sz="2700" i="1" dirty="0">
                            <a:latin typeface="Cambria Math" panose="02040503050406030204" pitchFamily="18" charset="0"/>
                          </a:rPr>
                        </m:ctrlPr>
                      </m:sSupPr>
                      <m:e>
                        <m:r>
                          <m:rPr>
                            <m:sty m:val="p"/>
                          </m:rPr>
                          <a:rPr lang="en-US" altLang="ja-JP" sz="2700" i="1" dirty="0">
                            <a:latin typeface="Cambria Math" panose="02040503050406030204" pitchFamily="18" charset="0"/>
                          </a:rPr>
                          <m:t>λ</m:t>
                        </m:r>
                      </m:e>
                      <m:sup>
                        <m:r>
                          <a:rPr lang="en-US" altLang="ja-JP" sz="2700" dirty="0">
                            <a:latin typeface="Cambria Math" panose="02040503050406030204" pitchFamily="18" charset="0"/>
                          </a:rPr>
                          <m:t>∗</m:t>
                        </m:r>
                      </m:sup>
                    </m:sSup>
                    <m:r>
                      <a:rPr lang="en-US" altLang="ja-JP" sz="2700" b="0" i="1" dirty="0" smtClean="0">
                        <a:latin typeface="Cambria Math" panose="02040503050406030204" pitchFamily="18" charset="0"/>
                      </a:rPr>
                      <m:t>=12.9794</m:t>
                    </m:r>
                  </m:oMath>
                </a14:m>
                <a:endParaRPr lang="en-US" altLang="ja-JP" sz="2700" dirty="0" smtClean="0">
                  <a:latin typeface="+mn-ea"/>
                </a:endParaRPr>
              </a:p>
              <a:p>
                <a:r>
                  <a:rPr lang="en-US" altLang="ja-JP" sz="2700" dirty="0" smtClean="0">
                    <a:latin typeface="+mn-ea"/>
                  </a:rPr>
                  <a:t>12</a:t>
                </a:r>
                <a:r>
                  <a:rPr lang="ja-JP" altLang="en-US" sz="2700" dirty="0" smtClean="0">
                    <a:latin typeface="+mn-ea"/>
                  </a:rPr>
                  <a:t>～</a:t>
                </a:r>
                <a:r>
                  <a:rPr lang="en-US" altLang="ja-JP" sz="2700" dirty="0" smtClean="0">
                    <a:latin typeface="+mn-ea"/>
                  </a:rPr>
                  <a:t>24step</a:t>
                </a:r>
                <a:r>
                  <a:rPr lang="ja-JP" altLang="en-US" sz="2700" dirty="0">
                    <a:latin typeface="+mn-ea"/>
                  </a:rPr>
                  <a:t>の</a:t>
                </a:r>
                <a14:m>
                  <m:oMath xmlns:m="http://schemas.openxmlformats.org/officeDocument/2006/math">
                    <m:sSup>
                      <m:sSupPr>
                        <m:ctrlPr>
                          <a:rPr lang="en-US" altLang="ja-JP" sz="2700" i="1" dirty="0">
                            <a:latin typeface="Cambria Math" panose="02040503050406030204" pitchFamily="18" charset="0"/>
                          </a:rPr>
                        </m:ctrlPr>
                      </m:sSupPr>
                      <m:e>
                        <m:r>
                          <m:rPr>
                            <m:sty m:val="p"/>
                          </m:rPr>
                          <a:rPr lang="en-US" altLang="ja-JP" sz="2700" i="1" dirty="0">
                            <a:latin typeface="Cambria Math" panose="02040503050406030204" pitchFamily="18" charset="0"/>
                          </a:rPr>
                          <m:t>μ</m:t>
                        </m:r>
                      </m:e>
                      <m:sup>
                        <m:r>
                          <a:rPr lang="en-US" altLang="ja-JP" sz="2700" dirty="0">
                            <a:latin typeface="Cambria Math" panose="02040503050406030204" pitchFamily="18" charset="0"/>
                          </a:rPr>
                          <m:t>∗</m:t>
                        </m:r>
                      </m:sup>
                    </m:sSup>
                  </m:oMath>
                </a14:m>
                <a:r>
                  <a:rPr lang="ja-JP" altLang="en-US" sz="2700" dirty="0" smtClean="0">
                    <a:latin typeface="+mn-ea"/>
                  </a:rPr>
                  <a:t>の動き</a:t>
                </a:r>
                <a:endParaRPr lang="en-US" altLang="ja-JP" sz="2700" dirty="0" smtClean="0">
                  <a:latin typeface="+mn-ea"/>
                </a:endParaRPr>
              </a:p>
              <a:p>
                <a:pPr marL="0" indent="0">
                  <a:buNone/>
                </a:pPr>
                <a:r>
                  <a:rPr lang="ja-JP" altLang="en-US" sz="2700" dirty="0">
                    <a:latin typeface="+mn-ea"/>
                  </a:rPr>
                  <a:t>　</a:t>
                </a:r>
                <a:r>
                  <a:rPr lang="ja-JP" altLang="en-US" sz="2700" dirty="0" smtClean="0">
                    <a:latin typeface="+mn-ea"/>
                  </a:rPr>
                  <a:t>⇒</a:t>
                </a:r>
                <a:r>
                  <a:rPr lang="en-US" altLang="ja-JP" sz="2700" dirty="0" smtClean="0">
                    <a:latin typeface="+mn-ea"/>
                  </a:rPr>
                  <a:t>Fig.2 (a)</a:t>
                </a: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1093" t="-18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4669071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 y="1722405"/>
            <a:ext cx="12107126" cy="4312299"/>
          </a:xfrm>
          <a:prstGeom prst="rect">
            <a:avLst/>
          </a:prstGeom>
        </p:spPr>
      </p:pic>
    </p:spTree>
    <p:extLst>
      <p:ext uri="{BB962C8B-B14F-4D97-AF65-F5344CB8AC3E}">
        <p14:creationId xmlns:p14="http://schemas.microsoft.com/office/powerpoint/2010/main" val="295507900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2)S-APIA</a:t>
                </a:r>
                <a:r>
                  <a:rPr lang="ja-JP" altLang="en-US" sz="2700" dirty="0" smtClean="0">
                    <a:latin typeface="+mn-ea"/>
                  </a:rPr>
                  <a:t> ･･･ </a:t>
                </a:r>
                <a:r>
                  <a:rPr lang="en-US" altLang="ja-JP" sz="2700" dirty="0" smtClean="0">
                    <a:latin typeface="+mn-ea"/>
                  </a:rPr>
                  <a:t>Section Ⅲ-F Algorithm 1</a:t>
                </a:r>
              </a:p>
              <a:p>
                <a:r>
                  <a:rPr lang="ja-JP" altLang="en-US" sz="2700" dirty="0" smtClean="0">
                    <a:latin typeface="+mn-ea"/>
                  </a:rPr>
                  <a:t>準最適解を計算</a:t>
                </a:r>
                <a:endParaRPr lang="en-US" altLang="ja-JP" sz="2700" dirty="0" smtClean="0">
                  <a:latin typeface="+mn-ea"/>
                </a:endParaRPr>
              </a:p>
              <a:p>
                <a:r>
                  <a:rPr lang="en-US" altLang="ja-JP" sz="2700" dirty="0">
                    <a:latin typeface="+mn-ea"/>
                  </a:rPr>
                  <a:t>t</a:t>
                </a:r>
                <a:r>
                  <a:rPr lang="en-US" altLang="ja-JP" sz="2700" dirty="0" smtClean="0">
                    <a:latin typeface="+mn-ea"/>
                  </a:rPr>
                  <a:t> : </a:t>
                </a:r>
                <a:r>
                  <a:rPr lang="ja-JP" altLang="en-US" sz="2700" dirty="0" smtClean="0">
                    <a:latin typeface="+mn-ea"/>
                  </a:rPr>
                  <a:t>シミュレーションサンプル番号</a:t>
                </a:r>
                <a:endParaRPr lang="en-US" altLang="ja-JP" sz="2700" dirty="0" smtClean="0">
                  <a:latin typeface="+mn-ea"/>
                </a:endParaRPr>
              </a:p>
              <a:p>
                <a:r>
                  <a:rPr lang="ja-JP" altLang="en-US" sz="2700" dirty="0" smtClean="0">
                    <a:latin typeface="+mn-ea"/>
                  </a:rPr>
                  <a:t>最小二乗解</a:t>
                </a:r>
                <a14:m>
                  <m:oMath xmlns:m="http://schemas.openxmlformats.org/officeDocument/2006/math">
                    <m:sSubSup>
                      <m:sSubSupPr>
                        <m:ctrlPr>
                          <a:rPr lang="en-US" altLang="ja-JP" sz="2700" i="1" smtClean="0">
                            <a:latin typeface="Cambria Math" panose="02040503050406030204" pitchFamily="18" charset="0"/>
                          </a:rPr>
                        </m:ctrlPr>
                      </m:sSubSupPr>
                      <m:e>
                        <m:acc>
                          <m:accPr>
                            <m:chr m:val="̂"/>
                            <m:ctrlPr>
                              <a:rPr lang="en-US" altLang="ja-JP" sz="2700" i="1" smtClean="0">
                                <a:latin typeface="Cambria Math" panose="02040503050406030204" pitchFamily="18" charset="0"/>
                              </a:rPr>
                            </m:ctrlPr>
                          </m:accPr>
                          <m:e>
                            <m:r>
                              <a:rPr lang="en-US" altLang="ja-JP" sz="2700" b="0" i="1" smtClean="0">
                                <a:latin typeface="Cambria Math" panose="02040503050406030204" pitchFamily="18" charset="0"/>
                              </a:rPr>
                              <m:t>𝑟</m:t>
                            </m:r>
                          </m:e>
                        </m:acc>
                      </m:e>
                      <m:sub>
                        <m:r>
                          <m:rPr>
                            <m:sty m:val="p"/>
                          </m:rPr>
                          <a:rPr lang="en-US" altLang="ja-JP" sz="2700" i="1">
                            <a:latin typeface="Cambria Math" panose="02040503050406030204" pitchFamily="18" charset="0"/>
                          </a:rPr>
                          <m:t>μ</m:t>
                        </m:r>
                      </m:sub>
                      <m:sup>
                        <m:r>
                          <a:rPr lang="en-US" altLang="ja-JP" sz="2700" b="0" i="1" smtClean="0">
                            <a:latin typeface="Cambria Math" panose="02040503050406030204" pitchFamily="18" charset="0"/>
                          </a:rPr>
                          <m:t>∗</m:t>
                        </m:r>
                      </m:sup>
                    </m:sSubSup>
                    <m:r>
                      <a:rPr lang="ja-JP" altLang="en-US" sz="2700" i="1">
                        <a:latin typeface="Cambria Math" panose="02040503050406030204" pitchFamily="18" charset="0"/>
                      </a:rPr>
                      <m:t>を</m:t>
                    </m:r>
                  </m:oMath>
                </a14:m>
                <a:r>
                  <a:rPr lang="ja-JP" altLang="en-US" sz="2700" dirty="0" smtClean="0">
                    <a:latin typeface="+mn-ea"/>
                  </a:rPr>
                  <a:t>近似するためのシミュレーションベースの反復更新値</a:t>
                </a:r>
                <a14:m>
                  <m:oMath xmlns:m="http://schemas.openxmlformats.org/officeDocument/2006/math">
                    <m:sSub>
                      <m:sSubPr>
                        <m:ctrlPr>
                          <a:rPr lang="en-US" altLang="ja-JP" sz="2700" i="1" smtClean="0">
                            <a:latin typeface="Cambria Math" panose="02040503050406030204" pitchFamily="18" charset="0"/>
                          </a:rPr>
                        </m:ctrlPr>
                      </m:sSubPr>
                      <m:e>
                        <m:acc>
                          <m:accPr>
                            <m:chr m:val="̂"/>
                            <m:ctrlPr>
                              <a:rPr lang="en-US" altLang="ja-JP" sz="2700" i="1" smtClean="0">
                                <a:latin typeface="Cambria Math" panose="02040503050406030204" pitchFamily="18" charset="0"/>
                              </a:rPr>
                            </m:ctrlPr>
                          </m:accPr>
                          <m:e>
                            <m:r>
                              <a:rPr lang="en-US" altLang="ja-JP" sz="2700" b="0" i="1" smtClean="0">
                                <a:latin typeface="Cambria Math" panose="02040503050406030204" pitchFamily="18" charset="0"/>
                              </a:rPr>
                              <m:t>𝑟</m:t>
                            </m:r>
                          </m:e>
                        </m:acc>
                      </m:e>
                      <m:sub>
                        <m:r>
                          <a:rPr lang="en-US" altLang="ja-JP" sz="2700" b="0" i="1" smtClean="0">
                            <a:latin typeface="Cambria Math" panose="02040503050406030204" pitchFamily="18" charset="0"/>
                          </a:rPr>
                          <m:t>𝑡</m:t>
                        </m:r>
                      </m:sub>
                    </m:sSub>
                    <m:r>
                      <a:rPr lang="ja-JP" altLang="en-US" sz="2700" i="1">
                        <a:latin typeface="Cambria Math" panose="02040503050406030204" pitchFamily="18" charset="0"/>
                      </a:rPr>
                      <m:t>で</m:t>
                    </m:r>
                  </m:oMath>
                </a14:m>
                <a:r>
                  <a:rPr lang="ja-JP" altLang="en-US" sz="2700" dirty="0" smtClean="0">
                    <a:latin typeface="+mn-ea"/>
                  </a:rPr>
                  <a:t>構成</a:t>
                </a:r>
                <a:endParaRPr lang="en-US" altLang="ja-JP" sz="2700" dirty="0" smtClean="0">
                  <a:latin typeface="+mn-ea"/>
                </a:endParaRPr>
              </a:p>
              <a:p>
                <a:pPr marL="0" indent="0">
                  <a:buNone/>
                </a:pPr>
                <a:endParaRPr lang="en-US" altLang="ja-JP" sz="2700" dirty="0" smtClean="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1093" t="-18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3369964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2)S-APIA</a:t>
                </a:r>
                <a:r>
                  <a:rPr lang="ja-JP" altLang="en-US" sz="2700" dirty="0" smtClean="0">
                    <a:latin typeface="+mn-ea"/>
                  </a:rPr>
                  <a:t> ･･･ </a:t>
                </a:r>
                <a:r>
                  <a:rPr lang="en-US" altLang="ja-JP" sz="2700" dirty="0" smtClean="0">
                    <a:latin typeface="+mn-ea"/>
                  </a:rPr>
                  <a:t>Section Ⅲ-F Algorithm 1</a:t>
                </a:r>
              </a:p>
              <a:p>
                <a:r>
                  <a:rPr lang="ja-JP" altLang="en-US" sz="2700" dirty="0">
                    <a:latin typeface="+mn-ea"/>
                  </a:rPr>
                  <a:t>任意</a:t>
                </a:r>
                <a:r>
                  <a:rPr lang="ja-JP" altLang="en-US" sz="2700" dirty="0" smtClean="0">
                    <a:latin typeface="+mn-ea"/>
                  </a:rPr>
                  <a:t>の制御政策</a:t>
                </a:r>
                <a14:m>
                  <m:oMath xmlns:m="http://schemas.openxmlformats.org/officeDocument/2006/math">
                    <m:acc>
                      <m:accPr>
                        <m:chr m:val="̅"/>
                        <m:ctrlPr>
                          <a:rPr lang="ja-JP" altLang="en-US" sz="2700" i="1" smtClean="0">
                            <a:latin typeface="Cambria Math" panose="02040503050406030204" pitchFamily="18" charset="0"/>
                          </a:rPr>
                        </m:ctrlPr>
                      </m:accPr>
                      <m:e>
                        <m:r>
                          <m:rPr>
                            <m:sty m:val="p"/>
                          </m:rPr>
                          <a:rPr lang="en-US" altLang="ja-JP" sz="2700" i="1">
                            <a:latin typeface="Cambria Math" panose="02040503050406030204" pitchFamily="18" charset="0"/>
                          </a:rPr>
                          <m:t>μ</m:t>
                        </m:r>
                      </m:e>
                    </m:acc>
                  </m:oMath>
                </a14:m>
                <a:r>
                  <a:rPr lang="ja-JP" altLang="en-US" sz="2700" dirty="0" smtClean="0">
                    <a:latin typeface="+mn-ea"/>
                  </a:rPr>
                  <a:t>を決める</a:t>
                </a:r>
                <a:endParaRPr lang="en-US" altLang="ja-JP" sz="2700" dirty="0" smtClean="0">
                  <a:latin typeface="+mn-ea"/>
                </a:endParaRPr>
              </a:p>
              <a:p>
                <a14:m>
                  <m:oMath xmlns:m="http://schemas.openxmlformats.org/officeDocument/2006/math">
                    <m:sSub>
                      <m:sSubPr>
                        <m:ctrlPr>
                          <a:rPr lang="en-US" altLang="ja-JP" sz="2700" b="0" i="1" smtClean="0">
                            <a:latin typeface="Cambria Math" panose="02040503050406030204" pitchFamily="18" charset="0"/>
                          </a:rPr>
                        </m:ctrlPr>
                      </m:sSubPr>
                      <m:e>
                        <m:r>
                          <a:rPr lang="en-US" altLang="ja-JP" sz="2700" b="0" i="1" smtClean="0">
                            <a:latin typeface="Cambria Math" panose="02040503050406030204" pitchFamily="18" charset="0"/>
                          </a:rPr>
                          <m:t>𝐶</m:t>
                        </m:r>
                      </m:e>
                      <m:sub>
                        <m:acc>
                          <m:accPr>
                            <m:chr m:val="̅"/>
                            <m:ctrlPr>
                              <a:rPr lang="en-US" altLang="ja-JP" sz="2700" b="0" i="1" smtClean="0">
                                <a:latin typeface="Cambria Math" panose="02040503050406030204" pitchFamily="18" charset="0"/>
                              </a:rPr>
                            </m:ctrlPr>
                          </m:accPr>
                          <m:e>
                            <m:r>
                              <m:rPr>
                                <m:sty m:val="p"/>
                              </m:rPr>
                              <a:rPr lang="en-US" altLang="ja-JP" sz="2700" i="1">
                                <a:latin typeface="Cambria Math" panose="02040503050406030204" pitchFamily="18" charset="0"/>
                              </a:rPr>
                              <m:t>μ</m:t>
                            </m:r>
                          </m:e>
                        </m:acc>
                      </m:sub>
                    </m:sSub>
                  </m:oMath>
                </a14:m>
                <a:r>
                  <a:rPr lang="ja-JP" altLang="en-US" sz="2700" dirty="0" smtClean="0">
                    <a:latin typeface="+mn-ea"/>
                  </a:rPr>
                  <a:t>と</a:t>
                </a:r>
                <a14:m>
                  <m:oMath xmlns:m="http://schemas.openxmlformats.org/officeDocument/2006/math">
                    <m:sSub>
                      <m:sSubPr>
                        <m:ctrlPr>
                          <a:rPr lang="en-US" altLang="ja-JP" sz="2700" i="1">
                            <a:latin typeface="Cambria Math" panose="02040503050406030204" pitchFamily="18" charset="0"/>
                          </a:rPr>
                        </m:ctrlPr>
                      </m:sSubPr>
                      <m:e>
                        <m:r>
                          <a:rPr lang="en-US" altLang="ja-JP" sz="2700" b="0" i="1" smtClean="0">
                            <a:latin typeface="Cambria Math" panose="02040503050406030204" pitchFamily="18" charset="0"/>
                          </a:rPr>
                          <m:t>𝑑</m:t>
                        </m:r>
                      </m:e>
                      <m:sub>
                        <m:acc>
                          <m:accPr>
                            <m:chr m:val="̅"/>
                            <m:ctrlPr>
                              <a:rPr lang="en-US" altLang="ja-JP" sz="2700" i="1">
                                <a:latin typeface="Cambria Math" panose="02040503050406030204" pitchFamily="18" charset="0"/>
                              </a:rPr>
                            </m:ctrlPr>
                          </m:accPr>
                          <m:e>
                            <m:r>
                              <m:rPr>
                                <m:sty m:val="p"/>
                              </m:rPr>
                              <a:rPr lang="en-US" altLang="ja-JP" sz="2700" i="1">
                                <a:latin typeface="Cambria Math" panose="02040503050406030204" pitchFamily="18" charset="0"/>
                              </a:rPr>
                              <m:t>μ</m:t>
                            </m:r>
                          </m:e>
                        </m:acc>
                      </m:sub>
                    </m:sSub>
                  </m:oMath>
                </a14:m>
                <a:r>
                  <a:rPr lang="ja-JP" altLang="en-US" sz="2700" dirty="0" smtClean="0">
                    <a:latin typeface="+mn-ea"/>
                  </a:rPr>
                  <a:t>で</a:t>
                </a:r>
                <a:r>
                  <a:rPr lang="en-US" altLang="ja-JP" sz="2700" dirty="0" smtClean="0">
                    <a:latin typeface="+mn-ea"/>
                  </a:rPr>
                  <a:t>(16)</a:t>
                </a:r>
                <a:r>
                  <a:rPr lang="ja-JP" altLang="en-US" sz="2700" dirty="0" smtClean="0">
                    <a:latin typeface="+mn-ea"/>
                  </a:rPr>
                  <a:t>を用いて</a:t>
                </a:r>
                <a:r>
                  <a:rPr lang="en-US" altLang="ja-JP" sz="2700" dirty="0" smtClean="0">
                    <a:latin typeface="+mn-ea"/>
                  </a:rPr>
                  <a:t>, </a:t>
                </a:r>
                <a14:m>
                  <m:oMath xmlns:m="http://schemas.openxmlformats.org/officeDocument/2006/math">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𝑟</m:t>
                            </m:r>
                          </m:e>
                        </m:acc>
                      </m:e>
                      <m:sub>
                        <m:r>
                          <m:rPr>
                            <m:sty m:val="p"/>
                          </m:rPr>
                          <a:rPr lang="en-US" altLang="ja-JP" sz="2700" i="1">
                            <a:latin typeface="Cambria Math" panose="02040503050406030204" pitchFamily="18" charset="0"/>
                          </a:rPr>
                          <m:t>μ</m:t>
                        </m:r>
                      </m:sub>
                      <m:sup>
                        <m:r>
                          <a:rPr lang="en-US" altLang="ja-JP" sz="2700" i="1">
                            <a:latin typeface="Cambria Math" panose="02040503050406030204" pitchFamily="18" charset="0"/>
                          </a:rPr>
                          <m:t>∗</m:t>
                        </m:r>
                      </m:sup>
                    </m:sSubSup>
                    <m:r>
                      <a:rPr lang="ja-JP" altLang="en-US" sz="2700" i="1" smtClean="0">
                        <a:latin typeface="Cambria Math" panose="02040503050406030204" pitchFamily="18" charset="0"/>
                      </a:rPr>
                      <m:t>を</m:t>
                    </m:r>
                  </m:oMath>
                </a14:m>
                <a:r>
                  <a:rPr lang="ja-JP" altLang="en-US" sz="2700" dirty="0" smtClean="0">
                    <a:latin typeface="+mn-ea"/>
                  </a:rPr>
                  <a:t>計算</a:t>
                </a:r>
                <a:endParaRPr lang="en-US" altLang="ja-JP" sz="2700" dirty="0" smtClean="0">
                  <a:latin typeface="+mn-ea"/>
                </a:endParaRPr>
              </a:p>
              <a:p>
                <a:r>
                  <a:rPr lang="ja-JP" altLang="en-US" sz="2700" dirty="0" smtClean="0">
                    <a:latin typeface="+mn-ea"/>
                  </a:rPr>
                  <a:t>シミュレーションサンプルで生成した</a:t>
                </a:r>
                <a14:m>
                  <m:oMath xmlns:m="http://schemas.openxmlformats.org/officeDocument/2006/math">
                    <m:acc>
                      <m:accPr>
                        <m:chr m:val="̅"/>
                        <m:ctrlPr>
                          <a:rPr lang="ja-JP" altLang="en-US" sz="2700" i="1" smtClean="0">
                            <a:latin typeface="Cambria Math" panose="02040503050406030204" pitchFamily="18" charset="0"/>
                          </a:rPr>
                        </m:ctrlPr>
                      </m:accPr>
                      <m:e>
                        <m:sSub>
                          <m:sSubPr>
                            <m:ctrlPr>
                              <a:rPr lang="en-US" altLang="ja-JP" sz="2700" b="0" i="1" smtClean="0">
                                <a:latin typeface="Cambria Math" panose="02040503050406030204" pitchFamily="18" charset="0"/>
                              </a:rPr>
                            </m:ctrlPr>
                          </m:sSubPr>
                          <m:e>
                            <m:r>
                              <a:rPr lang="en-US" altLang="ja-JP" sz="2700" i="1">
                                <a:latin typeface="Cambria Math" panose="02040503050406030204" pitchFamily="18" charset="0"/>
                              </a:rPr>
                              <m:t>𝐶</m:t>
                            </m:r>
                          </m:e>
                          <m:sub>
                            <m:r>
                              <a:rPr lang="en-US" altLang="ja-JP" sz="2700" b="0" i="1" smtClean="0">
                                <a:latin typeface="Cambria Math" panose="02040503050406030204" pitchFamily="18" charset="0"/>
                              </a:rPr>
                              <m:t>𝑡</m:t>
                            </m:r>
                          </m:sub>
                        </m:sSub>
                      </m:e>
                    </m:acc>
                    <m:r>
                      <a:rPr lang="en-US" altLang="ja-JP" sz="2700" b="0" i="1" smtClean="0">
                        <a:latin typeface="Cambria Math" panose="02040503050406030204" pitchFamily="18" charset="0"/>
                      </a:rPr>
                      <m:t>,</m:t>
                    </m:r>
                    <m:acc>
                      <m:accPr>
                        <m:chr m:val="̅"/>
                        <m:ctrlPr>
                          <a:rPr lang="ja-JP" altLang="en-US" sz="2700" i="1">
                            <a:latin typeface="Cambria Math" panose="02040503050406030204" pitchFamily="18" charset="0"/>
                          </a:rPr>
                        </m:ctrlPr>
                      </m:accPr>
                      <m:e>
                        <m:sSub>
                          <m:sSubPr>
                            <m:ctrlPr>
                              <a:rPr lang="en-US" altLang="ja-JP" sz="2700" i="1">
                                <a:latin typeface="Cambria Math" panose="02040503050406030204" pitchFamily="18" charset="0"/>
                              </a:rPr>
                            </m:ctrlPr>
                          </m:sSubPr>
                          <m:e>
                            <m:r>
                              <a:rPr lang="en-US" altLang="ja-JP" sz="2700" b="0" i="1" smtClean="0">
                                <a:latin typeface="Cambria Math" panose="02040503050406030204" pitchFamily="18" charset="0"/>
                              </a:rPr>
                              <m:t>𝑑</m:t>
                            </m:r>
                          </m:e>
                          <m:sub>
                            <m:r>
                              <a:rPr lang="en-US" altLang="ja-JP" sz="2700" i="1">
                                <a:latin typeface="Cambria Math" panose="02040503050406030204" pitchFamily="18" charset="0"/>
                              </a:rPr>
                              <m:t>𝑡</m:t>
                            </m:r>
                          </m:sub>
                        </m:sSub>
                      </m:e>
                    </m:acc>
                  </m:oMath>
                </a14:m>
                <a:r>
                  <a:rPr lang="ja-JP" altLang="en-US" sz="2700" dirty="0" smtClean="0">
                    <a:latin typeface="+mn-ea"/>
                  </a:rPr>
                  <a:t>で</a:t>
                </a:r>
                <a:r>
                  <a:rPr lang="en-US" altLang="ja-JP" sz="2700" dirty="0" smtClean="0">
                    <a:latin typeface="+mn-ea"/>
                  </a:rPr>
                  <a:t>(21)</a:t>
                </a:r>
                <a:r>
                  <a:rPr lang="ja-JP" altLang="en-US" sz="2700" dirty="0" smtClean="0">
                    <a:latin typeface="+mn-ea"/>
                  </a:rPr>
                  <a:t>の反復より</a:t>
                </a:r>
                <a:r>
                  <a:rPr lang="en-US" altLang="ja-JP" sz="2700" dirty="0" smtClean="0">
                    <a:latin typeface="+mn-ea"/>
                  </a:rPr>
                  <a:t>,</a:t>
                </a:r>
                <a:r>
                  <a:rPr lang="en-US" altLang="ja-JP" sz="2700" dirty="0"/>
                  <a:t> </a:t>
                </a:r>
                <a14:m>
                  <m:oMath xmlns:m="http://schemas.openxmlformats.org/officeDocument/2006/math">
                    <m:sSub>
                      <m:sSubPr>
                        <m:ctrlPr>
                          <a:rPr lang="en-US" altLang="ja-JP" sz="2700" i="1">
                            <a:latin typeface="Cambria Math" panose="02040503050406030204" pitchFamily="18" charset="0"/>
                          </a:rPr>
                        </m:ctrlPr>
                      </m:sSubPr>
                      <m:e>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𝑟</m:t>
                            </m:r>
                          </m:e>
                        </m:acc>
                      </m:e>
                      <m:sub>
                        <m:r>
                          <a:rPr lang="en-US" altLang="ja-JP" sz="2700" i="1">
                            <a:latin typeface="Cambria Math" panose="02040503050406030204" pitchFamily="18" charset="0"/>
                          </a:rPr>
                          <m:t>𝑡</m:t>
                        </m:r>
                      </m:sub>
                    </m:sSub>
                  </m:oMath>
                </a14:m>
                <a:r>
                  <a:rPr lang="ja-JP" altLang="en-US" sz="2700" dirty="0" smtClean="0">
                    <a:latin typeface="+mn-ea"/>
                  </a:rPr>
                  <a:t>を計算</a:t>
                </a:r>
                <a:endParaRPr lang="en-US" altLang="ja-JP" sz="2700" dirty="0" smtClean="0">
                  <a:latin typeface="+mn-ea"/>
                </a:endParaRPr>
              </a:p>
              <a:p>
                <a:endParaRPr lang="en-US" altLang="ja-JP" sz="2700" dirty="0" smtClean="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1093" t="-18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2081316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2)S-APIA</a:t>
                </a:r>
                <a:r>
                  <a:rPr lang="ja-JP" altLang="en-US" sz="2700" dirty="0" smtClean="0">
                    <a:latin typeface="+mn-ea"/>
                  </a:rPr>
                  <a:t> ･･･ </a:t>
                </a:r>
                <a:r>
                  <a:rPr lang="en-US" altLang="ja-JP" sz="2700" dirty="0" smtClean="0">
                    <a:latin typeface="+mn-ea"/>
                  </a:rPr>
                  <a:t>Section Ⅲ-F Algorithm 1</a:t>
                </a:r>
              </a:p>
              <a:p>
                <a:r>
                  <a:rPr lang="en-US" altLang="ja-JP" sz="2700" dirty="0">
                    <a:latin typeface="+mn-ea"/>
                  </a:rPr>
                  <a:t>Fig.3(a) : </a:t>
                </a:r>
                <a:r>
                  <a:rPr lang="ja-JP" altLang="en-US" sz="2700" dirty="0">
                    <a:latin typeface="+mn-ea"/>
                  </a:rPr>
                  <a:t>近似誤差</a:t>
                </a:r>
                <a14:m>
                  <m:oMath xmlns:m="http://schemas.openxmlformats.org/officeDocument/2006/math">
                    <m:d>
                      <m:dPr>
                        <m:begChr m:val="‖"/>
                        <m:endChr m:val="‖"/>
                        <m:ctrlPr>
                          <a:rPr lang="en-US" altLang="ja-JP" sz="2700" i="1">
                            <a:latin typeface="Cambria Math" panose="02040503050406030204" pitchFamily="18" charset="0"/>
                          </a:rPr>
                        </m:ctrlPr>
                      </m:dPr>
                      <m:e>
                        <m:acc>
                          <m:accPr>
                            <m:chr m:val="̅"/>
                            <m:ctrlPr>
                              <a:rPr lang="ja-JP" altLang="en-US" sz="2700" i="1">
                                <a:latin typeface="Cambria Math" panose="02040503050406030204" pitchFamily="18" charset="0"/>
                              </a:rPr>
                            </m:ctrlPr>
                          </m:accPr>
                          <m:e>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𝐶</m:t>
                                </m:r>
                              </m:e>
                              <m:sub>
                                <m:r>
                                  <a:rPr lang="en-US" altLang="ja-JP" sz="2700" i="1">
                                    <a:latin typeface="Cambria Math" panose="02040503050406030204" pitchFamily="18" charset="0"/>
                                  </a:rPr>
                                  <m:t>𝑡</m:t>
                                </m:r>
                              </m:sub>
                            </m:sSub>
                          </m:e>
                        </m:acc>
                        <m:r>
                          <a:rPr lang="ja-JP" altLang="en-US" sz="2700" i="1">
                            <a:latin typeface="Cambria Math" panose="02040503050406030204" pitchFamily="18" charset="0"/>
                          </a:rPr>
                          <m:t>－</m:t>
                        </m:r>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𝐶</m:t>
                            </m:r>
                          </m:e>
                          <m:sub>
                            <m:acc>
                              <m:accPr>
                                <m:chr m:val="̅"/>
                                <m:ctrlPr>
                                  <a:rPr lang="en-US" altLang="ja-JP" sz="2700" i="1">
                                    <a:latin typeface="Cambria Math" panose="02040503050406030204" pitchFamily="18" charset="0"/>
                                  </a:rPr>
                                </m:ctrlPr>
                              </m:accPr>
                              <m:e>
                                <m:r>
                                  <m:rPr>
                                    <m:sty m:val="p"/>
                                  </m:rPr>
                                  <a:rPr lang="en-US" altLang="ja-JP" sz="2700" i="1">
                                    <a:latin typeface="Cambria Math" panose="02040503050406030204" pitchFamily="18" charset="0"/>
                                  </a:rPr>
                                  <m:t>μ</m:t>
                                </m:r>
                              </m:e>
                            </m:acc>
                          </m:sub>
                        </m:sSub>
                      </m:e>
                    </m:d>
                  </m:oMath>
                </a14:m>
                <a:r>
                  <a:rPr lang="en-US" altLang="ja-JP" sz="2700" dirty="0">
                    <a:latin typeface="+mn-ea"/>
                  </a:rPr>
                  <a:t> </a:t>
                </a:r>
                <a14:m>
                  <m:oMath xmlns:m="http://schemas.openxmlformats.org/officeDocument/2006/math">
                    <m:r>
                      <a:rPr lang="en-US" altLang="ja-JP" sz="2700" b="0" i="0" dirty="0" smtClean="0">
                        <a:latin typeface="Cambria Math" panose="02040503050406030204" pitchFamily="18" charset="0"/>
                      </a:rPr>
                      <m:t>(</m:t>
                    </m:r>
                    <m:r>
                      <a:rPr lang="en-US" altLang="ja-JP" sz="2700" i="1" dirty="0">
                        <a:latin typeface="Cambria Math" panose="02040503050406030204" pitchFamily="18" charset="0"/>
                      </a:rPr>
                      <m:t>𝑡</m:t>
                    </m:r>
                    <m:r>
                      <a:rPr lang="en-US" altLang="ja-JP" sz="2700" i="1" dirty="0">
                        <a:latin typeface="Cambria Math" panose="02040503050406030204" pitchFamily="18" charset="0"/>
                      </a:rPr>
                      <m:t>=0,1,…,10000)</m:t>
                    </m:r>
                  </m:oMath>
                </a14:m>
                <a:r>
                  <a:rPr lang="ja-JP" altLang="en-US" sz="2700" dirty="0">
                    <a:latin typeface="+mn-ea"/>
                  </a:rPr>
                  <a:t>の片対数プロット</a:t>
                </a:r>
                <a:endParaRPr lang="en-US" altLang="ja-JP" sz="2700" dirty="0">
                  <a:latin typeface="Cambria Math" panose="02040503050406030204" pitchFamily="18" charset="0"/>
                </a:endParaRPr>
              </a:p>
              <a:p>
                <a:r>
                  <a:rPr lang="en-US" altLang="ja-JP" sz="2700" dirty="0">
                    <a:latin typeface="+mn-ea"/>
                  </a:rPr>
                  <a:t>Fig.3(b)</a:t>
                </a:r>
                <a:r>
                  <a:rPr lang="en-US" altLang="ja-JP" sz="2700" dirty="0"/>
                  <a:t> : </a:t>
                </a:r>
                <a:r>
                  <a:rPr lang="ja-JP" altLang="en-US" sz="2700" dirty="0"/>
                  <a:t>近似</a:t>
                </a:r>
                <a14:m>
                  <m:oMath xmlns:m="http://schemas.openxmlformats.org/officeDocument/2006/math">
                    <m:r>
                      <a:rPr lang="ja-JP" altLang="en-US" sz="2700" i="1">
                        <a:latin typeface="Cambria Math" panose="02040503050406030204" pitchFamily="18" charset="0"/>
                      </a:rPr>
                      <m:t>誤差</m:t>
                    </m:r>
                    <m:d>
                      <m:dPr>
                        <m:begChr m:val="‖"/>
                        <m:endChr m:val="‖"/>
                        <m:ctrlPr>
                          <a:rPr lang="en-US" altLang="ja-JP" sz="2700" i="1">
                            <a:latin typeface="Cambria Math" panose="02040503050406030204" pitchFamily="18" charset="0"/>
                          </a:rPr>
                        </m:ctrlPr>
                      </m:dPr>
                      <m:e>
                        <m:acc>
                          <m:accPr>
                            <m:chr m:val="̅"/>
                            <m:ctrlPr>
                              <a:rPr lang="ja-JP" altLang="en-US" sz="2700" i="1">
                                <a:latin typeface="Cambria Math" panose="02040503050406030204" pitchFamily="18" charset="0"/>
                              </a:rPr>
                            </m:ctrlPr>
                          </m:accPr>
                          <m:e>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𝑑</m:t>
                                </m:r>
                              </m:e>
                              <m:sub>
                                <m:r>
                                  <a:rPr lang="en-US" altLang="ja-JP" sz="2700" i="1">
                                    <a:latin typeface="Cambria Math" panose="02040503050406030204" pitchFamily="18" charset="0"/>
                                  </a:rPr>
                                  <m:t>𝑡</m:t>
                                </m:r>
                              </m:sub>
                            </m:sSub>
                          </m:e>
                        </m:acc>
                        <m:r>
                          <a:rPr lang="ja-JP" altLang="en-US" sz="2700" i="1">
                            <a:latin typeface="Cambria Math" panose="02040503050406030204" pitchFamily="18" charset="0"/>
                          </a:rPr>
                          <m:t>－</m:t>
                        </m:r>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𝑑</m:t>
                            </m:r>
                          </m:e>
                          <m:sub>
                            <m:acc>
                              <m:accPr>
                                <m:chr m:val="̅"/>
                                <m:ctrlPr>
                                  <a:rPr lang="en-US" altLang="ja-JP" sz="2700" i="1">
                                    <a:latin typeface="Cambria Math" panose="02040503050406030204" pitchFamily="18" charset="0"/>
                                  </a:rPr>
                                </m:ctrlPr>
                              </m:accPr>
                              <m:e>
                                <m:r>
                                  <m:rPr>
                                    <m:sty m:val="p"/>
                                  </m:rPr>
                                  <a:rPr lang="en-US" altLang="ja-JP" sz="2700" i="1">
                                    <a:latin typeface="Cambria Math" panose="02040503050406030204" pitchFamily="18" charset="0"/>
                                  </a:rPr>
                                  <m:t>μ</m:t>
                                </m:r>
                              </m:e>
                            </m:acc>
                          </m:sub>
                        </m:sSub>
                      </m:e>
                    </m:d>
                  </m:oMath>
                </a14:m>
                <a:r>
                  <a:rPr lang="en-US" altLang="ja-JP" sz="2700" dirty="0">
                    <a:latin typeface="+mn-ea"/>
                  </a:rPr>
                  <a:t> </a:t>
                </a:r>
                <a14:m>
                  <m:oMath xmlns:m="http://schemas.openxmlformats.org/officeDocument/2006/math">
                    <m:r>
                      <a:rPr lang="en-US" altLang="ja-JP" sz="2700" dirty="0">
                        <a:latin typeface="Cambria Math" panose="02040503050406030204" pitchFamily="18" charset="0"/>
                      </a:rPr>
                      <m:t>(</m:t>
                    </m:r>
                    <m:r>
                      <a:rPr lang="en-US" altLang="ja-JP" sz="2700" i="1" dirty="0">
                        <a:latin typeface="Cambria Math" panose="02040503050406030204" pitchFamily="18" charset="0"/>
                      </a:rPr>
                      <m:t>𝑡</m:t>
                    </m:r>
                    <m:r>
                      <a:rPr lang="en-US" altLang="ja-JP" sz="2700" i="1" dirty="0">
                        <a:latin typeface="Cambria Math" panose="02040503050406030204" pitchFamily="18" charset="0"/>
                      </a:rPr>
                      <m:t>=0,1,…,10000)</m:t>
                    </m:r>
                  </m:oMath>
                </a14:m>
                <a:r>
                  <a:rPr lang="ja-JP" altLang="en-US" sz="2700" dirty="0">
                    <a:latin typeface="+mn-ea"/>
                  </a:rPr>
                  <a:t>の片対数プロット</a:t>
                </a:r>
                <a:endParaRPr lang="en-US" altLang="ja-JP" sz="2700" dirty="0">
                  <a:latin typeface="+mn-ea"/>
                </a:endParaRPr>
              </a:p>
              <a:p>
                <a:endParaRPr lang="en-US" altLang="ja-JP" sz="2700" dirty="0" smtClean="0">
                  <a:latin typeface="+mn-ea"/>
                </a:endParaRPr>
              </a:p>
              <a:p>
                <a:endParaRPr lang="en-US" altLang="ja-JP" sz="2700" dirty="0">
                  <a:latin typeface="+mn-ea"/>
                </a:endParaRPr>
              </a:p>
              <a:p>
                <a:endParaRPr lang="en-US" altLang="ja-JP" sz="2700" dirty="0" smtClean="0">
                  <a:latin typeface="+mn-ea"/>
                </a:endParaRPr>
              </a:p>
              <a:p>
                <a:endParaRPr lang="en-US" altLang="ja-JP" sz="2700" dirty="0">
                  <a:latin typeface="+mn-ea"/>
                </a:endParaRPr>
              </a:p>
              <a:p>
                <a:endParaRPr lang="en-US" altLang="ja-JP" sz="2700" dirty="0" smtClean="0">
                  <a:latin typeface="+mn-ea"/>
                </a:endParaRPr>
              </a:p>
              <a:p>
                <a:endParaRPr lang="en-US" altLang="ja-JP" sz="2700" dirty="0">
                  <a:latin typeface="+mn-ea"/>
                </a:endParaRPr>
              </a:p>
              <a:p>
                <a:r>
                  <a:rPr lang="en-US" altLang="ja-JP" sz="2700" dirty="0" smtClean="0">
                    <a:latin typeface="+mn-ea"/>
                  </a:rPr>
                  <a:t>Fig.3(a</a:t>
                </a:r>
                <a:r>
                  <a:rPr lang="en-US" altLang="ja-JP" sz="2700" dirty="0">
                    <a:latin typeface="+mn-ea"/>
                  </a:rPr>
                  <a:t>),(b)</a:t>
                </a:r>
                <a:r>
                  <a:rPr lang="ja-JP" altLang="en-US" sz="2700" dirty="0">
                    <a:latin typeface="+mn-ea"/>
                  </a:rPr>
                  <a:t>より</a:t>
                </a:r>
                <a:r>
                  <a:rPr lang="en-US" altLang="ja-JP" sz="2700" dirty="0">
                    <a:latin typeface="+mn-ea"/>
                  </a:rPr>
                  <a:t>, </a:t>
                </a:r>
                <a14:m>
                  <m:oMath xmlns:m="http://schemas.openxmlformats.org/officeDocument/2006/math">
                    <m:r>
                      <a:rPr lang="en-US" altLang="ja-JP" sz="2700">
                        <a:latin typeface="Cambria Math" panose="02040503050406030204" pitchFamily="18" charset="0"/>
                      </a:rPr>
                      <m:t> </m:t>
                    </m:r>
                    <m:r>
                      <m:rPr>
                        <m:sty m:val="p"/>
                      </m:rPr>
                      <a:rPr lang="en-US" altLang="ja-JP" sz="2700">
                        <a:latin typeface="Cambria Math" panose="02040503050406030204" pitchFamily="18" charset="0"/>
                      </a:rPr>
                      <m:t>t</m:t>
                    </m:r>
                    <m:r>
                      <a:rPr lang="ja-JP" altLang="en-US" sz="2700" i="1">
                        <a:latin typeface="Cambria Math" panose="02040503050406030204" pitchFamily="18" charset="0"/>
                      </a:rPr>
                      <m:t>→</m:t>
                    </m:r>
                    <m:r>
                      <a:rPr lang="ja-JP" altLang="en-US" sz="2700" i="1">
                        <a:latin typeface="Cambria Math" panose="02040503050406030204" pitchFamily="18" charset="0"/>
                      </a:rPr>
                      <m:t>∞</m:t>
                    </m:r>
                    <m:r>
                      <a:rPr lang="ja-JP" altLang="en-US" sz="2700" i="1">
                        <a:latin typeface="Cambria Math" panose="02040503050406030204" pitchFamily="18" charset="0"/>
                      </a:rPr>
                      <m:t>で</m:t>
                    </m:r>
                    <m:acc>
                      <m:accPr>
                        <m:chr m:val="̅"/>
                        <m:ctrlPr>
                          <a:rPr lang="ja-JP" altLang="en-US" sz="2700" i="1">
                            <a:latin typeface="Cambria Math" panose="02040503050406030204" pitchFamily="18" charset="0"/>
                          </a:rPr>
                        </m:ctrlPr>
                      </m:accPr>
                      <m:e>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𝐶</m:t>
                            </m:r>
                          </m:e>
                          <m:sub>
                            <m:r>
                              <a:rPr lang="en-US" altLang="ja-JP" sz="2700" i="1">
                                <a:latin typeface="Cambria Math" panose="02040503050406030204" pitchFamily="18" charset="0"/>
                              </a:rPr>
                              <m:t>𝑡</m:t>
                            </m:r>
                          </m:sub>
                        </m:sSub>
                      </m:e>
                    </m:acc>
                    <m:r>
                      <a:rPr lang="ja-JP" altLang="en-US" sz="2700" i="1">
                        <a:latin typeface="Cambria Math" panose="02040503050406030204" pitchFamily="18" charset="0"/>
                      </a:rPr>
                      <m:t>→</m:t>
                    </m:r>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𝐶</m:t>
                        </m:r>
                      </m:e>
                      <m:sub>
                        <m:acc>
                          <m:accPr>
                            <m:chr m:val="̅"/>
                            <m:ctrlPr>
                              <a:rPr lang="en-US" altLang="ja-JP" sz="2700" i="1">
                                <a:latin typeface="Cambria Math" panose="02040503050406030204" pitchFamily="18" charset="0"/>
                              </a:rPr>
                            </m:ctrlPr>
                          </m:accPr>
                          <m:e>
                            <m:r>
                              <m:rPr>
                                <m:sty m:val="p"/>
                              </m:rPr>
                              <a:rPr lang="en-US" altLang="ja-JP" sz="2700" i="1">
                                <a:latin typeface="Cambria Math" panose="02040503050406030204" pitchFamily="18" charset="0"/>
                              </a:rPr>
                              <m:t>μ</m:t>
                            </m:r>
                          </m:e>
                        </m:acc>
                      </m:sub>
                    </m:sSub>
                    <m:r>
                      <a:rPr lang="en-US" altLang="ja-JP" sz="2700">
                        <a:latin typeface="Cambria Math" panose="02040503050406030204" pitchFamily="18" charset="0"/>
                      </a:rPr>
                      <m:t> ,</m:t>
                    </m:r>
                    <m:acc>
                      <m:accPr>
                        <m:chr m:val="̅"/>
                        <m:ctrlPr>
                          <a:rPr lang="ja-JP" altLang="en-US" sz="2700" i="1">
                            <a:latin typeface="Cambria Math" panose="02040503050406030204" pitchFamily="18" charset="0"/>
                          </a:rPr>
                        </m:ctrlPr>
                      </m:accPr>
                      <m:e>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𝑑</m:t>
                            </m:r>
                          </m:e>
                          <m:sub>
                            <m:r>
                              <a:rPr lang="en-US" altLang="ja-JP" sz="2700" i="1">
                                <a:latin typeface="Cambria Math" panose="02040503050406030204" pitchFamily="18" charset="0"/>
                              </a:rPr>
                              <m:t>𝑡</m:t>
                            </m:r>
                          </m:sub>
                        </m:sSub>
                      </m:e>
                    </m:acc>
                    <m:r>
                      <a:rPr lang="ja-JP" altLang="en-US" sz="2700" i="1">
                        <a:latin typeface="Cambria Math" panose="02040503050406030204" pitchFamily="18" charset="0"/>
                      </a:rPr>
                      <m:t>→</m:t>
                    </m:r>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𝑑</m:t>
                        </m:r>
                      </m:e>
                      <m:sub>
                        <m:acc>
                          <m:accPr>
                            <m:chr m:val="̅"/>
                            <m:ctrlPr>
                              <a:rPr lang="en-US" altLang="ja-JP" sz="2700" i="1">
                                <a:latin typeface="Cambria Math" panose="02040503050406030204" pitchFamily="18" charset="0"/>
                              </a:rPr>
                            </m:ctrlPr>
                          </m:accPr>
                          <m:e>
                            <m:r>
                              <m:rPr>
                                <m:sty m:val="p"/>
                              </m:rPr>
                              <a:rPr lang="en-US" altLang="ja-JP" sz="2700" i="1">
                                <a:latin typeface="Cambria Math" panose="02040503050406030204" pitchFamily="18" charset="0"/>
                              </a:rPr>
                              <m:t>μ</m:t>
                            </m:r>
                          </m:e>
                        </m:acc>
                      </m:sub>
                    </m:sSub>
                  </m:oMath>
                </a14:m>
                <a:r>
                  <a:rPr lang="ja-JP" altLang="en-US" sz="2700" dirty="0">
                    <a:latin typeface="+mn-ea"/>
                  </a:rPr>
                  <a:t> と</a:t>
                </a:r>
                <a:r>
                  <a:rPr lang="ja-JP" altLang="en-US" sz="2700" dirty="0" smtClean="0">
                    <a:latin typeface="+mn-ea"/>
                  </a:rPr>
                  <a:t>収束</a:t>
                </a:r>
                <a:endParaRPr lang="en-US" altLang="ja-JP" sz="2700" dirty="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1093" t="-1887" b="-943"/>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4">
            <a:extLst>
              <a:ext uri="{28A0092B-C50C-407E-A947-70E740481C1C}">
                <a14:useLocalDpi xmlns:a14="http://schemas.microsoft.com/office/drawing/2010/main" val="0"/>
              </a:ext>
            </a:extLst>
          </a:blip>
          <a:srcRect r="33691"/>
          <a:stretch/>
        </p:blipFill>
        <p:spPr>
          <a:xfrm>
            <a:off x="1898078" y="3073288"/>
            <a:ext cx="6639018" cy="3019846"/>
          </a:xfrm>
          <a:prstGeom prst="rect">
            <a:avLst/>
          </a:prstGeom>
        </p:spPr>
      </p:pic>
      <p:cxnSp>
        <p:nvCxnSpPr>
          <p:cNvPr id="7" name="直線コネクタ 6"/>
          <p:cNvCxnSpPr/>
          <p:nvPr/>
        </p:nvCxnSpPr>
        <p:spPr>
          <a:xfrm>
            <a:off x="2540899" y="5138442"/>
            <a:ext cx="585863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コンテンツ プレースホルダー 10"/>
              <p:cNvSpPr txBox="1">
                <a:spLocks/>
              </p:cNvSpPr>
              <p:nvPr/>
            </p:nvSpPr>
            <p:spPr>
              <a:xfrm>
                <a:off x="8102393" y="4889793"/>
                <a:ext cx="3678682" cy="497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altLang="ja-JP" sz="2700" b="0" i="1" smtClean="0">
                              <a:solidFill>
                                <a:schemeClr val="accent2"/>
                              </a:solidFill>
                              <a:latin typeface="+mn-ea"/>
                            </a:rPr>
                          </m:ctrlPr>
                        </m:sSupPr>
                        <m:e>
                          <m:r>
                            <a:rPr lang="en-US" altLang="ja-JP" sz="2700" b="0" i="1" smtClean="0">
                              <a:solidFill>
                                <a:schemeClr val="accent2"/>
                              </a:solidFill>
                              <a:latin typeface="+mn-ea"/>
                            </a:rPr>
                            <m:t>10</m:t>
                          </m:r>
                        </m:e>
                        <m:sup>
                          <m:r>
                            <a:rPr lang="en-US" altLang="ja-JP" sz="2700" b="0" i="1" smtClean="0">
                              <a:solidFill>
                                <a:schemeClr val="accent2"/>
                              </a:solidFill>
                              <a:latin typeface="+mn-ea"/>
                            </a:rPr>
                            <m:t>−2</m:t>
                          </m:r>
                        </m:sup>
                      </m:sSup>
                      <m:r>
                        <a:rPr lang="en-US" altLang="ja-JP" sz="2700" b="0" i="1" smtClean="0">
                          <a:solidFill>
                            <a:schemeClr val="accent2"/>
                          </a:solidFill>
                          <a:latin typeface="+mn-ea"/>
                        </a:rPr>
                        <m:t>~</m:t>
                      </m:r>
                      <m:sSup>
                        <m:sSupPr>
                          <m:ctrlPr>
                            <a:rPr lang="en-US" altLang="ja-JP" sz="2700" b="0" i="1" smtClean="0">
                              <a:solidFill>
                                <a:schemeClr val="accent2"/>
                              </a:solidFill>
                              <a:latin typeface="+mn-ea"/>
                            </a:rPr>
                          </m:ctrlPr>
                        </m:sSupPr>
                        <m:e>
                          <m:r>
                            <a:rPr lang="en-US" altLang="ja-JP" sz="2700" b="0" i="1" smtClean="0">
                              <a:solidFill>
                                <a:schemeClr val="accent2"/>
                              </a:solidFill>
                              <a:latin typeface="+mn-ea"/>
                            </a:rPr>
                            <m:t>10</m:t>
                          </m:r>
                        </m:e>
                        <m:sup>
                          <m:r>
                            <a:rPr lang="en-US" altLang="ja-JP" sz="2700" b="0" i="1" smtClean="0">
                              <a:solidFill>
                                <a:schemeClr val="accent2"/>
                              </a:solidFill>
                              <a:latin typeface="+mn-ea"/>
                            </a:rPr>
                            <m:t>−3</m:t>
                          </m:r>
                        </m:sup>
                      </m:sSup>
                      <m:r>
                        <a:rPr lang="ja-JP" altLang="en-US" sz="2700" i="1">
                          <a:solidFill>
                            <a:schemeClr val="accent2"/>
                          </a:solidFill>
                          <a:latin typeface="+mn-ea"/>
                        </a:rPr>
                        <m:t>オーダー</m:t>
                      </m:r>
                    </m:oMath>
                  </m:oMathPara>
                </a14:m>
                <a:endParaRPr lang="en-US" altLang="ja-JP" sz="2700" dirty="0">
                  <a:solidFill>
                    <a:schemeClr val="accent2"/>
                  </a:solidFill>
                  <a:latin typeface="+mn-ea"/>
                </a:endParaRPr>
              </a:p>
            </p:txBody>
          </p:sp>
        </mc:Choice>
        <mc:Fallback>
          <p:sp>
            <p:nvSpPr>
              <p:cNvPr id="10" name="コンテンツ プレースホルダー 10"/>
              <p:cNvSpPr txBox="1">
                <a:spLocks noRot="1" noChangeAspect="1" noMove="1" noResize="1" noEditPoints="1" noAdjustHandles="1" noChangeArrowheads="1" noChangeShapeType="1" noTextEdit="1"/>
              </p:cNvSpPr>
              <p:nvPr/>
            </p:nvSpPr>
            <p:spPr>
              <a:xfrm>
                <a:off x="8102393" y="4889793"/>
                <a:ext cx="3678682" cy="497297"/>
              </a:xfrm>
              <a:prstGeom prst="rect">
                <a:avLst/>
              </a:prstGeom>
              <a:blipFill>
                <a:blip r:embed="rId5"/>
                <a:stretch>
                  <a:fillRect t="-3659" b="-731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78341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2)S-APIA</a:t>
                </a:r>
                <a:r>
                  <a:rPr lang="ja-JP" altLang="en-US" sz="2700" dirty="0" smtClean="0">
                    <a:latin typeface="+mn-ea"/>
                  </a:rPr>
                  <a:t> ･･･ </a:t>
                </a:r>
                <a:r>
                  <a:rPr lang="en-US" altLang="ja-JP" sz="2700" dirty="0" smtClean="0">
                    <a:latin typeface="+mn-ea"/>
                  </a:rPr>
                  <a:t>Section Ⅲ-F Algorithm 1</a:t>
                </a:r>
              </a:p>
              <a:p>
                <a:r>
                  <a:rPr lang="en-US" altLang="ja-JP" sz="2700" dirty="0" smtClean="0">
                    <a:latin typeface="+mn-ea"/>
                  </a:rPr>
                  <a:t>Fig.3(c</a:t>
                </a:r>
                <a:r>
                  <a:rPr lang="en-US" altLang="ja-JP" sz="2700" dirty="0">
                    <a:latin typeface="+mn-ea"/>
                  </a:rPr>
                  <a:t>) :</a:t>
                </a:r>
                <a:r>
                  <a:rPr lang="ja-JP" altLang="en-US" sz="2700" dirty="0">
                    <a:latin typeface="+mn-ea"/>
                  </a:rPr>
                  <a:t>近似誤差</a:t>
                </a:r>
                <a14:m>
                  <m:oMath xmlns:m="http://schemas.openxmlformats.org/officeDocument/2006/math">
                    <m:d>
                      <m:dPr>
                        <m:begChr m:val="‖"/>
                        <m:endChr m:val="‖"/>
                        <m:ctrlPr>
                          <a:rPr lang="en-US" altLang="ja-JP" sz="2700" i="1">
                            <a:latin typeface="Cambria Math" panose="02040503050406030204" pitchFamily="18" charset="0"/>
                          </a:rPr>
                        </m:ctrlPr>
                      </m:dPr>
                      <m:e>
                        <m:acc>
                          <m:accPr>
                            <m:chr m:val="̅"/>
                            <m:ctrlPr>
                              <a:rPr lang="ja-JP" altLang="en-US" sz="2700" i="1">
                                <a:latin typeface="Cambria Math" panose="02040503050406030204" pitchFamily="18" charset="0"/>
                              </a:rPr>
                            </m:ctrlPr>
                          </m:accPr>
                          <m:e>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𝑟</m:t>
                                </m:r>
                              </m:e>
                              <m:sub>
                                <m:r>
                                  <a:rPr lang="en-US" altLang="ja-JP" sz="2700" i="1">
                                    <a:latin typeface="Cambria Math" panose="02040503050406030204" pitchFamily="18" charset="0"/>
                                  </a:rPr>
                                  <m:t>𝑡</m:t>
                                </m:r>
                              </m:sub>
                            </m:sSub>
                          </m:e>
                        </m:acc>
                        <m:r>
                          <a:rPr lang="ja-JP" altLang="en-US" sz="2700" i="1">
                            <a:latin typeface="Cambria Math" panose="02040503050406030204" pitchFamily="18" charset="0"/>
                          </a:rPr>
                          <m:t>－</m:t>
                        </m:r>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𝑟</m:t>
                                </m:r>
                              </m:e>
                            </m:acc>
                          </m:e>
                          <m:sub>
                            <m:r>
                              <m:rPr>
                                <m:sty m:val="p"/>
                              </m:rPr>
                              <a:rPr lang="en-US" altLang="ja-JP" sz="2700" i="1">
                                <a:latin typeface="Cambria Math" panose="02040503050406030204" pitchFamily="18" charset="0"/>
                              </a:rPr>
                              <m:t>μ</m:t>
                            </m:r>
                          </m:sub>
                          <m:sup>
                            <m:r>
                              <a:rPr lang="en-US" altLang="ja-JP" sz="2700" i="1">
                                <a:latin typeface="Cambria Math" panose="02040503050406030204" pitchFamily="18" charset="0"/>
                              </a:rPr>
                              <m:t>∗</m:t>
                            </m:r>
                          </m:sup>
                        </m:sSubSup>
                      </m:e>
                    </m:d>
                    <m:r>
                      <a:rPr lang="ja-JP" altLang="en-US" sz="2700" i="1">
                        <a:latin typeface="Cambria Math" panose="02040503050406030204" pitchFamily="18" charset="0"/>
                      </a:rPr>
                      <m:t>と</m:t>
                    </m:r>
                  </m:oMath>
                </a14:m>
                <a:r>
                  <a:rPr lang="ja-JP" altLang="en-US" sz="2700" dirty="0">
                    <a:latin typeface="+mn-ea"/>
                  </a:rPr>
                  <a:t>カーブ</a:t>
                </a:r>
                <a14:m>
                  <m:oMath xmlns:m="http://schemas.openxmlformats.org/officeDocument/2006/math">
                    <m:f>
                      <m:fPr>
                        <m:ctrlPr>
                          <a:rPr lang="en-US" altLang="ja-JP" sz="2700" i="1" dirty="0">
                            <a:latin typeface="Cambria Math" panose="02040503050406030204" pitchFamily="18" charset="0"/>
                          </a:rPr>
                        </m:ctrlPr>
                      </m:fPr>
                      <m:num>
                        <m:sSub>
                          <m:sSubPr>
                            <m:ctrlPr>
                              <a:rPr lang="en-US" altLang="ja-JP" sz="2700" i="1" dirty="0">
                                <a:latin typeface="Cambria Math" panose="02040503050406030204" pitchFamily="18" charset="0"/>
                              </a:rPr>
                            </m:ctrlPr>
                          </m:sSubPr>
                          <m:e>
                            <m:r>
                              <m:rPr>
                                <m:sty m:val="p"/>
                              </m:rPr>
                              <a:rPr lang="en-US" altLang="ja-JP" sz="2700" i="1" dirty="0">
                                <a:latin typeface="Cambria Math" panose="02040503050406030204" pitchFamily="18" charset="0"/>
                              </a:rPr>
                              <m:t>σ</m:t>
                            </m:r>
                          </m:e>
                          <m:sub>
                            <m:r>
                              <a:rPr lang="en-US" altLang="ja-JP" sz="2700" i="1" dirty="0">
                                <a:latin typeface="Cambria Math" panose="02040503050406030204" pitchFamily="18" charset="0"/>
                              </a:rPr>
                              <m:t>0</m:t>
                            </m:r>
                          </m:sub>
                        </m:sSub>
                      </m:num>
                      <m:den>
                        <m:rad>
                          <m:radPr>
                            <m:degHide m:val="on"/>
                            <m:ctrlPr>
                              <a:rPr lang="en-US" altLang="ja-JP" sz="2700" i="1" dirty="0">
                                <a:latin typeface="Cambria Math" panose="02040503050406030204" pitchFamily="18" charset="0"/>
                              </a:rPr>
                            </m:ctrlPr>
                          </m:radPr>
                          <m:deg/>
                          <m:e>
                            <m:r>
                              <a:rPr lang="en-US" altLang="ja-JP" sz="2700" i="1" dirty="0">
                                <a:latin typeface="Cambria Math" panose="02040503050406030204" pitchFamily="18" charset="0"/>
                              </a:rPr>
                              <m:t>𝑡</m:t>
                            </m:r>
                          </m:e>
                        </m:rad>
                      </m:den>
                    </m:f>
                    <m:r>
                      <a:rPr lang="ja-JP" altLang="en-US" sz="2700" i="1" dirty="0">
                        <a:latin typeface="Cambria Math" panose="02040503050406030204" pitchFamily="18" charset="0"/>
                      </a:rPr>
                      <m:t>の</m:t>
                    </m:r>
                  </m:oMath>
                </a14:m>
                <a:r>
                  <a:rPr lang="ja-JP" altLang="en-US" sz="2700" dirty="0">
                    <a:latin typeface="+mn-ea"/>
                  </a:rPr>
                  <a:t>片対数</a:t>
                </a:r>
                <a:r>
                  <a:rPr lang="ja-JP" altLang="en-US" sz="2700" dirty="0" smtClean="0">
                    <a:latin typeface="+mn-ea"/>
                  </a:rPr>
                  <a:t>プロット</a:t>
                </a:r>
                <a:endParaRPr lang="en-US" altLang="ja-JP" sz="2700" dirty="0" smtClean="0">
                  <a:latin typeface="+mn-ea"/>
                </a:endParaRPr>
              </a:p>
              <a:p>
                <a:pPr marL="0" indent="0">
                  <a:buNone/>
                </a:pPr>
                <a:r>
                  <a:rPr lang="ja-JP" altLang="en-US" sz="2700" dirty="0">
                    <a:latin typeface="+mn-ea"/>
                  </a:rPr>
                  <a:t>　</a:t>
                </a:r>
                <a:r>
                  <a:rPr lang="en-US" altLang="ja-JP" sz="2700" dirty="0" smtClean="0">
                    <a:latin typeface="+mn-ea"/>
                  </a:rPr>
                  <a:t>(</a:t>
                </a:r>
                <a14:m>
                  <m:oMath xmlns:m="http://schemas.openxmlformats.org/officeDocument/2006/math">
                    <m:sSub>
                      <m:sSubPr>
                        <m:ctrlPr>
                          <a:rPr lang="en-US" altLang="ja-JP" sz="2700" i="1" dirty="0">
                            <a:latin typeface="Cambria Math" panose="02040503050406030204" pitchFamily="18" charset="0"/>
                          </a:rPr>
                        </m:ctrlPr>
                      </m:sSubPr>
                      <m:e>
                        <m:r>
                          <m:rPr>
                            <m:sty m:val="p"/>
                          </m:rPr>
                          <a:rPr lang="en-US" altLang="ja-JP" sz="2700" i="1" dirty="0">
                            <a:latin typeface="Cambria Math" panose="02040503050406030204" pitchFamily="18" charset="0"/>
                          </a:rPr>
                          <m:t>σ</m:t>
                        </m:r>
                      </m:e>
                      <m:sub>
                        <m:r>
                          <a:rPr lang="en-US" altLang="ja-JP" sz="2700" i="1" dirty="0">
                            <a:latin typeface="Cambria Math" panose="02040503050406030204" pitchFamily="18" charset="0"/>
                          </a:rPr>
                          <m:t>0</m:t>
                        </m:r>
                      </m:sub>
                    </m:sSub>
                  </m:oMath>
                </a14:m>
                <a:r>
                  <a:rPr lang="ja-JP" altLang="en-US" sz="2700" dirty="0" smtClean="0">
                    <a:latin typeface="+mn-ea"/>
                  </a:rPr>
                  <a:t> </a:t>
                </a:r>
                <a:r>
                  <a:rPr lang="en-US" altLang="ja-JP" sz="2700" dirty="0" smtClean="0">
                    <a:latin typeface="+mn-ea"/>
                  </a:rPr>
                  <a:t>: </a:t>
                </a:r>
                <a:r>
                  <a:rPr lang="ja-JP" altLang="en-US" sz="2700" dirty="0" smtClean="0">
                    <a:latin typeface="+mn-ea"/>
                  </a:rPr>
                  <a:t>初期条件で示すスカラー</a:t>
                </a:r>
                <a:r>
                  <a:rPr lang="en-US" altLang="ja-JP" sz="2700" dirty="0" smtClean="0">
                    <a:latin typeface="+mn-ea"/>
                  </a:rPr>
                  <a:t>)</a:t>
                </a:r>
              </a:p>
              <a:p>
                <a:endParaRPr lang="en-US" altLang="ja-JP" sz="2700" dirty="0">
                  <a:latin typeface="+mn-ea"/>
                </a:endParaRPr>
              </a:p>
              <a:p>
                <a14:m>
                  <m:oMath xmlns:m="http://schemas.openxmlformats.org/officeDocument/2006/math">
                    <m:r>
                      <m:rPr>
                        <m:sty m:val="p"/>
                      </m:rPr>
                      <a:rPr lang="en-US" altLang="ja-JP" sz="2700" i="1" dirty="0" smtClean="0">
                        <a:latin typeface="Cambria Math" panose="02040503050406030204" pitchFamily="18" charset="0"/>
                      </a:rPr>
                      <m:t>O</m:t>
                    </m:r>
                    <m:r>
                      <a:rPr lang="en-US" altLang="ja-JP" sz="2700" dirty="0" smtClean="0">
                        <a:latin typeface="Cambria Math" panose="02040503050406030204" pitchFamily="18" charset="0"/>
                      </a:rPr>
                      <m:t>(</m:t>
                    </m:r>
                    <m:f>
                      <m:fPr>
                        <m:ctrlPr>
                          <a:rPr lang="en-US" altLang="ja-JP" sz="2700" i="1" dirty="0">
                            <a:latin typeface="Cambria Math" panose="02040503050406030204" pitchFamily="18" charset="0"/>
                          </a:rPr>
                        </m:ctrlPr>
                      </m:fPr>
                      <m:num>
                        <m:r>
                          <a:rPr lang="en-US" altLang="ja-JP" sz="2700" b="0" i="1" dirty="0" smtClean="0">
                            <a:latin typeface="Cambria Math" panose="02040503050406030204" pitchFamily="18" charset="0"/>
                          </a:rPr>
                          <m:t>1</m:t>
                        </m:r>
                      </m:num>
                      <m:den>
                        <m:rad>
                          <m:radPr>
                            <m:degHide m:val="on"/>
                            <m:ctrlPr>
                              <a:rPr lang="en-US" altLang="ja-JP" sz="2700" i="1" dirty="0">
                                <a:latin typeface="Cambria Math" panose="02040503050406030204" pitchFamily="18" charset="0"/>
                              </a:rPr>
                            </m:ctrlPr>
                          </m:radPr>
                          <m:deg/>
                          <m:e>
                            <m:r>
                              <a:rPr lang="en-US" altLang="ja-JP" sz="2700" i="1" dirty="0">
                                <a:latin typeface="Cambria Math" panose="02040503050406030204" pitchFamily="18" charset="0"/>
                              </a:rPr>
                              <m:t>𝑡</m:t>
                            </m:r>
                          </m:e>
                        </m:rad>
                      </m:den>
                    </m:f>
                    <m:r>
                      <a:rPr lang="en-US" altLang="ja-JP" sz="2700" dirty="0" smtClean="0">
                        <a:latin typeface="Cambria Math" panose="02040503050406030204" pitchFamily="18" charset="0"/>
                      </a:rPr>
                      <m:t>)</m:t>
                    </m:r>
                  </m:oMath>
                </a14:m>
                <a:r>
                  <a:rPr lang="ja-JP" altLang="en-US" sz="2700" dirty="0" smtClean="0">
                    <a:latin typeface="+mn-ea"/>
                  </a:rPr>
                  <a:t>で</a:t>
                </a:r>
                <a14:m>
                  <m:oMath xmlns:m="http://schemas.openxmlformats.org/officeDocument/2006/math">
                    <m:acc>
                      <m:accPr>
                        <m:chr m:val="̅"/>
                        <m:ctrlPr>
                          <a:rPr lang="ja-JP" altLang="en-US" sz="2700" i="1">
                            <a:latin typeface="Cambria Math" panose="02040503050406030204" pitchFamily="18" charset="0"/>
                          </a:rPr>
                        </m:ctrlPr>
                      </m:accPr>
                      <m:e>
                        <m:sSub>
                          <m:sSubPr>
                            <m:ctrlPr>
                              <a:rPr lang="en-US" altLang="ja-JP" sz="2700" i="1">
                                <a:latin typeface="Cambria Math" panose="02040503050406030204" pitchFamily="18" charset="0"/>
                              </a:rPr>
                            </m:ctrlPr>
                          </m:sSubPr>
                          <m:e>
                            <m:r>
                              <a:rPr lang="en-US" altLang="ja-JP" sz="2700" i="1">
                                <a:latin typeface="Cambria Math" panose="02040503050406030204" pitchFamily="18" charset="0"/>
                              </a:rPr>
                              <m:t>𝑟</m:t>
                            </m:r>
                          </m:e>
                          <m:sub>
                            <m:r>
                              <a:rPr lang="en-US" altLang="ja-JP" sz="2700" i="1">
                                <a:latin typeface="Cambria Math" panose="02040503050406030204" pitchFamily="18" charset="0"/>
                              </a:rPr>
                              <m:t>𝑡</m:t>
                            </m:r>
                          </m:sub>
                        </m:sSub>
                      </m:e>
                    </m:acc>
                    <m:r>
                      <a:rPr lang="ja-JP" altLang="en-US" sz="2700" i="1">
                        <a:latin typeface="Cambria Math" panose="02040503050406030204" pitchFamily="18" charset="0"/>
                      </a:rPr>
                      <m:t>→</m:t>
                    </m:r>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𝑟</m:t>
                            </m:r>
                          </m:e>
                        </m:acc>
                      </m:e>
                      <m:sub>
                        <m:r>
                          <m:rPr>
                            <m:sty m:val="p"/>
                          </m:rPr>
                          <a:rPr lang="en-US" altLang="ja-JP" sz="2700" i="1">
                            <a:latin typeface="Cambria Math" panose="02040503050406030204" pitchFamily="18" charset="0"/>
                          </a:rPr>
                          <m:t>μ</m:t>
                        </m:r>
                      </m:sub>
                      <m:sup>
                        <m:r>
                          <a:rPr lang="en-US" altLang="ja-JP" sz="2700" i="1">
                            <a:latin typeface="Cambria Math" panose="02040503050406030204" pitchFamily="18" charset="0"/>
                          </a:rPr>
                          <m:t>∗</m:t>
                        </m:r>
                      </m:sup>
                    </m:sSubSup>
                  </m:oMath>
                </a14:m>
                <a:r>
                  <a:rPr lang="ja-JP" altLang="en-US" sz="2700" dirty="0" smtClean="0">
                    <a:latin typeface="+mn-ea"/>
                  </a:rPr>
                  <a:t>と収束</a:t>
                </a:r>
                <a:endParaRPr lang="en-US" altLang="ja-JP" sz="2700" dirty="0" smtClean="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1093" t="-1887"/>
                </a:stretch>
              </a:blipFill>
            </p:spPr>
            <p:txBody>
              <a:bodyPr/>
              <a:lstStyle/>
              <a:p>
                <a:r>
                  <a:rPr lang="ja-JP" altLang="en-US">
                    <a:noFill/>
                  </a:rPr>
                  <a:t> </a:t>
                </a:r>
              </a:p>
            </p:txBody>
          </p:sp>
        </mc:Fallback>
      </mc:AlternateContent>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l="66759" t="-536" r="-335" b="536"/>
          <a:stretch/>
        </p:blipFill>
        <p:spPr>
          <a:xfrm>
            <a:off x="6627376" y="2518376"/>
            <a:ext cx="4830945" cy="4339624"/>
          </a:xfrm>
          <a:prstGeom prst="rect">
            <a:avLst/>
          </a:prstGeom>
        </p:spPr>
      </p:pic>
      <p:cxnSp>
        <p:nvCxnSpPr>
          <p:cNvPr id="7" name="直線コネクタ 6"/>
          <p:cNvCxnSpPr/>
          <p:nvPr/>
        </p:nvCxnSpPr>
        <p:spPr>
          <a:xfrm>
            <a:off x="6522181" y="5502584"/>
            <a:ext cx="4766985"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コンテンツ プレースホルダー 10"/>
              <p:cNvSpPr txBox="1">
                <a:spLocks/>
              </p:cNvSpPr>
              <p:nvPr/>
            </p:nvSpPr>
            <p:spPr>
              <a:xfrm>
                <a:off x="2964875" y="5253935"/>
                <a:ext cx="3678682" cy="497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p>
                        <m:sSupPr>
                          <m:ctrlPr>
                            <a:rPr lang="en-US" altLang="ja-JP" sz="2700" b="0" i="1" smtClean="0">
                              <a:solidFill>
                                <a:schemeClr val="accent2"/>
                              </a:solidFill>
                              <a:latin typeface="+mn-ea"/>
                            </a:rPr>
                          </m:ctrlPr>
                        </m:sSupPr>
                        <m:e>
                          <m:r>
                            <a:rPr lang="en-US" altLang="ja-JP" sz="2700" b="0" i="1" smtClean="0">
                              <a:solidFill>
                                <a:schemeClr val="accent2"/>
                              </a:solidFill>
                              <a:latin typeface="+mn-ea"/>
                            </a:rPr>
                            <m:t>10</m:t>
                          </m:r>
                        </m:e>
                        <m:sup>
                          <m:r>
                            <a:rPr lang="en-US" altLang="ja-JP" sz="2700" b="0" i="1" smtClean="0">
                              <a:solidFill>
                                <a:schemeClr val="accent2"/>
                              </a:solidFill>
                              <a:latin typeface="+mn-ea"/>
                            </a:rPr>
                            <m:t>−</m:t>
                          </m:r>
                          <m:r>
                            <a:rPr lang="en-US" altLang="ja-JP" sz="2700" b="0" i="1" smtClean="0">
                              <a:solidFill>
                                <a:schemeClr val="accent2"/>
                              </a:solidFill>
                              <a:latin typeface="Cambria Math" panose="02040503050406030204" pitchFamily="18" charset="0"/>
                            </a:rPr>
                            <m:t>1</m:t>
                          </m:r>
                        </m:sup>
                      </m:sSup>
                      <m:r>
                        <a:rPr lang="en-US" altLang="ja-JP" sz="2700" b="0" i="1" smtClean="0">
                          <a:solidFill>
                            <a:schemeClr val="accent2"/>
                          </a:solidFill>
                          <a:latin typeface="+mn-ea"/>
                        </a:rPr>
                        <m:t>~</m:t>
                      </m:r>
                      <m:sSup>
                        <m:sSupPr>
                          <m:ctrlPr>
                            <a:rPr lang="en-US" altLang="ja-JP" sz="2700" b="0" i="1" smtClean="0">
                              <a:solidFill>
                                <a:schemeClr val="accent2"/>
                              </a:solidFill>
                              <a:latin typeface="+mn-ea"/>
                            </a:rPr>
                          </m:ctrlPr>
                        </m:sSupPr>
                        <m:e>
                          <m:r>
                            <a:rPr lang="en-US" altLang="ja-JP" sz="2700" b="0" i="1" smtClean="0">
                              <a:solidFill>
                                <a:schemeClr val="accent2"/>
                              </a:solidFill>
                              <a:latin typeface="+mn-ea"/>
                            </a:rPr>
                            <m:t>10</m:t>
                          </m:r>
                        </m:e>
                        <m:sup>
                          <m:r>
                            <a:rPr lang="en-US" altLang="ja-JP" sz="2700" b="0" i="1" smtClean="0">
                              <a:solidFill>
                                <a:schemeClr val="accent2"/>
                              </a:solidFill>
                              <a:latin typeface="+mn-ea"/>
                            </a:rPr>
                            <m:t>−</m:t>
                          </m:r>
                          <m:r>
                            <a:rPr lang="en-US" altLang="ja-JP" sz="2700" b="0" i="1" smtClean="0">
                              <a:solidFill>
                                <a:schemeClr val="accent2"/>
                              </a:solidFill>
                              <a:latin typeface="Cambria Math" panose="02040503050406030204" pitchFamily="18" charset="0"/>
                            </a:rPr>
                            <m:t>2</m:t>
                          </m:r>
                        </m:sup>
                      </m:sSup>
                      <m:r>
                        <a:rPr lang="ja-JP" altLang="en-US" sz="2700" i="1">
                          <a:solidFill>
                            <a:schemeClr val="accent2"/>
                          </a:solidFill>
                          <a:latin typeface="+mn-ea"/>
                        </a:rPr>
                        <m:t>オーダー</m:t>
                      </m:r>
                    </m:oMath>
                  </m:oMathPara>
                </a14:m>
                <a:endParaRPr lang="en-US" altLang="ja-JP" sz="2700" dirty="0">
                  <a:solidFill>
                    <a:schemeClr val="accent2"/>
                  </a:solidFill>
                  <a:latin typeface="+mn-ea"/>
                </a:endParaRPr>
              </a:p>
            </p:txBody>
          </p:sp>
        </mc:Choice>
        <mc:Fallback>
          <p:sp>
            <p:nvSpPr>
              <p:cNvPr id="9" name="コンテンツ プレースホルダー 10"/>
              <p:cNvSpPr txBox="1">
                <a:spLocks noRot="1" noChangeAspect="1" noMove="1" noResize="1" noEditPoints="1" noAdjustHandles="1" noChangeArrowheads="1" noChangeShapeType="1" noTextEdit="1"/>
              </p:cNvSpPr>
              <p:nvPr/>
            </p:nvSpPr>
            <p:spPr>
              <a:xfrm>
                <a:off x="2964875" y="5253935"/>
                <a:ext cx="3678682" cy="497297"/>
              </a:xfrm>
              <a:prstGeom prst="rect">
                <a:avLst/>
              </a:prstGeom>
              <a:blipFill>
                <a:blip r:embed="rId5"/>
                <a:stretch>
                  <a:fillRect t="-4938" b="-617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438882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2)S-APIA</a:t>
                </a:r>
                <a:r>
                  <a:rPr lang="ja-JP" altLang="en-US" sz="2700" dirty="0" smtClean="0">
                    <a:latin typeface="+mn-ea"/>
                  </a:rPr>
                  <a:t> ･･･ </a:t>
                </a:r>
                <a:r>
                  <a:rPr lang="en-US" altLang="ja-JP" sz="2700" dirty="0" smtClean="0">
                    <a:latin typeface="+mn-ea"/>
                  </a:rPr>
                  <a:t>Section Ⅲ-F Algorithm 1</a:t>
                </a:r>
              </a:p>
              <a:p>
                <a14:m>
                  <m:oMath xmlns:m="http://schemas.openxmlformats.org/officeDocument/2006/math">
                    <m:acc>
                      <m:accPr>
                        <m:chr m:val="̅"/>
                        <m:ctrlPr>
                          <a:rPr lang="en-US" altLang="ja-JP" sz="2700" i="1" smtClean="0">
                            <a:latin typeface="Cambria Math" panose="02040503050406030204" pitchFamily="18" charset="0"/>
                          </a:rPr>
                        </m:ctrlPr>
                      </m:accPr>
                      <m:e>
                        <m:r>
                          <a:rPr lang="en-US" altLang="ja-JP" sz="2700" b="0" i="1" smtClean="0">
                            <a:latin typeface="Cambria Math" panose="02040503050406030204" pitchFamily="18" charset="0"/>
                          </a:rPr>
                          <m:t>𝑚</m:t>
                        </m:r>
                      </m:e>
                    </m:acc>
                  </m:oMath>
                </a14:m>
                <a:r>
                  <a:rPr lang="ja-JP" altLang="en-US" sz="2700" dirty="0" smtClean="0">
                    <a:latin typeface="+mn-ea"/>
                  </a:rPr>
                  <a:t> </a:t>
                </a:r>
                <a:r>
                  <a:rPr lang="en-US" altLang="ja-JP" sz="2700" dirty="0" smtClean="0">
                    <a:latin typeface="+mn-ea"/>
                  </a:rPr>
                  <a:t>: </a:t>
                </a:r>
                <a:r>
                  <a:rPr lang="ja-JP" altLang="en-US" sz="2700" dirty="0" smtClean="0">
                    <a:latin typeface="+mn-ea"/>
                  </a:rPr>
                  <a:t>基底関数の数</a:t>
                </a:r>
                <a:endParaRPr lang="en-US" altLang="ja-JP" sz="2700" dirty="0" smtClean="0">
                  <a:latin typeface="+mn-ea"/>
                </a:endParaRPr>
              </a:p>
              <a:p>
                <a14:m>
                  <m:oMath xmlns:m="http://schemas.openxmlformats.org/officeDocument/2006/math">
                    <m:r>
                      <a:rPr lang="en-US" altLang="ja-JP" sz="2700" i="1" dirty="0" smtClean="0">
                        <a:latin typeface="Cambria Math" panose="02040503050406030204" pitchFamily="18" charset="0"/>
                      </a:rPr>
                      <m:t>𝑇</m:t>
                    </m:r>
                  </m:oMath>
                </a14:m>
                <a:r>
                  <a:rPr lang="en-US" altLang="ja-JP" sz="2700" dirty="0" smtClean="0">
                    <a:latin typeface="+mn-ea"/>
                  </a:rPr>
                  <a:t> : S-APIA</a:t>
                </a:r>
                <a:r>
                  <a:rPr lang="ja-JP" altLang="en-US" sz="2700" dirty="0" smtClean="0">
                    <a:latin typeface="+mn-ea"/>
                  </a:rPr>
                  <a:t>に対するシミュレーションサンプル数</a:t>
                </a:r>
                <a:endParaRPr lang="en-US" altLang="ja-JP" sz="2700" dirty="0" smtClean="0">
                  <a:latin typeface="+mn-ea"/>
                </a:endParaRPr>
              </a:p>
              <a:p>
                <a:r>
                  <a:rPr lang="ja-JP" altLang="en-US" sz="2700" dirty="0">
                    <a:latin typeface="+mn-ea"/>
                  </a:rPr>
                  <a:t>異</a:t>
                </a:r>
                <a:r>
                  <a:rPr lang="ja-JP" altLang="en-US" sz="2700" dirty="0" smtClean="0">
                    <a:latin typeface="+mn-ea"/>
                  </a:rPr>
                  <a:t>なる</a:t>
                </a:r>
                <a14:m>
                  <m:oMath xmlns:m="http://schemas.openxmlformats.org/officeDocument/2006/math">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oMath>
                </a14:m>
                <a:r>
                  <a:rPr lang="en-US" altLang="ja-JP" sz="2700" dirty="0" smtClean="0">
                    <a:latin typeface="+mn-ea"/>
                  </a:rPr>
                  <a:t>, </a:t>
                </a:r>
                <a14:m>
                  <m:oMath xmlns:m="http://schemas.openxmlformats.org/officeDocument/2006/math">
                    <m:r>
                      <a:rPr lang="en-US" altLang="ja-JP" sz="2700" i="1" dirty="0">
                        <a:latin typeface="Cambria Math" panose="02040503050406030204" pitchFamily="18" charset="0"/>
                      </a:rPr>
                      <m:t>𝑇</m:t>
                    </m:r>
                  </m:oMath>
                </a14:m>
                <a:r>
                  <a:rPr lang="ja-JP" altLang="en-US" sz="2700" dirty="0" smtClean="0">
                    <a:latin typeface="+mn-ea"/>
                  </a:rPr>
                  <a:t>を選ぶことで</a:t>
                </a:r>
                <a:r>
                  <a:rPr lang="en-US" altLang="ja-JP" sz="2700" dirty="0" smtClean="0">
                    <a:latin typeface="+mn-ea"/>
                  </a:rPr>
                  <a:t>, S-APIA</a:t>
                </a:r>
                <a:r>
                  <a:rPr lang="ja-JP" altLang="en-US" sz="2700" dirty="0" smtClean="0">
                    <a:latin typeface="+mn-ea"/>
                  </a:rPr>
                  <a:t>の最適性と計算量のトレードオフ</a:t>
                </a:r>
                <a:endParaRPr lang="en-US" altLang="ja-JP" sz="2700" dirty="0" smtClean="0">
                  <a:latin typeface="+mn-ea"/>
                </a:endParaRPr>
              </a:p>
              <a:p>
                <a:r>
                  <a:rPr lang="en-US" altLang="ja-JP" sz="2700" dirty="0" smtClean="0">
                    <a:latin typeface="+mn-ea"/>
                  </a:rPr>
                  <a:t>Algorithm 1 : MDP </a:t>
                </a:r>
                <a14:m>
                  <m:oMath xmlns:m="http://schemas.openxmlformats.org/officeDocument/2006/math">
                    <m:r>
                      <a:rPr lang="en-US" altLang="ja-JP" sz="2700" i="1">
                        <a:latin typeface="Cambria Math" panose="02040503050406030204" pitchFamily="18" charset="0"/>
                        <a:ea typeface="Cambria Math" panose="02040503050406030204" pitchFamily="18" charset="0"/>
                      </a:rPr>
                      <m:t>ℳ</m:t>
                    </m:r>
                  </m:oMath>
                </a14:m>
                <a:r>
                  <a:rPr lang="ja-JP" altLang="en-US" sz="2700" dirty="0" smtClean="0">
                    <a:latin typeface="+mn-ea"/>
                  </a:rPr>
                  <a:t>を解いて</a:t>
                </a:r>
                <a:r>
                  <a:rPr lang="en-US" altLang="ja-JP" sz="2700" dirty="0" smtClean="0">
                    <a:latin typeface="+mn-ea"/>
                  </a:rPr>
                  <a:t>, </a:t>
                </a:r>
              </a:p>
              <a:p>
                <a:pPr marL="0" indent="0">
                  <a:buNone/>
                </a:pPr>
                <a:r>
                  <a:rPr lang="en-US" altLang="ja-JP" sz="2700" dirty="0" smtClean="0">
                    <a:latin typeface="+mn-ea"/>
                  </a:rPr>
                  <a:t>                    </a:t>
                </a:r>
                <a:r>
                  <a:rPr lang="ja-JP" altLang="en-US" sz="2700" dirty="0" smtClean="0">
                    <a:latin typeface="+mn-ea"/>
                  </a:rPr>
                  <a:t>準最適解</a:t>
                </a:r>
                <a14:m>
                  <m:oMath xmlns:m="http://schemas.openxmlformats.org/officeDocument/2006/math">
                    <m:sSubSup>
                      <m:sSubSupPr>
                        <m:ctrlPr>
                          <a:rPr lang="en-US" altLang="ja-JP" sz="2700" i="1" smtClean="0">
                            <a:latin typeface="Cambria Math" panose="02040503050406030204" pitchFamily="18" charset="0"/>
                          </a:rPr>
                        </m:ctrlPr>
                      </m:sSubSupPr>
                      <m:e>
                        <m:acc>
                          <m:accPr>
                            <m:chr m:val="̂"/>
                            <m:ctrlPr>
                              <a:rPr lang="en-US" altLang="ja-JP" sz="2700" i="1" smtClean="0">
                                <a:latin typeface="Cambria Math" panose="02040503050406030204" pitchFamily="18" charset="0"/>
                              </a:rPr>
                            </m:ctrlPr>
                          </m:accPr>
                          <m:e>
                            <m:r>
                              <m:rPr>
                                <m:sty m:val="p"/>
                              </m:rPr>
                              <a:rPr lang="en-US" altLang="ja-JP" sz="2700" i="1">
                                <a:latin typeface="Cambria Math" panose="02040503050406030204" pitchFamily="18" charset="0"/>
                              </a:rPr>
                              <m:t>μ</m:t>
                            </m:r>
                          </m:e>
                        </m:acc>
                      </m:e>
                      <m:sub>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m:rPr>
                            <m:nor/>
                          </m:rPr>
                          <a:rPr lang="en-US" altLang="ja-JP" sz="2700" dirty="0">
                            <a:latin typeface="+mn-ea"/>
                          </a:rPr>
                          <m:t>,</m:t>
                        </m:r>
                        <m:r>
                          <a:rPr lang="en-US" altLang="ja-JP" sz="2700" i="1" dirty="0">
                            <a:latin typeface="Cambria Math" panose="02040503050406030204" pitchFamily="18" charset="0"/>
                          </a:rPr>
                          <m:t>𝑇</m:t>
                        </m:r>
                      </m:sub>
                      <m:sup>
                        <m:r>
                          <a:rPr lang="en-US" altLang="ja-JP" sz="2700" b="0" i="1" smtClean="0">
                            <a:latin typeface="Cambria Math" panose="02040503050406030204" pitchFamily="18" charset="0"/>
                          </a:rPr>
                          <m:t>∗</m:t>
                        </m:r>
                      </m:sup>
                    </m:sSubSup>
                  </m:oMath>
                </a14:m>
                <a:r>
                  <a:rPr lang="en-US" altLang="ja-JP" sz="2700" dirty="0" smtClean="0">
                    <a:latin typeface="+mn-ea"/>
                  </a:rPr>
                  <a:t>, </a:t>
                </a:r>
                <a:r>
                  <a:rPr lang="ja-JP" altLang="en-US" sz="2700" dirty="0" smtClean="0">
                    <a:latin typeface="+mn-ea"/>
                  </a:rPr>
                  <a:t>平均コスト</a:t>
                </a:r>
                <a:r>
                  <a:rPr lang="ja-JP" altLang="en-US" sz="2700" dirty="0">
                    <a:latin typeface="+mn-ea"/>
                  </a:rPr>
                  <a:t>ペア</a:t>
                </a:r>
                <a:r>
                  <a:rPr lang="en-US" altLang="ja-JP" sz="2700" dirty="0" smtClean="0">
                    <a:latin typeface="+mn-ea"/>
                  </a:rPr>
                  <a:t>(</a:t>
                </a:r>
                <a14:m>
                  <m:oMath xmlns:m="http://schemas.openxmlformats.org/officeDocument/2006/math">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m:rPr>
                                <m:sty m:val="p"/>
                              </m:rPr>
                              <a:rPr lang="en-US" altLang="ja-JP" sz="2700" i="1" smtClean="0">
                                <a:latin typeface="Cambria Math" panose="02040503050406030204" pitchFamily="18" charset="0"/>
                              </a:rPr>
                              <m:t>λ</m:t>
                            </m:r>
                          </m:e>
                        </m:acc>
                      </m:e>
                      <m:sub>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m:rPr>
                            <m:nor/>
                          </m:rPr>
                          <a:rPr lang="en-US" altLang="ja-JP" sz="2700" dirty="0">
                            <a:latin typeface="+mn-ea"/>
                          </a:rPr>
                          <m:t>,</m:t>
                        </m:r>
                        <m:r>
                          <a:rPr lang="en-US" altLang="ja-JP" sz="2700" i="1" dirty="0">
                            <a:latin typeface="Cambria Math" panose="02040503050406030204" pitchFamily="18" charset="0"/>
                          </a:rPr>
                          <m:t>𝑇</m:t>
                        </m:r>
                      </m:sub>
                      <m:sup>
                        <m:r>
                          <a:rPr lang="en-US" altLang="ja-JP" sz="2700" i="1">
                            <a:latin typeface="Cambria Math" panose="02040503050406030204" pitchFamily="18" charset="0"/>
                          </a:rPr>
                          <m:t>∗</m:t>
                        </m:r>
                      </m:sup>
                    </m:sSubSup>
                  </m:oMath>
                </a14:m>
                <a:r>
                  <a:rPr lang="en-US" altLang="ja-JP" sz="2700" dirty="0" smtClean="0">
                    <a:latin typeface="+mn-ea"/>
                  </a:rPr>
                  <a:t>,</a:t>
                </a:r>
                <a:r>
                  <a:rPr lang="en-US" altLang="ja-JP" sz="2700" dirty="0"/>
                  <a:t> </a:t>
                </a:r>
                <a14:m>
                  <m:oMath xmlns:m="http://schemas.openxmlformats.org/officeDocument/2006/math">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a:rPr lang="en-US" altLang="ja-JP" sz="2700" b="0" i="1" smtClean="0">
                                <a:latin typeface="Cambria Math" panose="02040503050406030204" pitchFamily="18" charset="0"/>
                              </a:rPr>
                              <m:t>h</m:t>
                            </m:r>
                          </m:e>
                        </m:acc>
                      </m:e>
                      <m:sub>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m:rPr>
                            <m:nor/>
                          </m:rPr>
                          <a:rPr lang="en-US" altLang="ja-JP" sz="2700" dirty="0">
                            <a:latin typeface="+mn-ea"/>
                          </a:rPr>
                          <m:t>,</m:t>
                        </m:r>
                        <m:r>
                          <a:rPr lang="en-US" altLang="ja-JP" sz="2700" i="1" dirty="0">
                            <a:latin typeface="Cambria Math" panose="02040503050406030204" pitchFamily="18" charset="0"/>
                          </a:rPr>
                          <m:t>𝑇</m:t>
                        </m:r>
                      </m:sub>
                      <m:sup>
                        <m:r>
                          <a:rPr lang="en-US" altLang="ja-JP" sz="2700" i="1">
                            <a:latin typeface="Cambria Math" panose="02040503050406030204" pitchFamily="18" charset="0"/>
                          </a:rPr>
                          <m:t>∗</m:t>
                        </m:r>
                      </m:sup>
                    </m:sSubSup>
                  </m:oMath>
                </a14:m>
                <a:r>
                  <a:rPr lang="en-US" altLang="ja-JP" sz="2700" dirty="0" smtClean="0">
                    <a:latin typeface="+mn-ea"/>
                  </a:rPr>
                  <a:t>) </a:t>
                </a:r>
                <a:r>
                  <a:rPr lang="ja-JP" altLang="en-US" sz="2700" dirty="0" smtClean="0">
                    <a:latin typeface="+mn-ea"/>
                  </a:rPr>
                  <a:t>を得る</a:t>
                </a:r>
                <a:endParaRPr lang="en-US" altLang="ja-JP" sz="2700" dirty="0" smtClean="0">
                  <a:latin typeface="+mn-ea"/>
                </a:endParaRPr>
              </a:p>
              <a:p>
                <a:endParaRPr lang="en-US" altLang="ja-JP" sz="2700" dirty="0" smtClean="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3"/>
                <a:stretch>
                  <a:fillRect l="-1093" t="-18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87338537"/>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1146282"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2)S-APIA</a:t>
                </a:r>
                <a:r>
                  <a:rPr lang="ja-JP" altLang="en-US" sz="2700" dirty="0" smtClean="0">
                    <a:latin typeface="+mn-ea"/>
                  </a:rPr>
                  <a:t> ･･･ </a:t>
                </a:r>
                <a:r>
                  <a:rPr lang="en-US" altLang="ja-JP" sz="2700" dirty="0" smtClean="0">
                    <a:latin typeface="+mn-ea"/>
                  </a:rPr>
                  <a:t>Section Ⅲ-F Algorithm 1</a:t>
                </a:r>
              </a:p>
              <a:p>
                <a:r>
                  <a:rPr lang="en-US" altLang="ja-JP" sz="2700" dirty="0" smtClean="0">
                    <a:latin typeface="+mn-ea"/>
                  </a:rPr>
                  <a:t>S-APIA</a:t>
                </a:r>
                <a:r>
                  <a:rPr lang="ja-JP" altLang="en-US" sz="2700" dirty="0" smtClean="0">
                    <a:latin typeface="+mn-ea"/>
                  </a:rPr>
                  <a:t>の最適性の評価のために</a:t>
                </a:r>
                <a:r>
                  <a:rPr lang="en-US" altLang="ja-JP" sz="2700" dirty="0" smtClean="0">
                    <a:latin typeface="+mn-ea"/>
                  </a:rPr>
                  <a:t>…</a:t>
                </a:r>
              </a:p>
              <a:p>
                <a:r>
                  <a:rPr lang="en-US" altLang="ja-JP" sz="2700" dirty="0" smtClean="0">
                    <a:latin typeface="+mn-ea"/>
                  </a:rPr>
                  <a:t>Fig.4(a) : </a:t>
                </a:r>
                <a:r>
                  <a:rPr lang="ja-JP" altLang="en-US" sz="2700" dirty="0" smtClean="0">
                    <a:latin typeface="+mn-ea"/>
                  </a:rPr>
                  <a:t>コスト誤差</a:t>
                </a:r>
                <a14:m>
                  <m:oMath xmlns:m="http://schemas.openxmlformats.org/officeDocument/2006/math">
                    <m:d>
                      <m:dPr>
                        <m:begChr m:val="‖"/>
                        <m:endChr m:val="‖"/>
                        <m:ctrlPr>
                          <a:rPr lang="en-US" altLang="ja-JP" sz="2700" i="1">
                            <a:latin typeface="Cambria Math" panose="02040503050406030204" pitchFamily="18" charset="0"/>
                          </a:rPr>
                        </m:ctrlPr>
                      </m:dPr>
                      <m:e>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m:rPr>
                                    <m:sty m:val="p"/>
                                  </m:rPr>
                                  <a:rPr lang="en-US" altLang="ja-JP" sz="2700" i="1">
                                    <a:latin typeface="Cambria Math" panose="02040503050406030204" pitchFamily="18" charset="0"/>
                                  </a:rPr>
                                  <m:t>λ</m:t>
                                </m:r>
                              </m:e>
                            </m:acc>
                          </m:e>
                          <m:sub>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m:rPr>
                                <m:nor/>
                              </m:rPr>
                              <a:rPr lang="en-US" altLang="ja-JP" sz="2700" dirty="0">
                                <a:latin typeface="+mn-ea"/>
                              </a:rPr>
                              <m:t>,</m:t>
                            </m:r>
                            <m:r>
                              <a:rPr lang="en-US" altLang="ja-JP" sz="2700" i="1" dirty="0">
                                <a:latin typeface="Cambria Math" panose="02040503050406030204" pitchFamily="18" charset="0"/>
                              </a:rPr>
                              <m:t>𝑇</m:t>
                            </m:r>
                          </m:sub>
                          <m:sup>
                            <m:r>
                              <a:rPr lang="en-US" altLang="ja-JP" sz="2700" i="1">
                                <a:latin typeface="Cambria Math" panose="02040503050406030204" pitchFamily="18" charset="0"/>
                              </a:rPr>
                              <m:t>∗</m:t>
                            </m:r>
                          </m:sup>
                        </m:sSubSup>
                        <m:r>
                          <a:rPr lang="ja-JP" altLang="en-US" sz="2700" i="1">
                            <a:latin typeface="Cambria Math" panose="02040503050406030204" pitchFamily="18" charset="0"/>
                          </a:rPr>
                          <m:t>－</m:t>
                        </m:r>
                        <m:sSup>
                          <m:sSupPr>
                            <m:ctrlPr>
                              <a:rPr lang="en-US" altLang="ja-JP" sz="2700" b="0" i="1" smtClean="0">
                                <a:latin typeface="Cambria Math" panose="02040503050406030204" pitchFamily="18" charset="0"/>
                              </a:rPr>
                            </m:ctrlPr>
                          </m:sSupPr>
                          <m:e>
                            <m:r>
                              <m:rPr>
                                <m:sty m:val="p"/>
                              </m:rPr>
                              <a:rPr lang="en-US" altLang="ja-JP" sz="2700" i="1">
                                <a:latin typeface="Cambria Math" panose="02040503050406030204" pitchFamily="18" charset="0"/>
                              </a:rPr>
                              <m:t>λ</m:t>
                            </m:r>
                          </m:e>
                          <m:sup>
                            <m:r>
                              <a:rPr lang="en-US" altLang="ja-JP" sz="2700" b="0" i="1" smtClean="0">
                                <a:latin typeface="Cambria Math" panose="02040503050406030204" pitchFamily="18" charset="0"/>
                              </a:rPr>
                              <m:t>∗</m:t>
                            </m:r>
                          </m:sup>
                        </m:sSup>
                      </m:e>
                    </m:d>
                  </m:oMath>
                </a14:m>
                <a:r>
                  <a:rPr lang="en-US" altLang="ja-JP" sz="2700" dirty="0" smtClean="0">
                    <a:latin typeface="+mn-ea"/>
                  </a:rPr>
                  <a:t> </a:t>
                </a:r>
                <a14:m>
                  <m:oMath xmlns:m="http://schemas.openxmlformats.org/officeDocument/2006/math">
                    <m:r>
                      <a:rPr lang="en-US" altLang="ja-JP" sz="2700" b="0" i="0" smtClean="0">
                        <a:latin typeface="Cambria Math" panose="02040503050406030204" pitchFamily="18" charset="0"/>
                      </a:rPr>
                      <m:t>(</m:t>
                    </m:r>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a:rPr lang="en-US" altLang="ja-JP" sz="2700" b="0" i="1" smtClean="0">
                        <a:latin typeface="Cambria Math" panose="02040503050406030204" pitchFamily="18" charset="0"/>
                      </a:rPr>
                      <m:t>=1,2,…,30  </m:t>
                    </m:r>
                    <m:r>
                      <a:rPr lang="en-US" altLang="ja-JP" sz="2700" b="0" i="1" smtClean="0">
                        <a:latin typeface="Cambria Math" panose="02040503050406030204" pitchFamily="18" charset="0"/>
                      </a:rPr>
                      <m:t>𝑇</m:t>
                    </m:r>
                    <m:r>
                      <a:rPr lang="en-US" altLang="ja-JP" sz="2700" b="0" i="1" smtClean="0">
                        <a:latin typeface="Cambria Math" panose="02040503050406030204" pitchFamily="18" charset="0"/>
                      </a:rPr>
                      <m:t>=500,1000,…,8000)</m:t>
                    </m:r>
                  </m:oMath>
                </a14:m>
                <a:endParaRPr lang="en-US" altLang="ja-JP" sz="2700" dirty="0" smtClean="0">
                  <a:latin typeface="+mn-ea"/>
                </a:endParaRPr>
              </a:p>
              <a:p>
                <a:r>
                  <a:rPr lang="en-US" altLang="ja-JP" sz="2700" dirty="0" smtClean="0">
                    <a:latin typeface="+mn-ea"/>
                  </a:rPr>
                  <a:t>Fig.4(b) </a:t>
                </a:r>
                <a:r>
                  <a:rPr lang="en-US" altLang="ja-JP" sz="2700" dirty="0">
                    <a:latin typeface="+mn-ea"/>
                  </a:rPr>
                  <a:t>: </a:t>
                </a:r>
                <a:r>
                  <a:rPr lang="ja-JP" altLang="en-US" sz="2700" dirty="0">
                    <a:latin typeface="+mn-ea"/>
                  </a:rPr>
                  <a:t>コスト誤差</a:t>
                </a:r>
                <a14:m>
                  <m:oMath xmlns:m="http://schemas.openxmlformats.org/officeDocument/2006/math">
                    <m:d>
                      <m:dPr>
                        <m:begChr m:val="‖"/>
                        <m:endChr m:val="‖"/>
                        <m:ctrlPr>
                          <a:rPr lang="en-US" altLang="ja-JP" sz="2700" i="1">
                            <a:latin typeface="Cambria Math" panose="02040503050406030204" pitchFamily="18" charset="0"/>
                          </a:rPr>
                        </m:ctrlPr>
                      </m:dPr>
                      <m:e>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a:rPr lang="en-US" altLang="ja-JP" sz="2700" b="0" i="1" smtClean="0">
                                    <a:latin typeface="Cambria Math" panose="02040503050406030204" pitchFamily="18" charset="0"/>
                                  </a:rPr>
                                  <m:t>h</m:t>
                                </m:r>
                              </m:e>
                            </m:acc>
                          </m:e>
                          <m:sub>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m:rPr>
                                <m:nor/>
                              </m:rPr>
                              <a:rPr lang="en-US" altLang="ja-JP" sz="2700" dirty="0">
                                <a:latin typeface="+mn-ea"/>
                              </a:rPr>
                              <m:t>,</m:t>
                            </m:r>
                            <m:r>
                              <a:rPr lang="en-US" altLang="ja-JP" sz="2700" i="1" dirty="0">
                                <a:latin typeface="Cambria Math" panose="02040503050406030204" pitchFamily="18" charset="0"/>
                              </a:rPr>
                              <m:t>𝑇</m:t>
                            </m:r>
                          </m:sub>
                          <m:sup>
                            <m:r>
                              <a:rPr lang="en-US" altLang="ja-JP" sz="2700" i="1">
                                <a:latin typeface="Cambria Math" panose="02040503050406030204" pitchFamily="18" charset="0"/>
                              </a:rPr>
                              <m:t>∗</m:t>
                            </m:r>
                          </m:sup>
                        </m:sSubSup>
                        <m:r>
                          <a:rPr lang="ja-JP" altLang="en-US" sz="2700" i="1">
                            <a:latin typeface="Cambria Math" panose="02040503050406030204" pitchFamily="18" charset="0"/>
                          </a:rPr>
                          <m:t>－</m:t>
                        </m:r>
                        <m:sSup>
                          <m:sSupPr>
                            <m:ctrlPr>
                              <a:rPr lang="en-US" altLang="ja-JP" sz="2700" i="1">
                                <a:latin typeface="Cambria Math" panose="02040503050406030204" pitchFamily="18" charset="0"/>
                              </a:rPr>
                            </m:ctrlPr>
                          </m:sSupPr>
                          <m:e>
                            <m:r>
                              <a:rPr lang="en-US" altLang="ja-JP" sz="2700" b="0" i="1" smtClean="0">
                                <a:latin typeface="Cambria Math" panose="02040503050406030204" pitchFamily="18" charset="0"/>
                              </a:rPr>
                              <m:t>h</m:t>
                            </m:r>
                          </m:e>
                          <m:sup>
                            <m:r>
                              <a:rPr lang="en-US" altLang="ja-JP" sz="2700" i="1">
                                <a:latin typeface="Cambria Math" panose="02040503050406030204" pitchFamily="18" charset="0"/>
                              </a:rPr>
                              <m:t>∗</m:t>
                            </m:r>
                          </m:sup>
                        </m:sSup>
                      </m:e>
                    </m:d>
                  </m:oMath>
                </a14:m>
                <a:r>
                  <a:rPr lang="en-US" altLang="ja-JP" sz="2700" dirty="0">
                    <a:latin typeface="+mn-ea"/>
                  </a:rPr>
                  <a:t> </a:t>
                </a:r>
                <a14:m>
                  <m:oMath xmlns:m="http://schemas.openxmlformats.org/officeDocument/2006/math">
                    <m:r>
                      <a:rPr lang="en-US" altLang="ja-JP" sz="2700">
                        <a:latin typeface="Cambria Math" panose="02040503050406030204" pitchFamily="18" charset="0"/>
                      </a:rPr>
                      <m:t>(</m:t>
                    </m:r>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a:rPr lang="en-US" altLang="ja-JP" sz="2700" i="1">
                        <a:latin typeface="Cambria Math" panose="02040503050406030204" pitchFamily="18" charset="0"/>
                      </a:rPr>
                      <m:t>=1,2,…,30  </m:t>
                    </m:r>
                    <m:r>
                      <a:rPr lang="en-US" altLang="ja-JP" sz="2700" i="1">
                        <a:latin typeface="Cambria Math" panose="02040503050406030204" pitchFamily="18" charset="0"/>
                      </a:rPr>
                      <m:t>𝑇</m:t>
                    </m:r>
                    <m:r>
                      <a:rPr lang="en-US" altLang="ja-JP" sz="2700" i="1">
                        <a:latin typeface="Cambria Math" panose="02040503050406030204" pitchFamily="18" charset="0"/>
                      </a:rPr>
                      <m:t>=500,1000,…,8000)</m:t>
                    </m:r>
                  </m:oMath>
                </a14:m>
                <a:endParaRPr lang="en-US" altLang="ja-JP" sz="2700" dirty="0">
                  <a:latin typeface="+mn-ea"/>
                </a:endParaRPr>
              </a:p>
              <a:p>
                <a:endParaRPr lang="en-US" altLang="ja-JP" sz="2700" dirty="0" smtClean="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1146282" cy="5168348"/>
              </a:xfrm>
              <a:prstGeom prst="rect">
                <a:avLst/>
              </a:prstGeom>
              <a:blipFill>
                <a:blip r:embed="rId3"/>
                <a:stretch>
                  <a:fillRect l="-1039" t="-1887"/>
                </a:stretch>
              </a:blipFill>
            </p:spPr>
            <p:txBody>
              <a:bodyPr/>
              <a:lstStyle/>
              <a:p>
                <a:r>
                  <a:rPr lang="ja-JP" altLang="en-US">
                    <a:noFill/>
                  </a:rPr>
                  <a:t> </a:t>
                </a:r>
              </a:p>
            </p:txBody>
          </p:sp>
        </mc:Fallback>
      </mc:AlternateContent>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r="32988"/>
          <a:stretch/>
        </p:blipFill>
        <p:spPr>
          <a:xfrm>
            <a:off x="586665" y="3619048"/>
            <a:ext cx="7334933" cy="3238952"/>
          </a:xfrm>
          <a:prstGeom prst="rect">
            <a:avLst/>
          </a:prstGeom>
        </p:spPr>
      </p:pic>
      <mc:AlternateContent xmlns:mc="http://schemas.openxmlformats.org/markup-compatibility/2006">
        <mc:Choice xmlns:a14="http://schemas.microsoft.com/office/drawing/2010/main" Requires="a14">
          <p:sp>
            <p:nvSpPr>
              <p:cNvPr id="7" name="コンテンツ プレースホルダー 10"/>
              <p:cNvSpPr txBox="1">
                <a:spLocks/>
              </p:cNvSpPr>
              <p:nvPr/>
            </p:nvSpPr>
            <p:spPr>
              <a:xfrm>
                <a:off x="8027299" y="3441319"/>
                <a:ext cx="3678682" cy="28947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lgn="ctr">
                  <a:buNone/>
                </a:pPr>
                <a14:m>
                  <m:oMath xmlns:m="http://schemas.openxmlformats.org/officeDocument/2006/math">
                    <m:r>
                      <a:rPr lang="en-US" altLang="ja-JP" sz="2700" i="1" smtClean="0">
                        <a:solidFill>
                          <a:srgbClr val="FF0000"/>
                        </a:solidFill>
                        <a:latin typeface="Cambria Math" panose="02040503050406030204" pitchFamily="18" charset="0"/>
                      </a:rPr>
                      <m:t>𝑇</m:t>
                    </m:r>
                  </m:oMath>
                </a14:m>
                <a:r>
                  <a:rPr lang="ja-JP" altLang="en-US" sz="2700" dirty="0" smtClean="0">
                    <a:solidFill>
                      <a:srgbClr val="FF0000"/>
                    </a:solidFill>
                    <a:latin typeface="Cambria Math" panose="02040503050406030204" pitchFamily="18" charset="0"/>
                  </a:rPr>
                  <a:t>影響が小さい</a:t>
                </a:r>
                <a:endParaRPr lang="en-US" altLang="ja-JP" sz="2700" dirty="0" smtClean="0">
                  <a:solidFill>
                    <a:srgbClr val="FF0000"/>
                  </a:solidFill>
                  <a:latin typeface="Cambria Math" panose="02040503050406030204" pitchFamily="18" charset="0"/>
                </a:endParaRPr>
              </a:p>
              <a:p>
                <a:pPr marL="0" indent="0" algn="ctr">
                  <a:buNone/>
                </a:pPr>
                <a14:m>
                  <m:oMath xmlns:m="http://schemas.openxmlformats.org/officeDocument/2006/math">
                    <m:r>
                      <a:rPr lang="en-US" altLang="ja-JP" sz="2700" b="0" i="1" dirty="0" smtClean="0">
                        <a:solidFill>
                          <a:srgbClr val="FF0000"/>
                        </a:solidFill>
                        <a:latin typeface="Cambria Math" panose="02040503050406030204" pitchFamily="18" charset="0"/>
                      </a:rPr>
                      <m:t> </m:t>
                    </m:r>
                    <m:acc>
                      <m:accPr>
                        <m:chr m:val="̅"/>
                        <m:ctrlPr>
                          <a:rPr lang="en-US" altLang="ja-JP" sz="2700" i="1" smtClean="0">
                            <a:solidFill>
                              <a:srgbClr val="FF0000"/>
                            </a:solidFill>
                            <a:latin typeface="Cambria Math" panose="02040503050406030204" pitchFamily="18" charset="0"/>
                          </a:rPr>
                        </m:ctrlPr>
                      </m:accPr>
                      <m:e>
                        <m:r>
                          <a:rPr lang="en-US" altLang="ja-JP" sz="2700" i="1">
                            <a:solidFill>
                              <a:srgbClr val="FF0000"/>
                            </a:solidFill>
                            <a:latin typeface="Cambria Math" panose="02040503050406030204" pitchFamily="18" charset="0"/>
                          </a:rPr>
                          <m:t>𝑚</m:t>
                        </m:r>
                      </m:e>
                    </m:acc>
                  </m:oMath>
                </a14:m>
                <a:r>
                  <a:rPr lang="ja-JP" altLang="en-US" sz="2700" dirty="0" smtClean="0">
                    <a:solidFill>
                      <a:srgbClr val="FF0000"/>
                    </a:solidFill>
                    <a:latin typeface="+mn-ea"/>
                  </a:rPr>
                  <a:t>は影響が大きい</a:t>
                </a:r>
                <a:endParaRPr lang="en-US" altLang="ja-JP" sz="2700" dirty="0" smtClean="0">
                  <a:solidFill>
                    <a:srgbClr val="FF0000"/>
                  </a:solidFill>
                  <a:latin typeface="+mn-ea"/>
                </a:endParaRPr>
              </a:p>
              <a:p>
                <a:pPr marL="0" indent="0" algn="ctr">
                  <a:buNone/>
                </a:pPr>
                <a:r>
                  <a:rPr lang="en-US" altLang="ja-JP" sz="2700" dirty="0" smtClean="0">
                    <a:solidFill>
                      <a:srgbClr val="FF0000"/>
                    </a:solidFill>
                    <a:latin typeface="+mn-ea"/>
                  </a:rPr>
                  <a:t>T=1000</a:t>
                </a:r>
                <a:r>
                  <a:rPr lang="ja-JP" altLang="en-US" sz="2700" dirty="0" smtClean="0">
                    <a:solidFill>
                      <a:srgbClr val="FF0000"/>
                    </a:solidFill>
                    <a:latin typeface="+mn-ea"/>
                  </a:rPr>
                  <a:t>～</a:t>
                </a:r>
                <a:r>
                  <a:rPr lang="en-US" altLang="ja-JP" sz="2700" dirty="0" smtClean="0">
                    <a:solidFill>
                      <a:srgbClr val="FF0000"/>
                    </a:solidFill>
                    <a:latin typeface="+mn-ea"/>
                  </a:rPr>
                  <a:t>2000</a:t>
                </a:r>
                <a:r>
                  <a:rPr lang="ja-JP" altLang="en-US" sz="2700" dirty="0" smtClean="0">
                    <a:solidFill>
                      <a:srgbClr val="FF0000"/>
                    </a:solidFill>
                    <a:latin typeface="+mn-ea"/>
                  </a:rPr>
                  <a:t>より</a:t>
                </a:r>
                <a:endParaRPr lang="en-US" altLang="ja-JP" sz="2700" dirty="0" smtClean="0">
                  <a:solidFill>
                    <a:srgbClr val="FF0000"/>
                  </a:solidFill>
                  <a:latin typeface="+mn-ea"/>
                </a:endParaRPr>
              </a:p>
              <a:p>
                <a:pPr marL="0" indent="0" algn="ctr">
                  <a:buNone/>
                </a:pPr>
                <a:r>
                  <a:rPr lang="en-US" altLang="ja-JP" sz="2700" dirty="0" smtClean="0">
                    <a:solidFill>
                      <a:srgbClr val="FF0000"/>
                    </a:solidFill>
                    <a:latin typeface="+mn-ea"/>
                  </a:rPr>
                  <a:t>T</a:t>
                </a:r>
                <a:r>
                  <a:rPr lang="ja-JP" altLang="en-US" sz="2700" dirty="0">
                    <a:solidFill>
                      <a:srgbClr val="FF0000"/>
                    </a:solidFill>
                    <a:latin typeface="+mn-ea"/>
                  </a:rPr>
                  <a:t>＞</a:t>
                </a:r>
                <a:r>
                  <a:rPr lang="en-US" altLang="ja-JP" sz="2700" dirty="0" smtClean="0">
                    <a:solidFill>
                      <a:srgbClr val="FF0000"/>
                    </a:solidFill>
                    <a:latin typeface="+mn-ea"/>
                  </a:rPr>
                  <a:t>5000</a:t>
                </a:r>
                <a:r>
                  <a:rPr lang="ja-JP" altLang="en-US" sz="2700" dirty="0" err="1" smtClean="0">
                    <a:solidFill>
                      <a:srgbClr val="FF0000"/>
                    </a:solidFill>
                    <a:latin typeface="+mn-ea"/>
                  </a:rPr>
                  <a:t>のほうが</a:t>
                </a:r>
                <a:r>
                  <a:rPr lang="ja-JP" altLang="en-US" sz="2700" dirty="0" smtClean="0">
                    <a:solidFill>
                      <a:srgbClr val="FF0000"/>
                    </a:solidFill>
                    <a:latin typeface="+mn-ea"/>
                  </a:rPr>
                  <a:t>良い</a:t>
                </a:r>
                <a:endParaRPr lang="en-US" altLang="ja-JP" sz="2700" dirty="0">
                  <a:solidFill>
                    <a:srgbClr val="FF0000"/>
                  </a:solidFill>
                  <a:latin typeface="+mn-ea"/>
                </a:endParaRPr>
              </a:p>
            </p:txBody>
          </p:sp>
        </mc:Choice>
        <mc:Fallback>
          <p:sp>
            <p:nvSpPr>
              <p:cNvPr id="7" name="コンテンツ プレースホルダー 10"/>
              <p:cNvSpPr txBox="1">
                <a:spLocks noRot="1" noChangeAspect="1" noMove="1" noResize="1" noEditPoints="1" noAdjustHandles="1" noChangeArrowheads="1" noChangeShapeType="1" noTextEdit="1"/>
              </p:cNvSpPr>
              <p:nvPr/>
            </p:nvSpPr>
            <p:spPr>
              <a:xfrm>
                <a:off x="8027299" y="3441319"/>
                <a:ext cx="3678682" cy="2894745"/>
              </a:xfrm>
              <a:prstGeom prst="rect">
                <a:avLst/>
              </a:prstGeom>
              <a:blipFill>
                <a:blip r:embed="rId5"/>
                <a:stretch>
                  <a:fillRect t="-379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80307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smtClean="0"/>
              <a:t>次の部分で</a:t>
            </a:r>
            <a:r>
              <a:rPr lang="en-US" altLang="ja-JP" dirty="0" smtClean="0"/>
              <a:t>, </a:t>
            </a:r>
            <a:r>
              <a:rPr lang="ja-JP" altLang="en-US" dirty="0" smtClean="0"/>
              <a:t>提案</a:t>
            </a:r>
            <a:r>
              <a:rPr lang="ja-JP" altLang="en-US" dirty="0"/>
              <a:t>する</a:t>
            </a:r>
            <a:r>
              <a:rPr lang="en-US" altLang="ja-JP" dirty="0"/>
              <a:t>ADP</a:t>
            </a:r>
            <a:r>
              <a:rPr lang="ja-JP" altLang="en-US" dirty="0"/>
              <a:t>手法</a:t>
            </a:r>
            <a:r>
              <a:rPr lang="ja-JP" altLang="en-US" dirty="0" smtClean="0"/>
              <a:t>の計算</a:t>
            </a:r>
            <a:r>
              <a:rPr lang="ja-JP" altLang="en-US" dirty="0"/>
              <a:t>量</a:t>
            </a:r>
            <a:r>
              <a:rPr lang="ja-JP" altLang="en-US" dirty="0" smtClean="0"/>
              <a:t>を</a:t>
            </a:r>
            <a:r>
              <a:rPr lang="ja-JP" altLang="en-US" dirty="0"/>
              <a:t>さらに低減するため</a:t>
            </a:r>
            <a:r>
              <a:rPr lang="ja-JP" altLang="en-US" dirty="0" smtClean="0"/>
              <a:t>に</a:t>
            </a:r>
            <a:r>
              <a:rPr lang="en-US" altLang="ja-JP" dirty="0" smtClean="0"/>
              <a:t>, </a:t>
            </a:r>
            <a:r>
              <a:rPr lang="ja-JP" altLang="en-US" dirty="0" smtClean="0"/>
              <a:t>最小</a:t>
            </a:r>
            <a:r>
              <a:rPr lang="en-US" altLang="ja-JP" dirty="0" smtClean="0"/>
              <a:t>2</a:t>
            </a:r>
            <a:r>
              <a:rPr lang="ja-JP" altLang="en-US" dirty="0" smtClean="0"/>
              <a:t>乗</a:t>
            </a:r>
            <a:r>
              <a:rPr lang="ja-JP" altLang="en-US" dirty="0"/>
              <a:t>パラメータの取得に関与する</a:t>
            </a:r>
            <a:r>
              <a:rPr lang="ja-JP" altLang="en-US" dirty="0">
                <a:solidFill>
                  <a:srgbClr val="FF0000"/>
                </a:solidFill>
              </a:rPr>
              <a:t>高次行列乗算を近似するシミュレーションベースの方法を</a:t>
            </a:r>
            <a:r>
              <a:rPr lang="ja-JP" altLang="en-US" dirty="0" smtClean="0">
                <a:solidFill>
                  <a:srgbClr val="FF0000"/>
                </a:solidFill>
              </a:rPr>
              <a:t>提案</a:t>
            </a:r>
            <a:endParaRPr lang="en-US" altLang="ja-JP" dirty="0">
              <a:solidFill>
                <a:srgbClr val="FF0000"/>
              </a:solidFill>
            </a:endParaRPr>
          </a:p>
          <a:p>
            <a:r>
              <a:rPr lang="ja-JP" altLang="en-US" dirty="0"/>
              <a:t>収束結果を</a:t>
            </a:r>
            <a:r>
              <a:rPr lang="ja-JP" altLang="en-US" dirty="0" smtClean="0"/>
              <a:t>確立</a:t>
            </a:r>
            <a:r>
              <a:rPr lang="en-US" altLang="ja-JP" dirty="0" smtClean="0"/>
              <a:t>(establish)</a:t>
            </a:r>
            <a:r>
              <a:rPr lang="ja-JP" altLang="en-US" dirty="0" smtClean="0"/>
              <a:t>し</a:t>
            </a:r>
            <a:r>
              <a:rPr lang="ja-JP" altLang="en-US" dirty="0"/>
              <a:t>、シミュレーションベースのアルゴリズムの収束率を分析する</a:t>
            </a:r>
            <a:endParaRPr lang="en-US" altLang="ja-JP" dirty="0"/>
          </a:p>
        </p:txBody>
      </p:sp>
    </p:spTree>
    <p:extLst>
      <p:ext uri="{BB962C8B-B14F-4D97-AF65-F5344CB8AC3E}">
        <p14:creationId xmlns:p14="http://schemas.microsoft.com/office/powerpoint/2010/main" val="7705775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692366" y="1468900"/>
                <a:ext cx="11146282"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2)S-APIA</a:t>
                </a:r>
                <a:r>
                  <a:rPr lang="ja-JP" altLang="en-US" sz="2700" dirty="0" smtClean="0">
                    <a:latin typeface="+mn-ea"/>
                  </a:rPr>
                  <a:t> ･･･ </a:t>
                </a:r>
                <a:r>
                  <a:rPr lang="en-US" altLang="ja-JP" sz="2700" dirty="0" smtClean="0">
                    <a:latin typeface="+mn-ea"/>
                  </a:rPr>
                  <a:t>Section Ⅲ-F Algorithm 1</a:t>
                </a:r>
              </a:p>
              <a:p>
                <a:r>
                  <a:rPr lang="en-US" altLang="ja-JP" sz="2700" dirty="0" smtClean="0">
                    <a:latin typeface="+mn-ea"/>
                  </a:rPr>
                  <a:t>S-APIA</a:t>
                </a:r>
                <a:r>
                  <a:rPr lang="ja-JP" altLang="en-US" sz="2700" dirty="0" smtClean="0">
                    <a:latin typeface="+mn-ea"/>
                  </a:rPr>
                  <a:t>の最適性の評価のために</a:t>
                </a:r>
                <a:r>
                  <a:rPr lang="en-US" altLang="ja-JP" sz="2700" dirty="0" smtClean="0">
                    <a:latin typeface="+mn-ea"/>
                  </a:rPr>
                  <a:t>…</a:t>
                </a:r>
              </a:p>
              <a:p>
                <a:r>
                  <a:rPr lang="en-US" altLang="ja-JP" sz="2700" dirty="0" smtClean="0">
                    <a:latin typeface="+mn-ea"/>
                  </a:rPr>
                  <a:t>Fig.4(c) : S-APIA</a:t>
                </a:r>
                <a:r>
                  <a:rPr lang="ja-JP" altLang="en-US" sz="2700" dirty="0" smtClean="0">
                    <a:latin typeface="+mn-ea"/>
                  </a:rPr>
                  <a:t>の計算時間</a:t>
                </a:r>
                <a:r>
                  <a:rPr lang="en-US" altLang="ja-JP" sz="2700" dirty="0" smtClean="0">
                    <a:latin typeface="+mn-ea"/>
                  </a:rPr>
                  <a:t> </a:t>
                </a:r>
                <a14:m>
                  <m:oMath xmlns:m="http://schemas.openxmlformats.org/officeDocument/2006/math">
                    <m:r>
                      <a:rPr lang="en-US" altLang="ja-JP" sz="2700" b="0" i="0" smtClean="0">
                        <a:latin typeface="Cambria Math" panose="02040503050406030204" pitchFamily="18" charset="0"/>
                      </a:rPr>
                      <m:t>(</m:t>
                    </m:r>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a:rPr lang="en-US" altLang="ja-JP" sz="2700" b="0" i="1" smtClean="0">
                        <a:latin typeface="Cambria Math" panose="02040503050406030204" pitchFamily="18" charset="0"/>
                      </a:rPr>
                      <m:t>=1,2,…,30  </m:t>
                    </m:r>
                    <m:r>
                      <a:rPr lang="en-US" altLang="ja-JP" sz="2700" b="0" i="1" smtClean="0">
                        <a:latin typeface="Cambria Math" panose="02040503050406030204" pitchFamily="18" charset="0"/>
                      </a:rPr>
                      <m:t>𝑇</m:t>
                    </m:r>
                    <m:r>
                      <a:rPr lang="en-US" altLang="ja-JP" sz="2700" b="0" i="1" smtClean="0">
                        <a:latin typeface="Cambria Math" panose="02040503050406030204" pitchFamily="18" charset="0"/>
                      </a:rPr>
                      <m:t>=500,1000,…,8000)</m:t>
                    </m:r>
                  </m:oMath>
                </a14:m>
                <a:endParaRPr lang="en-US" altLang="ja-JP" sz="2700" dirty="0" smtClean="0">
                  <a:latin typeface="+mn-ea"/>
                </a:endParaRPr>
              </a:p>
              <a:p>
                <a:pPr marL="0" indent="0">
                  <a:buNone/>
                </a:pPr>
                <a:endParaRPr lang="en-US" altLang="ja-JP" sz="2700" dirty="0" smtClean="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692366" y="1468900"/>
                <a:ext cx="11146282" cy="5168348"/>
              </a:xfrm>
              <a:prstGeom prst="rect">
                <a:avLst/>
              </a:prstGeom>
              <a:blipFill>
                <a:blip r:embed="rId3"/>
                <a:stretch>
                  <a:fillRect l="-1039" t="-1887"/>
                </a:stretch>
              </a:blipFill>
            </p:spPr>
            <p:txBody>
              <a:bodyPr/>
              <a:lstStyle/>
              <a:p>
                <a:r>
                  <a:rPr lang="ja-JP" altLang="en-US">
                    <a:noFill/>
                  </a:rPr>
                  <a:t> </a:t>
                </a:r>
              </a:p>
            </p:txBody>
          </p:sp>
        </mc:Fallback>
      </mc:AlternateContent>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67201" r="275"/>
          <a:stretch/>
        </p:blipFill>
        <p:spPr>
          <a:xfrm>
            <a:off x="2850922" y="2915112"/>
            <a:ext cx="4221517" cy="3840813"/>
          </a:xfrm>
          <a:prstGeom prst="rect">
            <a:avLst/>
          </a:prstGeom>
        </p:spPr>
      </p:pic>
      <mc:AlternateContent xmlns:mc="http://schemas.openxmlformats.org/markup-compatibility/2006">
        <mc:Choice xmlns:a14="http://schemas.microsoft.com/office/drawing/2010/main" Requires="a14">
          <p:sp>
            <p:nvSpPr>
              <p:cNvPr id="6" name="コンテンツ プレースホルダー 10"/>
              <p:cNvSpPr txBox="1">
                <a:spLocks/>
              </p:cNvSpPr>
              <p:nvPr/>
            </p:nvSpPr>
            <p:spPr>
              <a:xfrm>
                <a:off x="8027299" y="3441319"/>
                <a:ext cx="3678682" cy="10173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lgn="ctr">
                  <a:buNone/>
                </a:pPr>
                <a14:m>
                  <m:oMath xmlns:m="http://schemas.openxmlformats.org/officeDocument/2006/math">
                    <m:r>
                      <a:rPr lang="en-US" altLang="ja-JP" sz="2700" i="1" smtClean="0">
                        <a:solidFill>
                          <a:srgbClr val="FF0000"/>
                        </a:solidFill>
                        <a:latin typeface="Cambria Math" panose="02040503050406030204" pitchFamily="18" charset="0"/>
                      </a:rPr>
                      <m:t>𝑇</m:t>
                    </m:r>
                  </m:oMath>
                </a14:m>
                <a:r>
                  <a:rPr lang="ja-JP" altLang="en-US" sz="2700" dirty="0" smtClean="0">
                    <a:solidFill>
                      <a:srgbClr val="FF0000"/>
                    </a:solidFill>
                    <a:latin typeface="Cambria Math" panose="02040503050406030204" pitchFamily="18" charset="0"/>
                  </a:rPr>
                  <a:t>影響が小さい</a:t>
                </a:r>
                <a:endParaRPr lang="en-US" altLang="ja-JP" sz="2700" dirty="0" smtClean="0">
                  <a:solidFill>
                    <a:srgbClr val="FF0000"/>
                  </a:solidFill>
                  <a:latin typeface="Cambria Math" panose="02040503050406030204" pitchFamily="18" charset="0"/>
                </a:endParaRPr>
              </a:p>
              <a:p>
                <a:pPr marL="0" indent="0" algn="ctr">
                  <a:buNone/>
                </a:pPr>
                <a14:m>
                  <m:oMath xmlns:m="http://schemas.openxmlformats.org/officeDocument/2006/math">
                    <m:r>
                      <a:rPr lang="en-US" altLang="ja-JP" sz="2700" b="0" i="1" dirty="0" smtClean="0">
                        <a:solidFill>
                          <a:srgbClr val="FF0000"/>
                        </a:solidFill>
                        <a:latin typeface="Cambria Math" panose="02040503050406030204" pitchFamily="18" charset="0"/>
                      </a:rPr>
                      <m:t> </m:t>
                    </m:r>
                    <m:acc>
                      <m:accPr>
                        <m:chr m:val="̅"/>
                        <m:ctrlPr>
                          <a:rPr lang="en-US" altLang="ja-JP" sz="2700" i="1" smtClean="0">
                            <a:solidFill>
                              <a:srgbClr val="FF0000"/>
                            </a:solidFill>
                            <a:latin typeface="Cambria Math" panose="02040503050406030204" pitchFamily="18" charset="0"/>
                          </a:rPr>
                        </m:ctrlPr>
                      </m:accPr>
                      <m:e>
                        <m:r>
                          <a:rPr lang="en-US" altLang="ja-JP" sz="2700" i="1">
                            <a:solidFill>
                              <a:srgbClr val="FF0000"/>
                            </a:solidFill>
                            <a:latin typeface="Cambria Math" panose="02040503050406030204" pitchFamily="18" charset="0"/>
                          </a:rPr>
                          <m:t>𝑚</m:t>
                        </m:r>
                      </m:e>
                    </m:acc>
                  </m:oMath>
                </a14:m>
                <a:r>
                  <a:rPr lang="ja-JP" altLang="en-US" sz="2700" dirty="0" smtClean="0">
                    <a:solidFill>
                      <a:srgbClr val="FF0000"/>
                    </a:solidFill>
                    <a:latin typeface="+mn-ea"/>
                  </a:rPr>
                  <a:t>は影響が大きい</a:t>
                </a:r>
              </a:p>
              <a:p>
                <a:pPr marL="0" indent="0" algn="ctr">
                  <a:buNone/>
                </a:pPr>
                <a:endParaRPr lang="en-US" altLang="ja-JP" sz="2700" dirty="0">
                  <a:solidFill>
                    <a:srgbClr val="FF0000"/>
                  </a:solidFill>
                  <a:latin typeface="+mn-ea"/>
                </a:endParaRPr>
              </a:p>
            </p:txBody>
          </p:sp>
        </mc:Choice>
        <mc:Fallback>
          <p:sp>
            <p:nvSpPr>
              <p:cNvPr id="6" name="コンテンツ プレースホルダー 10"/>
              <p:cNvSpPr txBox="1">
                <a:spLocks noRot="1" noChangeAspect="1" noMove="1" noResize="1" noEditPoints="1" noAdjustHandles="1" noChangeArrowheads="1" noChangeShapeType="1" noTextEdit="1"/>
              </p:cNvSpPr>
              <p:nvPr/>
            </p:nvSpPr>
            <p:spPr>
              <a:xfrm>
                <a:off x="8027299" y="3441319"/>
                <a:ext cx="3678682" cy="1017393"/>
              </a:xfrm>
              <a:prstGeom prst="rect">
                <a:avLst/>
              </a:prstGeom>
              <a:blipFill>
                <a:blip r:embed="rId5"/>
                <a:stretch>
                  <a:fillRect t="-10843" b="-90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1503907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 name="コンテンツ プレースホルダー 10"/>
              <p:cNvSpPr txBox="1">
                <a:spLocks/>
              </p:cNvSpPr>
              <p:nvPr/>
            </p:nvSpPr>
            <p:spPr>
              <a:xfrm>
                <a:off x="844766" y="1621300"/>
                <a:ext cx="11146282"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1)PIA</a:t>
                </a:r>
                <a:endParaRPr lang="en-US" altLang="ja-JP" sz="2700" dirty="0">
                  <a:latin typeface="+mn-ea"/>
                </a:endParaRPr>
              </a:p>
              <a:p>
                <a14:m>
                  <m:oMath xmlns:m="http://schemas.openxmlformats.org/officeDocument/2006/math">
                    <m:sSup>
                      <m:sSupPr>
                        <m:ctrlPr>
                          <a:rPr lang="en-US" altLang="ja-JP" sz="2700" i="1" dirty="0">
                            <a:latin typeface="Cambria Math" panose="02040503050406030204" pitchFamily="18" charset="0"/>
                          </a:rPr>
                        </m:ctrlPr>
                      </m:sSupPr>
                      <m:e>
                        <m:r>
                          <m:rPr>
                            <m:sty m:val="p"/>
                          </m:rPr>
                          <a:rPr lang="en-US" altLang="ja-JP" sz="2700" i="1" dirty="0">
                            <a:latin typeface="Cambria Math" panose="02040503050406030204" pitchFamily="18" charset="0"/>
                          </a:rPr>
                          <m:t>λ</m:t>
                        </m:r>
                      </m:e>
                      <m:sup>
                        <m:r>
                          <a:rPr lang="en-US" altLang="ja-JP" sz="2700" dirty="0">
                            <a:latin typeface="Cambria Math" panose="02040503050406030204" pitchFamily="18" charset="0"/>
                          </a:rPr>
                          <m:t>∗</m:t>
                        </m:r>
                      </m:sup>
                    </m:sSup>
                    <m:r>
                      <a:rPr lang="en-US" altLang="ja-JP" sz="2700" i="1" dirty="0">
                        <a:latin typeface="Cambria Math" panose="02040503050406030204" pitchFamily="18" charset="0"/>
                      </a:rPr>
                      <m:t>=12.9794</m:t>
                    </m:r>
                  </m:oMath>
                </a14:m>
                <a:r>
                  <a:rPr lang="en-US" altLang="ja-JP" sz="2700" dirty="0" smtClean="0">
                    <a:latin typeface="+mn-ea"/>
                  </a:rPr>
                  <a:t>                                                  (519.45</a:t>
                </a:r>
                <a:r>
                  <a:rPr lang="ja-JP" altLang="en-US" sz="2700" dirty="0" smtClean="0">
                    <a:latin typeface="+mn-ea"/>
                  </a:rPr>
                  <a:t>秒</a:t>
                </a:r>
                <a:r>
                  <a:rPr lang="en-US" altLang="ja-JP" sz="2700" dirty="0" smtClean="0">
                    <a:latin typeface="+mn-ea"/>
                  </a:rPr>
                  <a:t>)</a:t>
                </a:r>
              </a:p>
              <a:p>
                <a:endParaRPr lang="en-US" altLang="ja-JP" sz="2700" dirty="0" smtClean="0">
                  <a:latin typeface="+mn-ea"/>
                </a:endParaRPr>
              </a:p>
              <a:p>
                <a:pPr marL="0" indent="0">
                  <a:buNone/>
                </a:pPr>
                <a:r>
                  <a:rPr lang="en-US" altLang="ja-JP" sz="2700" dirty="0" smtClean="0">
                    <a:latin typeface="+mn-ea"/>
                  </a:rPr>
                  <a:t>2)S-APIA</a:t>
                </a:r>
              </a:p>
              <a:p>
                <a14:m>
                  <m:oMath xmlns:m="http://schemas.openxmlformats.org/officeDocument/2006/math">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a:rPr lang="en-US" altLang="ja-JP" sz="2700" i="1">
                        <a:latin typeface="Cambria Math" panose="02040503050406030204" pitchFamily="18" charset="0"/>
                      </a:rPr>
                      <m:t>=</m:t>
                    </m:r>
                    <m:r>
                      <a:rPr lang="en-US" altLang="ja-JP" sz="2700" i="1" smtClean="0">
                        <a:latin typeface="Cambria Math" panose="02040503050406030204" pitchFamily="18" charset="0"/>
                      </a:rPr>
                      <m:t>21</m:t>
                    </m:r>
                    <m:r>
                      <a:rPr lang="en-US" altLang="ja-JP" sz="2700" i="1">
                        <a:latin typeface="Cambria Math" panose="02040503050406030204" pitchFamily="18" charset="0"/>
                      </a:rPr>
                      <m:t>  </m:t>
                    </m:r>
                    <m:r>
                      <a:rPr lang="en-US" altLang="ja-JP" sz="2700" i="1">
                        <a:latin typeface="Cambria Math" panose="02040503050406030204" pitchFamily="18" charset="0"/>
                      </a:rPr>
                      <m:t>𝑇</m:t>
                    </m:r>
                    <m:r>
                      <a:rPr lang="en-US" altLang="ja-JP" sz="2700" i="1">
                        <a:latin typeface="Cambria Math" panose="02040503050406030204" pitchFamily="18" charset="0"/>
                      </a:rPr>
                      <m:t>=1500</m:t>
                    </m:r>
                  </m:oMath>
                </a14:m>
                <a:endParaRPr lang="en-US" altLang="ja-JP" sz="2700" dirty="0" smtClean="0">
                  <a:latin typeface="+mn-ea"/>
                </a:endParaRPr>
              </a:p>
              <a:p>
                <a14:m>
                  <m:oMath xmlns:m="http://schemas.openxmlformats.org/officeDocument/2006/math">
                    <m:d>
                      <m:dPr>
                        <m:begChr m:val="‖"/>
                        <m:endChr m:val="‖"/>
                        <m:ctrlPr>
                          <a:rPr lang="en-US" altLang="ja-JP" sz="2700" i="1">
                            <a:latin typeface="Cambria Math" panose="02040503050406030204" pitchFamily="18" charset="0"/>
                          </a:rPr>
                        </m:ctrlPr>
                      </m:dPr>
                      <m:e>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m:rPr>
                                    <m:sty m:val="p"/>
                                  </m:rPr>
                                  <a:rPr lang="en-US" altLang="ja-JP" sz="2700" i="1">
                                    <a:latin typeface="Cambria Math" panose="02040503050406030204" pitchFamily="18" charset="0"/>
                                  </a:rPr>
                                  <m:t>λ</m:t>
                                </m:r>
                              </m:e>
                            </m:acc>
                          </m:e>
                          <m:sub>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m:rPr>
                                <m:nor/>
                              </m:rPr>
                              <a:rPr lang="en-US" altLang="ja-JP" sz="2700" dirty="0">
                                <a:latin typeface="+mn-ea"/>
                              </a:rPr>
                              <m:t>,</m:t>
                            </m:r>
                            <m:r>
                              <a:rPr lang="en-US" altLang="ja-JP" sz="2700" i="1" dirty="0">
                                <a:latin typeface="Cambria Math" panose="02040503050406030204" pitchFamily="18" charset="0"/>
                              </a:rPr>
                              <m:t>𝑇</m:t>
                            </m:r>
                          </m:sub>
                          <m:sup>
                            <m:r>
                              <a:rPr lang="en-US" altLang="ja-JP" sz="2700" i="1">
                                <a:latin typeface="Cambria Math" panose="02040503050406030204" pitchFamily="18" charset="0"/>
                              </a:rPr>
                              <m:t>∗</m:t>
                            </m:r>
                          </m:sup>
                        </m:sSubSup>
                        <m:r>
                          <a:rPr lang="ja-JP" altLang="en-US" sz="2700" i="1">
                            <a:latin typeface="Cambria Math" panose="02040503050406030204" pitchFamily="18" charset="0"/>
                          </a:rPr>
                          <m:t>－</m:t>
                        </m:r>
                        <m:sSup>
                          <m:sSupPr>
                            <m:ctrlPr>
                              <a:rPr lang="en-US" altLang="ja-JP" sz="2700" i="1">
                                <a:latin typeface="Cambria Math" panose="02040503050406030204" pitchFamily="18" charset="0"/>
                              </a:rPr>
                            </m:ctrlPr>
                          </m:sSupPr>
                          <m:e>
                            <m:r>
                              <m:rPr>
                                <m:sty m:val="p"/>
                              </m:rPr>
                              <a:rPr lang="en-US" altLang="ja-JP" sz="2700" i="1">
                                <a:latin typeface="Cambria Math" panose="02040503050406030204" pitchFamily="18" charset="0"/>
                              </a:rPr>
                              <m:t>λ</m:t>
                            </m:r>
                          </m:e>
                          <m:sup>
                            <m:r>
                              <a:rPr lang="en-US" altLang="ja-JP" sz="2700" i="1">
                                <a:latin typeface="Cambria Math" panose="02040503050406030204" pitchFamily="18" charset="0"/>
                              </a:rPr>
                              <m:t>∗</m:t>
                            </m:r>
                          </m:sup>
                        </m:sSup>
                      </m:e>
                    </m:d>
                    <m:r>
                      <a:rPr lang="en-US" altLang="ja-JP" sz="2700" b="0" i="1" smtClean="0">
                        <a:latin typeface="Cambria Math" panose="02040503050406030204" pitchFamily="18" charset="0"/>
                      </a:rPr>
                      <m:t>=0.0195 ,</m:t>
                    </m:r>
                    <m:d>
                      <m:dPr>
                        <m:begChr m:val="‖"/>
                        <m:endChr m:val="‖"/>
                        <m:ctrlPr>
                          <a:rPr lang="en-US" altLang="ja-JP" sz="2700" i="1">
                            <a:latin typeface="Cambria Math" panose="02040503050406030204" pitchFamily="18" charset="0"/>
                          </a:rPr>
                        </m:ctrlPr>
                      </m:dPr>
                      <m:e>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h</m:t>
                                </m:r>
                              </m:e>
                            </m:acc>
                          </m:e>
                          <m:sub>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m:rPr>
                                <m:nor/>
                              </m:rPr>
                              <a:rPr lang="en-US" altLang="ja-JP" sz="2700" dirty="0">
                                <a:latin typeface="+mn-ea"/>
                              </a:rPr>
                              <m:t>,</m:t>
                            </m:r>
                            <m:r>
                              <a:rPr lang="en-US" altLang="ja-JP" sz="2700" i="1" dirty="0">
                                <a:latin typeface="Cambria Math" panose="02040503050406030204" pitchFamily="18" charset="0"/>
                              </a:rPr>
                              <m:t>𝑇</m:t>
                            </m:r>
                          </m:sub>
                          <m:sup>
                            <m:r>
                              <a:rPr lang="en-US" altLang="ja-JP" sz="2700" i="1">
                                <a:latin typeface="Cambria Math" panose="02040503050406030204" pitchFamily="18" charset="0"/>
                              </a:rPr>
                              <m:t>∗</m:t>
                            </m:r>
                          </m:sup>
                        </m:sSubSup>
                        <m:r>
                          <a:rPr lang="ja-JP" altLang="en-US" sz="2700" i="1">
                            <a:latin typeface="Cambria Math" panose="02040503050406030204" pitchFamily="18" charset="0"/>
                          </a:rPr>
                          <m:t>－</m:t>
                        </m:r>
                        <m:sSup>
                          <m:sSupPr>
                            <m:ctrlPr>
                              <a:rPr lang="en-US" altLang="ja-JP" sz="2700" i="1">
                                <a:latin typeface="Cambria Math" panose="02040503050406030204" pitchFamily="18" charset="0"/>
                              </a:rPr>
                            </m:ctrlPr>
                          </m:sSupPr>
                          <m:e>
                            <m:r>
                              <a:rPr lang="en-US" altLang="ja-JP" sz="2700" i="1">
                                <a:latin typeface="Cambria Math" panose="02040503050406030204" pitchFamily="18" charset="0"/>
                              </a:rPr>
                              <m:t>h</m:t>
                            </m:r>
                          </m:e>
                          <m:sup>
                            <m:r>
                              <a:rPr lang="en-US" altLang="ja-JP" sz="2700" i="1">
                                <a:latin typeface="Cambria Math" panose="02040503050406030204" pitchFamily="18" charset="0"/>
                              </a:rPr>
                              <m:t>∗</m:t>
                            </m:r>
                          </m:sup>
                        </m:sSup>
                      </m:e>
                    </m:d>
                    <m:r>
                      <a:rPr lang="en-US" altLang="ja-JP" sz="2700" b="0" i="1" smtClean="0">
                        <a:latin typeface="Cambria Math" panose="02040503050406030204" pitchFamily="18" charset="0"/>
                      </a:rPr>
                      <m:t>=1.1908</m:t>
                    </m:r>
                    <m:r>
                      <a:rPr lang="ja-JP" altLang="en-US" sz="2700" i="1">
                        <a:latin typeface="Cambria Math" panose="02040503050406030204" pitchFamily="18" charset="0"/>
                      </a:rPr>
                      <m:t>　</m:t>
                    </m:r>
                  </m:oMath>
                </a14:m>
                <a:r>
                  <a:rPr lang="ja-JP" altLang="en-US" sz="2700" dirty="0" smtClean="0">
                    <a:latin typeface="+mn-ea"/>
                  </a:rPr>
                  <a:t>　　</a:t>
                </a:r>
                <a:r>
                  <a:rPr lang="en-US" altLang="ja-JP" sz="2700" dirty="0">
                    <a:latin typeface="+mn-ea"/>
                  </a:rPr>
                  <a:t>(</a:t>
                </a:r>
                <a:r>
                  <a:rPr lang="en-US" altLang="ja-JP" sz="2700" dirty="0" smtClean="0">
                    <a:latin typeface="+mn-ea"/>
                  </a:rPr>
                  <a:t>38.59</a:t>
                </a:r>
                <a:r>
                  <a:rPr lang="ja-JP" altLang="en-US" sz="2700" dirty="0" smtClean="0">
                    <a:latin typeface="+mn-ea"/>
                  </a:rPr>
                  <a:t>秒</a:t>
                </a:r>
                <a:r>
                  <a:rPr lang="en-US" altLang="ja-JP" sz="2700" dirty="0" smtClean="0">
                    <a:latin typeface="+mn-ea"/>
                  </a:rPr>
                  <a:t>)</a:t>
                </a:r>
              </a:p>
              <a:p>
                <a:endParaRPr lang="en-US" altLang="ja-JP" sz="2700" dirty="0" smtClean="0">
                  <a:latin typeface="+mn-ea"/>
                </a:endParaRPr>
              </a:p>
            </p:txBody>
          </p:sp>
        </mc:Choice>
        <mc:Fallback>
          <p:sp>
            <p:nvSpPr>
              <p:cNvPr id="17" name="コンテンツ プレースホルダー 10"/>
              <p:cNvSpPr txBox="1">
                <a:spLocks noRot="1" noChangeAspect="1" noMove="1" noResize="1" noEditPoints="1" noAdjustHandles="1" noChangeArrowheads="1" noChangeShapeType="1" noTextEdit="1"/>
              </p:cNvSpPr>
              <p:nvPr/>
            </p:nvSpPr>
            <p:spPr>
              <a:xfrm>
                <a:off x="844766" y="1621300"/>
                <a:ext cx="11146282" cy="5168348"/>
              </a:xfrm>
              <a:prstGeom prst="rect">
                <a:avLst/>
              </a:prstGeom>
              <a:blipFill>
                <a:blip r:embed="rId2"/>
                <a:stretch>
                  <a:fillRect l="-1039" t="-1887"/>
                </a:stretch>
              </a:blipFill>
            </p:spPr>
            <p:txBody>
              <a:bodyPr/>
              <a:lstStyle/>
              <a:p>
                <a:r>
                  <a:rPr lang="ja-JP" altLang="en-US">
                    <a:noFill/>
                  </a:rPr>
                  <a:t> </a:t>
                </a:r>
              </a:p>
            </p:txBody>
          </p:sp>
        </mc:Fallback>
      </mc:AlternateContent>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sp>
        <p:nvSpPr>
          <p:cNvPr id="5" name="コンテンツ プレースホルダー 10"/>
          <p:cNvSpPr txBox="1">
            <a:spLocks/>
          </p:cNvSpPr>
          <p:nvPr/>
        </p:nvSpPr>
        <p:spPr>
          <a:xfrm>
            <a:off x="9147109" y="3112129"/>
            <a:ext cx="1617649" cy="5474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700" dirty="0" smtClean="0">
                <a:latin typeface="+mn-ea"/>
              </a:rPr>
              <a:t>90%</a:t>
            </a:r>
            <a:r>
              <a:rPr lang="ja-JP" altLang="en-US" sz="2700" dirty="0">
                <a:latin typeface="+mn-ea"/>
              </a:rPr>
              <a:t>減少</a:t>
            </a:r>
            <a:endParaRPr lang="en-US" altLang="ja-JP" sz="2700" dirty="0" smtClean="0">
              <a:latin typeface="+mn-ea"/>
            </a:endParaRPr>
          </a:p>
        </p:txBody>
      </p:sp>
      <p:cxnSp>
        <p:nvCxnSpPr>
          <p:cNvPr id="16" name="直線矢印コネクタ 15"/>
          <p:cNvCxnSpPr/>
          <p:nvPr/>
        </p:nvCxnSpPr>
        <p:spPr>
          <a:xfrm>
            <a:off x="9147109" y="2491273"/>
            <a:ext cx="0" cy="167018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コンテンツ プレースホルダー 10"/>
              <p:cNvSpPr txBox="1">
                <a:spLocks/>
              </p:cNvSpPr>
              <p:nvPr/>
            </p:nvSpPr>
            <p:spPr>
              <a:xfrm>
                <a:off x="4234714" y="3187551"/>
                <a:ext cx="3724298" cy="597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700" dirty="0" smtClean="0">
                    <a:latin typeface="+mn-ea"/>
                  </a:rPr>
                  <a:t>誤差</a:t>
                </a:r>
                <a:r>
                  <a:rPr lang="en-US" altLang="ja-JP" sz="2700" dirty="0" smtClean="0">
                    <a:latin typeface="+mn-ea"/>
                  </a:rPr>
                  <a:t>0.5%</a:t>
                </a:r>
                <a:r>
                  <a:rPr lang="ja-JP" altLang="en-US" sz="2700" dirty="0" smtClean="0">
                    <a:latin typeface="+mn-ea"/>
                  </a:rPr>
                  <a:t>以下</a:t>
                </a:r>
                <a:r>
                  <a:rPr lang="en-US" altLang="ja-JP" sz="2700" dirty="0" smtClean="0">
                    <a:latin typeface="+mn-ea"/>
                  </a:rPr>
                  <a:t>(</a:t>
                </a:r>
                <a14:m>
                  <m:oMath xmlns:m="http://schemas.openxmlformats.org/officeDocument/2006/math">
                    <m:sSup>
                      <m:sSupPr>
                        <m:ctrlPr>
                          <a:rPr lang="en-US" altLang="ja-JP" sz="2700" i="1" dirty="0" smtClean="0">
                            <a:latin typeface="Cambria Math" panose="02040503050406030204" pitchFamily="18" charset="0"/>
                          </a:rPr>
                        </m:ctrlPr>
                      </m:sSupPr>
                      <m:e>
                        <m:r>
                          <a:rPr lang="en-US" altLang="ja-JP" sz="2700" i="1" dirty="0" smtClean="0">
                            <a:latin typeface="Cambria Math" panose="02040503050406030204" pitchFamily="18" charset="0"/>
                          </a:rPr>
                          <m:t>h</m:t>
                        </m:r>
                      </m:e>
                      <m:sup>
                        <m:r>
                          <a:rPr lang="en-US" altLang="ja-JP" sz="2700" i="1" dirty="0" smtClean="0">
                            <a:latin typeface="Cambria Math" panose="02040503050406030204" pitchFamily="18" charset="0"/>
                          </a:rPr>
                          <m:t>∗</m:t>
                        </m:r>
                      </m:sup>
                    </m:sSup>
                  </m:oMath>
                </a14:m>
                <a:r>
                  <a:rPr lang="ja-JP" altLang="en-US" sz="2700" dirty="0" smtClean="0">
                    <a:latin typeface="+mn-ea"/>
                  </a:rPr>
                  <a:t>も？</a:t>
                </a:r>
                <a:r>
                  <a:rPr lang="en-US" altLang="ja-JP" sz="2700" dirty="0" smtClean="0">
                    <a:latin typeface="+mn-ea"/>
                  </a:rPr>
                  <a:t>)</a:t>
                </a:r>
              </a:p>
            </p:txBody>
          </p:sp>
        </mc:Choice>
        <mc:Fallback>
          <p:sp>
            <p:nvSpPr>
              <p:cNvPr id="18" name="コンテンツ プレースホルダー 10"/>
              <p:cNvSpPr txBox="1">
                <a:spLocks noRot="1" noChangeAspect="1" noMove="1" noResize="1" noEditPoints="1" noAdjustHandles="1" noChangeArrowheads="1" noChangeShapeType="1" noTextEdit="1"/>
              </p:cNvSpPr>
              <p:nvPr/>
            </p:nvSpPr>
            <p:spPr>
              <a:xfrm>
                <a:off x="4234714" y="3187551"/>
                <a:ext cx="3724298" cy="597937"/>
              </a:xfrm>
              <a:prstGeom prst="rect">
                <a:avLst/>
              </a:prstGeom>
              <a:blipFill>
                <a:blip r:embed="rId4"/>
                <a:stretch>
                  <a:fillRect l="-3110" t="-18367" b="-2041"/>
                </a:stretch>
              </a:blipFill>
            </p:spPr>
            <p:txBody>
              <a:bodyPr/>
              <a:lstStyle/>
              <a:p>
                <a:r>
                  <a:rPr lang="ja-JP" altLang="en-US">
                    <a:noFill/>
                  </a:rPr>
                  <a:t> </a:t>
                </a:r>
              </a:p>
            </p:txBody>
          </p:sp>
        </mc:Fallback>
      </mc:AlternateContent>
      <p:sp>
        <p:nvSpPr>
          <p:cNvPr id="20" name="フリーフォーム 19"/>
          <p:cNvSpPr/>
          <p:nvPr/>
        </p:nvSpPr>
        <p:spPr>
          <a:xfrm>
            <a:off x="3191069" y="2323322"/>
            <a:ext cx="998376" cy="1838131"/>
          </a:xfrm>
          <a:custGeom>
            <a:avLst/>
            <a:gdLst>
              <a:gd name="connsiteX0" fmla="*/ 0 w 998376"/>
              <a:gd name="connsiteY0" fmla="*/ 0 h 1838131"/>
              <a:gd name="connsiteX1" fmla="*/ 998376 w 998376"/>
              <a:gd name="connsiteY1" fmla="*/ 0 h 1838131"/>
              <a:gd name="connsiteX2" fmla="*/ 998376 w 998376"/>
              <a:gd name="connsiteY2" fmla="*/ 1838131 h 1838131"/>
            </a:gdLst>
            <a:ahLst/>
            <a:cxnLst>
              <a:cxn ang="0">
                <a:pos x="connsiteX0" y="connsiteY0"/>
              </a:cxn>
              <a:cxn ang="0">
                <a:pos x="connsiteX1" y="connsiteY1"/>
              </a:cxn>
              <a:cxn ang="0">
                <a:pos x="connsiteX2" y="connsiteY2"/>
              </a:cxn>
            </a:cxnLst>
            <a:rect l="l" t="t" r="r" b="b"/>
            <a:pathLst>
              <a:path w="998376" h="1838131">
                <a:moveTo>
                  <a:pt x="0" y="0"/>
                </a:moveTo>
                <a:lnTo>
                  <a:pt x="998376" y="0"/>
                </a:lnTo>
                <a:lnTo>
                  <a:pt x="998376" y="1838131"/>
                </a:lnTo>
              </a:path>
            </a:pathLst>
          </a:custGeom>
          <a:noFill/>
          <a:ln w="3810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0580382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4. CASE STUDY</a:t>
            </a:r>
            <a:br>
              <a:rPr lang="en-US" altLang="ja-JP" sz="3200" dirty="0" smtClean="0"/>
            </a:br>
            <a:r>
              <a:rPr lang="en-US" altLang="ja-JP" sz="3200" dirty="0" smtClean="0"/>
              <a:t>A . Setup of case study</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74" y="1218552"/>
            <a:ext cx="12107126" cy="4312299"/>
          </a:xfrm>
          <a:prstGeom prst="rect">
            <a:avLst/>
          </a:prstGeom>
        </p:spPr>
      </p:pic>
      <mc:AlternateContent xmlns:mc="http://schemas.openxmlformats.org/markup-compatibility/2006">
        <mc:Choice xmlns:a14="http://schemas.microsoft.com/office/drawing/2010/main" Requires="a14">
          <p:sp>
            <p:nvSpPr>
              <p:cNvPr id="5" name="コンテンツ プレースホルダー 10"/>
              <p:cNvSpPr txBox="1">
                <a:spLocks/>
              </p:cNvSpPr>
              <p:nvPr/>
            </p:nvSpPr>
            <p:spPr>
              <a:xfrm>
                <a:off x="448318" y="5530851"/>
                <a:ext cx="11380238" cy="11519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700" dirty="0" smtClean="0">
                    <a:latin typeface="+mn-ea"/>
                  </a:rPr>
                  <a:t>両方</a:t>
                </a:r>
                <a:r>
                  <a:rPr lang="en-US" altLang="ja-JP" sz="2700" dirty="0" smtClean="0">
                    <a:latin typeface="+mn-ea"/>
                  </a:rPr>
                  <a:t>LTL</a:t>
                </a:r>
                <a:r>
                  <a:rPr lang="ja-JP" altLang="en-US" sz="2700" dirty="0" smtClean="0">
                    <a:latin typeface="+mn-ea"/>
                  </a:rPr>
                  <a:t>式仕様を満たし</a:t>
                </a:r>
                <a:r>
                  <a:rPr lang="en-US" altLang="ja-JP" sz="2700" dirty="0" smtClean="0">
                    <a:latin typeface="+mn-ea"/>
                  </a:rPr>
                  <a:t>, </a:t>
                </a:r>
                <a14:m>
                  <m:oMath xmlns:m="http://schemas.openxmlformats.org/officeDocument/2006/math">
                    <m:sSubSup>
                      <m:sSubSupPr>
                        <m:ctrlPr>
                          <a:rPr lang="en-US" altLang="ja-JP" sz="2700" i="1">
                            <a:latin typeface="Cambria Math" panose="02040503050406030204" pitchFamily="18" charset="0"/>
                          </a:rPr>
                        </m:ctrlPr>
                      </m:sSubSupPr>
                      <m:e>
                        <m:acc>
                          <m:accPr>
                            <m:chr m:val="̂"/>
                            <m:ctrlPr>
                              <a:rPr lang="en-US" altLang="ja-JP" sz="2700" i="1">
                                <a:latin typeface="Cambria Math" panose="02040503050406030204" pitchFamily="18" charset="0"/>
                              </a:rPr>
                            </m:ctrlPr>
                          </m:accPr>
                          <m:e>
                            <m:r>
                              <m:rPr>
                                <m:sty m:val="p"/>
                              </m:rPr>
                              <a:rPr lang="en-US" altLang="ja-JP" sz="2700" i="1">
                                <a:latin typeface="Cambria Math" panose="02040503050406030204" pitchFamily="18" charset="0"/>
                              </a:rPr>
                              <m:t>μ</m:t>
                            </m:r>
                          </m:e>
                        </m:acc>
                      </m:e>
                      <m:sub>
                        <m:acc>
                          <m:accPr>
                            <m:chr m:val="̅"/>
                            <m:ctrlPr>
                              <a:rPr lang="en-US" altLang="ja-JP" sz="2700" i="1">
                                <a:latin typeface="Cambria Math" panose="02040503050406030204" pitchFamily="18" charset="0"/>
                              </a:rPr>
                            </m:ctrlPr>
                          </m:accPr>
                          <m:e>
                            <m:r>
                              <a:rPr lang="en-US" altLang="ja-JP" sz="2700" i="1">
                                <a:latin typeface="Cambria Math" panose="02040503050406030204" pitchFamily="18" charset="0"/>
                              </a:rPr>
                              <m:t>𝑚</m:t>
                            </m:r>
                          </m:e>
                        </m:acc>
                        <m:r>
                          <m:rPr>
                            <m:nor/>
                          </m:rPr>
                          <a:rPr lang="en-US" altLang="ja-JP" sz="2700" dirty="0">
                            <a:latin typeface="+mn-ea"/>
                          </a:rPr>
                          <m:t>,</m:t>
                        </m:r>
                        <m:r>
                          <a:rPr lang="en-US" altLang="ja-JP" sz="2700" i="1" dirty="0">
                            <a:latin typeface="Cambria Math" panose="02040503050406030204" pitchFamily="18" charset="0"/>
                          </a:rPr>
                          <m:t>𝑇</m:t>
                        </m:r>
                      </m:sub>
                      <m:sup>
                        <m:r>
                          <a:rPr lang="en-US" altLang="ja-JP" sz="2700" i="1">
                            <a:latin typeface="Cambria Math" panose="02040503050406030204" pitchFamily="18" charset="0"/>
                          </a:rPr>
                          <m:t>∗</m:t>
                        </m:r>
                      </m:sup>
                    </m:sSubSup>
                    <m:r>
                      <a:rPr lang="ja-JP" altLang="en-US" sz="2700" i="1">
                        <a:latin typeface="Cambria Math" panose="02040503050406030204" pitchFamily="18" charset="0"/>
                      </a:rPr>
                      <m:t>と</m:t>
                    </m:r>
                    <m:sSup>
                      <m:sSupPr>
                        <m:ctrlPr>
                          <a:rPr lang="en-US" altLang="ja-JP" sz="2700" i="1">
                            <a:latin typeface="Cambria Math" panose="02040503050406030204" pitchFamily="18" charset="0"/>
                          </a:rPr>
                        </m:ctrlPr>
                      </m:sSupPr>
                      <m:e>
                        <m:r>
                          <m:rPr>
                            <m:sty m:val="p"/>
                          </m:rPr>
                          <a:rPr lang="en-US" altLang="ja-JP" sz="2700" i="1">
                            <a:latin typeface="Cambria Math" panose="02040503050406030204" pitchFamily="18" charset="0"/>
                          </a:rPr>
                          <m:t>μ</m:t>
                        </m:r>
                      </m:e>
                      <m:sup>
                        <m:r>
                          <a:rPr lang="en-US" altLang="ja-JP" sz="2700" i="1">
                            <a:latin typeface="Cambria Math" panose="02040503050406030204" pitchFamily="18" charset="0"/>
                          </a:rPr>
                          <m:t>∗</m:t>
                        </m:r>
                      </m:sup>
                    </m:sSup>
                  </m:oMath>
                </a14:m>
                <a:r>
                  <a:rPr lang="ja-JP" altLang="en-US" sz="2700" dirty="0" smtClean="0">
                    <a:latin typeface="+mn-ea"/>
                  </a:rPr>
                  <a:t>との平均コストの近似誤差は</a:t>
                </a:r>
                <a:r>
                  <a:rPr lang="en-US" altLang="ja-JP" sz="2700" dirty="0" smtClean="0">
                    <a:latin typeface="+mn-ea"/>
                  </a:rPr>
                  <a:t>0.5%</a:t>
                </a:r>
                <a:r>
                  <a:rPr lang="ja-JP" altLang="en-US" sz="2700" dirty="0" smtClean="0">
                    <a:latin typeface="+mn-ea"/>
                  </a:rPr>
                  <a:t>以下</a:t>
                </a:r>
                <a:endParaRPr lang="en-US" altLang="ja-JP" sz="2700" dirty="0" smtClean="0">
                  <a:latin typeface="+mn-ea"/>
                </a:endParaRPr>
              </a:p>
              <a:p>
                <a:pPr marL="0" indent="0">
                  <a:buNone/>
                </a:pPr>
                <a:r>
                  <a:rPr lang="en-US" altLang="ja-JP" sz="2700" dirty="0" smtClean="0">
                    <a:latin typeface="+mn-ea"/>
                  </a:rPr>
                  <a:t>(a)</a:t>
                </a:r>
                <a:r>
                  <a:rPr lang="ja-JP" altLang="en-US" sz="2700" dirty="0" smtClean="0">
                    <a:latin typeface="+mn-ea"/>
                  </a:rPr>
                  <a:t>と</a:t>
                </a:r>
                <a:r>
                  <a:rPr lang="en-US" altLang="ja-JP" sz="2700" dirty="0" smtClean="0">
                    <a:latin typeface="+mn-ea"/>
                  </a:rPr>
                  <a:t>(b)</a:t>
                </a:r>
                <a:r>
                  <a:rPr lang="ja-JP" altLang="en-US" sz="2700" dirty="0" smtClean="0">
                    <a:latin typeface="+mn-ea"/>
                  </a:rPr>
                  <a:t>で経路の損もなさそう？</a:t>
                </a:r>
                <a:endParaRPr lang="en-US" altLang="ja-JP" sz="2700" dirty="0" smtClean="0">
                  <a:latin typeface="+mn-ea"/>
                </a:endParaRPr>
              </a:p>
            </p:txBody>
          </p:sp>
        </mc:Choice>
        <mc:Fallback>
          <p:sp>
            <p:nvSpPr>
              <p:cNvPr id="5" name="コンテンツ プレースホルダー 10"/>
              <p:cNvSpPr txBox="1">
                <a:spLocks noRot="1" noChangeAspect="1" noMove="1" noResize="1" noEditPoints="1" noAdjustHandles="1" noChangeArrowheads="1" noChangeShapeType="1" noTextEdit="1"/>
              </p:cNvSpPr>
              <p:nvPr/>
            </p:nvSpPr>
            <p:spPr>
              <a:xfrm>
                <a:off x="448318" y="5530851"/>
                <a:ext cx="11380238" cy="1151961"/>
              </a:xfrm>
              <a:prstGeom prst="rect">
                <a:avLst/>
              </a:prstGeom>
              <a:blipFill>
                <a:blip r:embed="rId4"/>
                <a:stretch>
                  <a:fillRect l="-1018" t="-9524"/>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 name="正方形/長方形 3"/>
              <p:cNvSpPr/>
              <p:nvPr/>
            </p:nvSpPr>
            <p:spPr>
              <a:xfrm>
                <a:off x="2942744" y="4877641"/>
                <a:ext cx="968598" cy="55079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Sup>
                        <m:sSubSupPr>
                          <m:ctrlPr>
                            <a:rPr lang="en-US" altLang="ja-JP" sz="2800" i="1">
                              <a:latin typeface="Cambria Math" panose="02040503050406030204" pitchFamily="18" charset="0"/>
                            </a:rPr>
                          </m:ctrlPr>
                        </m:sSubSupPr>
                        <m:e>
                          <m:acc>
                            <m:accPr>
                              <m:chr m:val="̂"/>
                              <m:ctrlPr>
                                <a:rPr lang="en-US" altLang="ja-JP" sz="2800" i="1">
                                  <a:latin typeface="Cambria Math" panose="02040503050406030204" pitchFamily="18" charset="0"/>
                                </a:rPr>
                              </m:ctrlPr>
                            </m:accPr>
                            <m:e>
                              <m:r>
                                <m:rPr>
                                  <m:sty m:val="p"/>
                                </m:rPr>
                                <a:rPr lang="en-US" altLang="ja-JP" sz="2800" i="1">
                                  <a:latin typeface="Cambria Math" panose="02040503050406030204" pitchFamily="18" charset="0"/>
                                </a:rPr>
                                <m:t>μ</m:t>
                              </m:r>
                            </m:e>
                          </m:acc>
                        </m:e>
                        <m:sub>
                          <m:acc>
                            <m:accPr>
                              <m:chr m:val="̅"/>
                              <m:ctrlPr>
                                <a:rPr lang="en-US" altLang="ja-JP" sz="2800" i="1">
                                  <a:latin typeface="Cambria Math" panose="02040503050406030204" pitchFamily="18" charset="0"/>
                                </a:rPr>
                              </m:ctrlPr>
                            </m:accPr>
                            <m:e>
                              <m:r>
                                <a:rPr lang="en-US" altLang="ja-JP" sz="2800" i="1">
                                  <a:latin typeface="Cambria Math" panose="02040503050406030204" pitchFamily="18" charset="0"/>
                                </a:rPr>
                                <m:t>𝑚</m:t>
                              </m:r>
                            </m:e>
                          </m:acc>
                          <m:r>
                            <m:rPr>
                              <m:nor/>
                            </m:rPr>
                            <a:rPr lang="en-US" altLang="ja-JP" sz="2800" dirty="0">
                              <a:latin typeface="+mn-ea"/>
                            </a:rPr>
                            <m:t>,</m:t>
                          </m:r>
                          <m:r>
                            <a:rPr lang="en-US" altLang="ja-JP" sz="2800" i="1" dirty="0">
                              <a:latin typeface="Cambria Math" panose="02040503050406030204" pitchFamily="18" charset="0"/>
                            </a:rPr>
                            <m:t>𝑇</m:t>
                          </m:r>
                        </m:sub>
                        <m:sup>
                          <m:r>
                            <a:rPr lang="en-US" altLang="ja-JP" sz="2800" i="1">
                              <a:latin typeface="Cambria Math" panose="02040503050406030204" pitchFamily="18" charset="0"/>
                            </a:rPr>
                            <m:t>∗</m:t>
                          </m:r>
                        </m:sup>
                      </m:sSubSup>
                    </m:oMath>
                  </m:oMathPara>
                </a14:m>
                <a:endParaRPr lang="ja-JP" altLang="en-US" sz="2800" dirty="0"/>
              </a:p>
            </p:txBody>
          </p:sp>
        </mc:Choice>
        <mc:Fallback>
          <p:sp>
            <p:nvSpPr>
              <p:cNvPr id="4" name="正方形/長方形 3"/>
              <p:cNvSpPr>
                <a:spLocks noRot="1" noChangeAspect="1" noMove="1" noResize="1" noEditPoints="1" noAdjustHandles="1" noChangeArrowheads="1" noChangeShapeType="1" noTextEdit="1"/>
              </p:cNvSpPr>
              <p:nvPr/>
            </p:nvSpPr>
            <p:spPr>
              <a:xfrm>
                <a:off x="2942744" y="4877641"/>
                <a:ext cx="968598" cy="55079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6" name="正方形/長方形 5"/>
              <p:cNvSpPr/>
              <p:nvPr/>
            </p:nvSpPr>
            <p:spPr>
              <a:xfrm>
                <a:off x="9880408" y="4887094"/>
                <a:ext cx="603499"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lang="en-US" altLang="ja-JP" sz="2800" i="1">
                              <a:latin typeface="Cambria Math" panose="02040503050406030204" pitchFamily="18" charset="0"/>
                            </a:rPr>
                          </m:ctrlPr>
                        </m:sSupPr>
                        <m:e>
                          <m:r>
                            <m:rPr>
                              <m:sty m:val="p"/>
                            </m:rPr>
                            <a:rPr lang="en-US" altLang="ja-JP" sz="2800" i="1">
                              <a:latin typeface="Cambria Math" panose="02040503050406030204" pitchFamily="18" charset="0"/>
                            </a:rPr>
                            <m:t>μ</m:t>
                          </m:r>
                        </m:e>
                        <m:sup>
                          <m:r>
                            <a:rPr lang="en-US" altLang="ja-JP" sz="2800" i="1">
                              <a:latin typeface="Cambria Math" panose="02040503050406030204" pitchFamily="18" charset="0"/>
                            </a:rPr>
                            <m:t>∗</m:t>
                          </m:r>
                        </m:sup>
                      </m:sSup>
                    </m:oMath>
                  </m:oMathPara>
                </a14:m>
                <a:endParaRPr lang="ja-JP" altLang="en-US" sz="2800" dirty="0"/>
              </a:p>
            </p:txBody>
          </p:sp>
        </mc:Choice>
        <mc:Fallback>
          <p:sp>
            <p:nvSpPr>
              <p:cNvPr id="6" name="正方形/長方形 5"/>
              <p:cNvSpPr>
                <a:spLocks noRot="1" noChangeAspect="1" noMove="1" noResize="1" noEditPoints="1" noAdjustHandles="1" noChangeArrowheads="1" noChangeShapeType="1" noTextEdit="1"/>
              </p:cNvSpPr>
              <p:nvPr/>
            </p:nvSpPr>
            <p:spPr>
              <a:xfrm>
                <a:off x="9880408" y="4887094"/>
                <a:ext cx="603499" cy="523220"/>
              </a:xfrm>
              <a:prstGeom prst="rect">
                <a:avLst/>
              </a:prstGeom>
              <a:blipFill>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6197305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6" y="143338"/>
            <a:ext cx="11099223" cy="1325562"/>
          </a:xfrm>
        </p:spPr>
        <p:txBody>
          <a:bodyPr>
            <a:normAutofit/>
          </a:bodyPr>
          <a:lstStyle/>
          <a:p>
            <a:r>
              <a:rPr lang="en-US" altLang="ja-JP" sz="3200" dirty="0" smtClean="0"/>
              <a:t>5. CONCLUSION</a:t>
            </a:r>
            <a:endParaRPr kumimoji="1" lang="ja-JP" altLang="en-US" sz="3200" dirty="0"/>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5550" t="9950" r="30501" b="86784"/>
          <a:stretch/>
        </p:blipFill>
        <p:spPr>
          <a:xfrm>
            <a:off x="12642736" y="2619375"/>
            <a:ext cx="1466850" cy="542925"/>
          </a:xfrm>
          <a:prstGeom prst="rect">
            <a:avLst/>
          </a:prstGeom>
        </p:spPr>
      </p:pic>
      <p:sp>
        <p:nvSpPr>
          <p:cNvPr id="8" name="コンテンツ プレースホルダー 10"/>
          <p:cNvSpPr txBox="1">
            <a:spLocks/>
          </p:cNvSpPr>
          <p:nvPr/>
        </p:nvSpPr>
        <p:spPr>
          <a:xfrm>
            <a:off x="844766" y="1164099"/>
            <a:ext cx="11146282" cy="5497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sz="2700" dirty="0" smtClean="0">
                <a:latin typeface="+mn-ea"/>
              </a:rPr>
              <a:t>最適な監視ミッションを達成するために</a:t>
            </a:r>
            <a:r>
              <a:rPr lang="en-US" altLang="ja-JP" sz="2700" dirty="0" smtClean="0">
                <a:latin typeface="+mn-ea"/>
              </a:rPr>
              <a:t>, </a:t>
            </a:r>
            <a:r>
              <a:rPr lang="ja-JP" altLang="en-US" sz="2700" dirty="0" smtClean="0">
                <a:latin typeface="+mn-ea"/>
              </a:rPr>
              <a:t>確率環境にいるロボットチームに対する制御政策の生成問題を考察</a:t>
            </a:r>
            <a:endParaRPr lang="en-US" altLang="ja-JP" sz="2700" dirty="0" smtClean="0">
              <a:latin typeface="+mn-ea"/>
            </a:endParaRPr>
          </a:p>
          <a:p>
            <a:r>
              <a:rPr lang="ja-JP" altLang="en-US" sz="2700" dirty="0" smtClean="0">
                <a:latin typeface="+mn-ea"/>
              </a:rPr>
              <a:t>ゲーム遷移システムとしてロボットを</a:t>
            </a:r>
            <a:r>
              <a:rPr lang="en-US" altLang="ja-JP" sz="2700" dirty="0" smtClean="0">
                <a:latin typeface="+mn-ea"/>
              </a:rPr>
              <a:t>, </a:t>
            </a:r>
            <a:r>
              <a:rPr lang="ja-JP" altLang="en-US" sz="2700" dirty="0" smtClean="0">
                <a:latin typeface="+mn-ea"/>
              </a:rPr>
              <a:t>ラベル付き</a:t>
            </a:r>
            <a:r>
              <a:rPr lang="en-US" altLang="ja-JP" sz="2700" dirty="0" smtClean="0">
                <a:latin typeface="+mn-ea"/>
              </a:rPr>
              <a:t>Markov</a:t>
            </a:r>
            <a:r>
              <a:rPr lang="ja-JP" altLang="en-US" sz="2700" dirty="0" smtClean="0">
                <a:latin typeface="+mn-ea"/>
              </a:rPr>
              <a:t>連鎖として環境をモデル化</a:t>
            </a:r>
            <a:endParaRPr lang="en-US" altLang="ja-JP" sz="2700" dirty="0" smtClean="0">
              <a:latin typeface="+mn-ea"/>
            </a:endParaRPr>
          </a:p>
          <a:p>
            <a:r>
              <a:rPr lang="en-US" altLang="ja-JP" sz="2700" dirty="0" smtClean="0">
                <a:latin typeface="+mn-ea"/>
              </a:rPr>
              <a:t>LTL</a:t>
            </a:r>
            <a:r>
              <a:rPr lang="ja-JP" altLang="en-US" sz="2700" dirty="0" smtClean="0">
                <a:latin typeface="+mn-ea"/>
              </a:rPr>
              <a:t>式仕様を満たす</a:t>
            </a:r>
            <a:r>
              <a:rPr lang="en-US" altLang="ja-JP" sz="2700" dirty="0" smtClean="0">
                <a:latin typeface="+mn-ea"/>
              </a:rPr>
              <a:t>MDP</a:t>
            </a:r>
            <a:r>
              <a:rPr lang="ja-JP" altLang="en-US" sz="2700" dirty="0">
                <a:latin typeface="+mn-ea"/>
              </a:rPr>
              <a:t>上</a:t>
            </a:r>
            <a:r>
              <a:rPr lang="ja-JP" altLang="en-US" sz="2700" dirty="0" smtClean="0">
                <a:latin typeface="+mn-ea"/>
              </a:rPr>
              <a:t>の最適制御政策を見つけるという問題に帰着</a:t>
            </a:r>
            <a:endParaRPr lang="en-US" altLang="ja-JP" sz="2700" dirty="0" smtClean="0">
              <a:latin typeface="+mn-ea"/>
            </a:endParaRPr>
          </a:p>
          <a:p>
            <a:r>
              <a:rPr lang="en-US" altLang="ja-JP" sz="2700" dirty="0" smtClean="0">
                <a:latin typeface="+mn-ea"/>
              </a:rPr>
              <a:t>(</a:t>
            </a:r>
            <a:r>
              <a:rPr lang="ja-JP" altLang="en-US" sz="2700" dirty="0" smtClean="0">
                <a:latin typeface="+mn-ea"/>
              </a:rPr>
              <a:t>準</a:t>
            </a:r>
            <a:r>
              <a:rPr lang="en-US" altLang="ja-JP" sz="2700" dirty="0" smtClean="0">
                <a:latin typeface="+mn-ea"/>
              </a:rPr>
              <a:t>)</a:t>
            </a:r>
            <a:r>
              <a:rPr lang="ja-JP" altLang="en-US" sz="2700" dirty="0" smtClean="0">
                <a:latin typeface="+mn-ea"/>
              </a:rPr>
              <a:t>最適制御政策を生成するために</a:t>
            </a:r>
            <a:r>
              <a:rPr lang="en-US" altLang="ja-JP" sz="2700" dirty="0" smtClean="0">
                <a:latin typeface="+mn-ea"/>
              </a:rPr>
              <a:t>ADP</a:t>
            </a:r>
            <a:r>
              <a:rPr lang="ja-JP" altLang="en-US" sz="2700" dirty="0" smtClean="0">
                <a:latin typeface="+mn-ea"/>
              </a:rPr>
              <a:t>フレームワークを提案</a:t>
            </a:r>
            <a:endParaRPr lang="en-US" altLang="ja-JP" sz="2700" dirty="0" smtClean="0">
              <a:latin typeface="+mn-ea"/>
            </a:endParaRPr>
          </a:p>
          <a:p>
            <a:r>
              <a:rPr lang="en-US" altLang="ja-JP" sz="2700" dirty="0" smtClean="0">
                <a:latin typeface="+mn-ea"/>
              </a:rPr>
              <a:t>DP</a:t>
            </a:r>
            <a:r>
              <a:rPr lang="ja-JP" altLang="en-US" sz="2700" dirty="0" smtClean="0">
                <a:latin typeface="+mn-ea"/>
              </a:rPr>
              <a:t>ベースの既存手法と比較して</a:t>
            </a:r>
            <a:r>
              <a:rPr lang="en-US" altLang="ja-JP" sz="2700" dirty="0" smtClean="0">
                <a:latin typeface="+mn-ea"/>
              </a:rPr>
              <a:t>, </a:t>
            </a:r>
            <a:r>
              <a:rPr lang="ja-JP" altLang="en-US" sz="2700" dirty="0" smtClean="0">
                <a:latin typeface="+mn-ea"/>
              </a:rPr>
              <a:t>準最適な制御政策を手に入れるための提案</a:t>
            </a:r>
            <a:r>
              <a:rPr lang="en-US" altLang="ja-JP" sz="2700" dirty="0">
                <a:latin typeface="+mn-ea"/>
              </a:rPr>
              <a:t>ADP</a:t>
            </a:r>
            <a:r>
              <a:rPr lang="ja-JP" altLang="en-US" sz="2700" dirty="0">
                <a:latin typeface="+mn-ea"/>
              </a:rPr>
              <a:t>フレームワーク</a:t>
            </a:r>
            <a:r>
              <a:rPr lang="ja-JP" altLang="en-US" sz="2700" dirty="0" smtClean="0">
                <a:latin typeface="+mn-ea"/>
              </a:rPr>
              <a:t>は解の最適性と計算量のトレードオフができる</a:t>
            </a:r>
            <a:endParaRPr lang="en-US" altLang="ja-JP" sz="2700" dirty="0" smtClean="0">
              <a:latin typeface="+mn-ea"/>
            </a:endParaRPr>
          </a:p>
          <a:p>
            <a:r>
              <a:rPr lang="en-US" altLang="ja-JP" sz="2700" dirty="0">
                <a:latin typeface="+mn-ea"/>
              </a:rPr>
              <a:t>2</a:t>
            </a:r>
            <a:r>
              <a:rPr lang="ja-JP" altLang="en-US" sz="2700" dirty="0" err="1" smtClean="0">
                <a:latin typeface="+mn-ea"/>
              </a:rPr>
              <a:t>つの</a:t>
            </a:r>
            <a:r>
              <a:rPr lang="ja-JP" altLang="en-US" sz="2700" dirty="0" smtClean="0">
                <a:latin typeface="+mn-ea"/>
              </a:rPr>
              <a:t>アルゴリズム</a:t>
            </a:r>
            <a:r>
              <a:rPr lang="en-US" altLang="ja-JP" sz="2700" dirty="0" smtClean="0">
                <a:latin typeface="+mn-ea"/>
              </a:rPr>
              <a:t>(APIA, S-APIA)</a:t>
            </a:r>
            <a:r>
              <a:rPr lang="ja-JP" altLang="en-US" sz="2700" dirty="0" smtClean="0">
                <a:latin typeface="+mn-ea"/>
              </a:rPr>
              <a:t>は提案</a:t>
            </a:r>
            <a:r>
              <a:rPr lang="en-US" altLang="ja-JP" sz="2700" dirty="0" smtClean="0">
                <a:latin typeface="+mn-ea"/>
              </a:rPr>
              <a:t>ADP</a:t>
            </a:r>
            <a:r>
              <a:rPr lang="ja-JP" altLang="en-US" sz="2700" dirty="0" smtClean="0">
                <a:latin typeface="+mn-ea"/>
              </a:rPr>
              <a:t>フレームワークにより開発</a:t>
            </a:r>
            <a:endParaRPr lang="en-US" altLang="ja-JP" sz="2700" dirty="0" smtClean="0">
              <a:latin typeface="+mn-ea"/>
            </a:endParaRPr>
          </a:p>
          <a:p>
            <a:r>
              <a:rPr lang="ja-JP" altLang="en-US" sz="2700" dirty="0" smtClean="0">
                <a:latin typeface="+mn-ea"/>
              </a:rPr>
              <a:t>提案</a:t>
            </a:r>
            <a:r>
              <a:rPr lang="en-US" altLang="ja-JP" sz="2700" dirty="0" smtClean="0">
                <a:latin typeface="+mn-ea"/>
              </a:rPr>
              <a:t>ADP</a:t>
            </a:r>
            <a:r>
              <a:rPr lang="ja-JP" altLang="en-US" sz="2700" dirty="0" smtClean="0">
                <a:latin typeface="+mn-ea"/>
              </a:rPr>
              <a:t>フレームワークの効果性と効率性はシミュレーション環境におけるケーススタディを用いて示される</a:t>
            </a:r>
            <a:endParaRPr lang="en-US" altLang="ja-JP" sz="2700" dirty="0" smtClean="0">
              <a:latin typeface="+mn-ea"/>
            </a:endParaRPr>
          </a:p>
        </p:txBody>
      </p:sp>
    </p:spTree>
    <p:extLst>
      <p:ext uri="{BB962C8B-B14F-4D97-AF65-F5344CB8AC3E}">
        <p14:creationId xmlns:p14="http://schemas.microsoft.com/office/powerpoint/2010/main" val="6774504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2.PROBLEM FORMULATION  A. Problem formulation</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smtClean="0"/>
                  <a:t>本論文では</a:t>
                </a:r>
                <a:r>
                  <a:rPr lang="en-US" altLang="ja-JP" dirty="0" smtClean="0"/>
                  <a:t>, </a:t>
                </a:r>
                <a:r>
                  <a:rPr lang="ja-JP" altLang="en-US" dirty="0" smtClean="0"/>
                  <a:t>監視</a:t>
                </a:r>
                <a:r>
                  <a:rPr lang="en-US" altLang="ja-JP" dirty="0" smtClean="0"/>
                  <a:t>, </a:t>
                </a:r>
                <a:r>
                  <a:rPr lang="ja-JP" altLang="en-US" dirty="0" smtClean="0"/>
                  <a:t>永続的監視</a:t>
                </a:r>
                <a:r>
                  <a:rPr lang="en-US" altLang="ja-JP" dirty="0" smtClean="0"/>
                  <a:t>, </a:t>
                </a:r>
                <a:r>
                  <a:rPr lang="ja-JP" altLang="en-US" dirty="0" smtClean="0"/>
                  <a:t>宅配</a:t>
                </a:r>
                <a:r>
                  <a:rPr lang="ja-JP" altLang="en-US" dirty="0"/>
                  <a:t>タスクのような無限の実行を必要とするロボットミッションについて</a:t>
                </a:r>
                <a:r>
                  <a:rPr lang="ja-JP" altLang="en-US" dirty="0" smtClean="0"/>
                  <a:t>考察</a:t>
                </a:r>
                <a:endParaRPr lang="en-US" altLang="ja-JP" dirty="0"/>
              </a:p>
              <a:p>
                <a:r>
                  <a:rPr lang="en-US" altLang="ja-JP" dirty="0"/>
                  <a:t>LTL</a:t>
                </a:r>
                <a:r>
                  <a:rPr lang="ja-JP" altLang="en-US" dirty="0"/>
                  <a:t>はそのようなミッションを記述するための正式な枠組みを</a:t>
                </a:r>
                <a:r>
                  <a:rPr lang="ja-JP" altLang="en-US" dirty="0" smtClean="0"/>
                  <a:t>提供</a:t>
                </a:r>
                <a:endParaRPr lang="en-US" altLang="ja-JP" dirty="0"/>
              </a:p>
              <a:p>
                <a:r>
                  <a:rPr lang="en-US" altLang="ja-JP" dirty="0"/>
                  <a:t>LTL</a:t>
                </a:r>
                <a:r>
                  <a:rPr lang="ja-JP" altLang="en-US" dirty="0"/>
                  <a:t>の構文とセマンティクスの詳細な説明</a:t>
                </a:r>
                <a:r>
                  <a:rPr lang="ja-JP" altLang="en-US" dirty="0" smtClean="0"/>
                  <a:t>は</a:t>
                </a:r>
                <a:r>
                  <a:rPr lang="en-US" altLang="ja-JP" dirty="0" smtClean="0"/>
                  <a:t>[1]</a:t>
                </a:r>
                <a:r>
                  <a:rPr lang="ja-JP" altLang="en-US" dirty="0" smtClean="0"/>
                  <a:t>で</a:t>
                </a:r>
                <a:endParaRPr lang="en-US" altLang="ja-JP" dirty="0" smtClean="0"/>
              </a:p>
              <a:p>
                <a:r>
                  <a:rPr lang="ja-JP" altLang="en-US" dirty="0" smtClean="0"/>
                  <a:t>大まかに</a:t>
                </a:r>
                <a:r>
                  <a:rPr lang="en-US" altLang="ja-JP" dirty="0" smtClean="0"/>
                  <a:t>, LTL</a:t>
                </a:r>
                <a:r>
                  <a:rPr lang="ja-JP" altLang="en-US" dirty="0"/>
                  <a:t>の</a:t>
                </a:r>
                <a:r>
                  <a:rPr lang="ja-JP" altLang="en-US" dirty="0" smtClean="0"/>
                  <a:t>式は原子命題の集合</a:t>
                </a:r>
                <a:r>
                  <a:rPr lang="en-US" altLang="ja-JP" dirty="0" smtClean="0"/>
                  <a:t>,</a:t>
                </a:r>
              </a:p>
              <a:p>
                <a:pPr marL="0" indent="0">
                  <a:buNone/>
                </a:pPr>
                <a:r>
                  <a:rPr lang="ja-JP" altLang="en-US" dirty="0" smtClean="0"/>
                  <a:t>   標</a:t>
                </a:r>
                <a:r>
                  <a:rPr lang="ja-JP" altLang="en-US" dirty="0"/>
                  <a:t>準ブール</a:t>
                </a:r>
                <a:r>
                  <a:rPr lang="ja-JP" altLang="en-US" dirty="0" smtClean="0"/>
                  <a:t>演算子 </a:t>
                </a:r>
                <a:r>
                  <a:rPr lang="en-US" altLang="ja-JP" dirty="0" smtClean="0"/>
                  <a:t>¬</a:t>
                </a:r>
                <a:r>
                  <a:rPr lang="ja-JP" altLang="en-US" dirty="0"/>
                  <a:t>（否定</a:t>
                </a:r>
                <a:r>
                  <a:rPr lang="ja-JP" altLang="en-US" dirty="0" smtClean="0"/>
                  <a:t>）</a:t>
                </a:r>
                <a:r>
                  <a:rPr lang="en-US" altLang="ja-JP" dirty="0" smtClean="0"/>
                  <a:t>, </a:t>
                </a:r>
                <a:r>
                  <a:rPr lang="ja-JP" altLang="en-US" dirty="0" smtClean="0"/>
                  <a:t>∨</a:t>
                </a:r>
                <a:r>
                  <a:rPr lang="ja-JP" altLang="en-US" dirty="0"/>
                  <a:t>（論理和</a:t>
                </a:r>
                <a:r>
                  <a:rPr lang="ja-JP" altLang="en-US" dirty="0" smtClean="0"/>
                  <a:t>）</a:t>
                </a:r>
                <a:r>
                  <a:rPr lang="en-US" altLang="ja-JP" dirty="0" smtClean="0"/>
                  <a:t>, </a:t>
                </a:r>
                <a:r>
                  <a:rPr lang="ja-JP" altLang="en-US" dirty="0" smtClean="0"/>
                  <a:t>∧</a:t>
                </a:r>
                <a:r>
                  <a:rPr lang="ja-JP" altLang="en-US" dirty="0"/>
                  <a:t>（結合</a:t>
                </a:r>
                <a:r>
                  <a:rPr lang="ja-JP" altLang="en-US" dirty="0" smtClean="0"/>
                  <a:t>）</a:t>
                </a:r>
                <a:r>
                  <a:rPr lang="en-US" altLang="ja-JP" dirty="0" smtClean="0"/>
                  <a:t>, </a:t>
                </a:r>
                <a:r>
                  <a:rPr lang="ja-JP" altLang="en-US" dirty="0" smtClean="0"/>
                  <a:t>⇒</a:t>
                </a:r>
                <a:r>
                  <a:rPr lang="ja-JP" altLang="en-US" dirty="0"/>
                  <a:t>（含意</a:t>
                </a:r>
                <a:r>
                  <a:rPr lang="ja-JP" altLang="en-US" dirty="0" smtClean="0"/>
                  <a:t>）</a:t>
                </a:r>
                <a:r>
                  <a:rPr lang="en-US" altLang="ja-JP" dirty="0" smtClean="0"/>
                  <a:t>, </a:t>
                </a:r>
              </a:p>
              <a:p>
                <a:pPr marL="0" indent="0">
                  <a:buNone/>
                </a:pPr>
                <a:r>
                  <a:rPr lang="ja-JP" altLang="en-US" dirty="0" smtClean="0"/>
                  <a:t>   時間</a:t>
                </a:r>
                <a:r>
                  <a:rPr lang="ja-JP" altLang="en-US" dirty="0"/>
                  <a:t>演算子</a:t>
                </a:r>
                <a:r>
                  <a:rPr lang="en-US" altLang="ja-JP" b="1" dirty="0"/>
                  <a:t>X</a:t>
                </a:r>
                <a:r>
                  <a:rPr lang="ja-JP" altLang="en-US" dirty="0" smtClean="0"/>
                  <a:t>（</a:t>
                </a:r>
                <a:r>
                  <a:rPr lang="en-US" altLang="ja-JP" dirty="0" smtClean="0"/>
                  <a:t>next</a:t>
                </a:r>
                <a:r>
                  <a:rPr lang="ja-JP" altLang="en-US" dirty="0" smtClean="0"/>
                  <a:t>）</a:t>
                </a:r>
                <a:r>
                  <a:rPr lang="en-US" altLang="ja-JP" dirty="0"/>
                  <a:t>, </a:t>
                </a:r>
                <a:r>
                  <a:rPr lang="en-US" altLang="ja-JP" b="1" dirty="0"/>
                  <a:t>U</a:t>
                </a:r>
                <a:r>
                  <a:rPr lang="en-US" altLang="ja-JP" dirty="0"/>
                  <a:t>(until</a:t>
                </a:r>
                <a:r>
                  <a:rPr lang="en-US" altLang="ja-JP" dirty="0" smtClean="0"/>
                  <a:t>) </a:t>
                </a:r>
                <a:r>
                  <a:rPr lang="en-US" altLang="ja-JP" dirty="0"/>
                  <a:t>, </a:t>
                </a:r>
                <a:r>
                  <a:rPr lang="en-US" altLang="ja-JP" b="1" dirty="0"/>
                  <a:t>F</a:t>
                </a:r>
                <a:r>
                  <a:rPr lang="en-US" altLang="ja-JP" dirty="0"/>
                  <a:t> (eventually</a:t>
                </a:r>
                <a:r>
                  <a:rPr lang="en-US" altLang="ja-JP" dirty="0" smtClean="0"/>
                  <a:t>) , </a:t>
                </a:r>
                <a:r>
                  <a:rPr lang="en-US" altLang="ja-JP" b="1" dirty="0"/>
                  <a:t>G</a:t>
                </a:r>
                <a:r>
                  <a:rPr lang="en-US" altLang="ja-JP" dirty="0"/>
                  <a:t> (always)</a:t>
                </a:r>
                <a:endParaRPr lang="en-US" altLang="ja-JP" dirty="0" smtClean="0"/>
              </a:p>
              <a:p>
                <a:r>
                  <a:rPr lang="en-US" altLang="ja-JP" dirty="0" smtClean="0"/>
                  <a:t>LTL</a:t>
                </a:r>
                <a:r>
                  <a:rPr lang="ja-JP" altLang="en-US" dirty="0" smtClean="0"/>
                  <a:t>式のセマンティクスは</a:t>
                </a:r>
                <a:r>
                  <a:rPr lang="en-US" altLang="ja-JP" dirty="0" smtClean="0"/>
                  <a:t>, </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panose="02040503050406030204" pitchFamily="18" charset="0"/>
                          </a:rPr>
                          <m:t>2</m:t>
                        </m:r>
                      </m:e>
                      <m:sup>
                        <m:r>
                          <m:rPr>
                            <m:sty m:val="p"/>
                          </m:rPr>
                          <a:rPr lang="en-US" altLang="ja-JP" i="1">
                            <a:latin typeface="Cambria Math" panose="02040503050406030204" pitchFamily="18" charset="0"/>
                          </a:rPr>
                          <m:t>Π</m:t>
                        </m:r>
                      </m:sup>
                    </m:sSup>
                  </m:oMath>
                </a14:m>
                <a:r>
                  <a:rPr lang="ja-JP" altLang="en-US" dirty="0" smtClean="0"/>
                  <a:t>の無限語で与えられる</a:t>
                </a:r>
                <a:endParaRPr lang="en-US" altLang="ja-JP" dirty="0" smtClean="0"/>
              </a:p>
              <a:p>
                <a:r>
                  <a:rPr lang="en-US" altLang="ja-JP" dirty="0" smtClean="0"/>
                  <a:t>Ex)</a:t>
                </a:r>
                <a:r>
                  <a:rPr lang="ja-JP" altLang="en-US" dirty="0" smtClean="0"/>
                  <a:t>「</a:t>
                </a:r>
                <a:r>
                  <a:rPr lang="ja-JP" altLang="en-US" dirty="0"/>
                  <a:t>無限に何度も監視し、監視後にいつも元に戻る」という</a:t>
                </a:r>
                <a:r>
                  <a:rPr lang="ja-JP" altLang="en-US" dirty="0" smtClean="0"/>
                  <a:t>仕様</a:t>
                </a:r>
                <a:endParaRPr lang="en-US" altLang="ja-JP" dirty="0" smtClean="0"/>
              </a:p>
              <a:p>
                <a:pPr marL="0" indent="0">
                  <a:buNone/>
                </a:pPr>
                <a:r>
                  <a:rPr lang="ja-JP" altLang="en-US" dirty="0"/>
                  <a:t>　</a:t>
                </a:r>
                <a:r>
                  <a:rPr lang="en-US" altLang="ja-JP" dirty="0" smtClean="0"/>
                  <a:t>φ</a:t>
                </a:r>
                <a:r>
                  <a:rPr lang="en-US" altLang="ja-JP" dirty="0"/>
                  <a:t>= </a:t>
                </a:r>
                <a:r>
                  <a:rPr lang="en-US" altLang="ja-JP" b="1" dirty="0"/>
                  <a:t>GF</a:t>
                </a:r>
                <a:r>
                  <a:rPr lang="en-US" altLang="ja-JP" dirty="0"/>
                  <a:t> </a:t>
                </a:r>
                <a:r>
                  <a:rPr lang="en-US" altLang="ja-JP" dirty="0" err="1"/>
                  <a:t>Monitor∧</a:t>
                </a:r>
                <a:r>
                  <a:rPr lang="en-US" altLang="ja-JP" b="1" dirty="0" err="1"/>
                  <a:t>G</a:t>
                </a:r>
                <a:r>
                  <a:rPr lang="ja-JP" altLang="en-US" dirty="0"/>
                  <a:t>（</a:t>
                </a:r>
                <a:r>
                  <a:rPr lang="en-US" altLang="ja-JP" dirty="0" err="1"/>
                  <a:t>Monitor⇒</a:t>
                </a:r>
                <a:r>
                  <a:rPr lang="en-US" altLang="ja-JP" b="1" dirty="0" err="1"/>
                  <a:t>X</a:t>
                </a:r>
                <a:r>
                  <a:rPr lang="en-US" altLang="ja-JP" dirty="0"/>
                  <a:t> Base</a:t>
                </a:r>
                <a:r>
                  <a:rPr lang="ja-JP" altLang="en-US" dirty="0" smtClean="0"/>
                  <a:t>）</a:t>
                </a:r>
                <a:endParaRPr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45127" y="1293338"/>
                <a:ext cx="10515600" cy="5564662"/>
              </a:xfrm>
              <a:blipFill>
                <a:blip r:embed="rId2"/>
                <a:stretch>
                  <a:fillRect l="-928" t="-23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85276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A. Problem formulation</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smtClean="0"/>
                  <a:t>無限回実行される必要がある</a:t>
                </a:r>
                <a:r>
                  <a:rPr lang="en-US" altLang="ja-JP" dirty="0" smtClean="0"/>
                  <a:t>“</a:t>
                </a:r>
                <a:r>
                  <a:rPr lang="ja-JP" altLang="en-US" dirty="0" smtClean="0">
                    <a:solidFill>
                      <a:srgbClr val="FF0000"/>
                    </a:solidFill>
                  </a:rPr>
                  <a:t>最適化タスク</a:t>
                </a:r>
                <a:r>
                  <a:rPr lang="en-US" altLang="ja-JP" dirty="0" smtClean="0"/>
                  <a:t>”</a:t>
                </a:r>
                <a:r>
                  <a:rPr lang="ja-JP" altLang="en-US" dirty="0" smtClean="0"/>
                  <a:t>と</a:t>
                </a:r>
                <a:r>
                  <a:rPr lang="ja-JP" altLang="en-US" dirty="0"/>
                  <a:t>呼ばれる特別なタスクを</a:t>
                </a:r>
                <a:r>
                  <a:rPr lang="ja-JP" altLang="en-US" dirty="0" smtClean="0"/>
                  <a:t>定義</a:t>
                </a:r>
                <a:endParaRPr lang="en-US" altLang="ja-JP" dirty="0" smtClean="0"/>
              </a:p>
              <a:p>
                <a:r>
                  <a:rPr lang="ja-JP" altLang="en-US" dirty="0" smtClean="0">
                    <a:solidFill>
                      <a:srgbClr val="FF0000"/>
                    </a:solidFill>
                  </a:rPr>
                  <a:t>タスクの</a:t>
                </a:r>
                <a:r>
                  <a:rPr lang="en-US" altLang="ja-JP" dirty="0" smtClean="0">
                    <a:solidFill>
                      <a:srgbClr val="FF0000"/>
                    </a:solidFill>
                  </a:rPr>
                  <a:t>2</a:t>
                </a:r>
                <a:r>
                  <a:rPr lang="ja-JP" altLang="en-US" dirty="0" err="1" smtClean="0">
                    <a:solidFill>
                      <a:srgbClr val="FF0000"/>
                    </a:solidFill>
                  </a:rPr>
                  <a:t>つの</a:t>
                </a:r>
                <a:r>
                  <a:rPr lang="ja-JP" altLang="en-US" dirty="0" smtClean="0">
                    <a:solidFill>
                      <a:srgbClr val="FF0000"/>
                    </a:solidFill>
                  </a:rPr>
                  <a:t>連続実行間の時間を最小化</a:t>
                </a:r>
                <a:r>
                  <a:rPr lang="ja-JP" altLang="en-US" dirty="0" smtClean="0"/>
                  <a:t>したい</a:t>
                </a:r>
                <a:endParaRPr lang="en-US" altLang="ja-JP" dirty="0" smtClean="0"/>
              </a:p>
              <a:p>
                <a:r>
                  <a:rPr lang="ja-JP" altLang="en-US" dirty="0" smtClean="0"/>
                  <a:t>特に</a:t>
                </a:r>
                <a:r>
                  <a:rPr lang="en-US" altLang="ja-JP" dirty="0" smtClean="0"/>
                  <a:t>, </a:t>
                </a:r>
                <a:r>
                  <a:rPr lang="ja-JP" altLang="en-US" dirty="0" smtClean="0"/>
                  <a:t>以下の形式の</a:t>
                </a:r>
                <a:r>
                  <a:rPr lang="en-US" altLang="ja-JP" dirty="0" smtClean="0"/>
                  <a:t>LTL</a:t>
                </a:r>
                <a:r>
                  <a:rPr lang="ja-JP" altLang="en-US" dirty="0" smtClean="0"/>
                  <a:t>式</a:t>
                </a:r>
                <a:endParaRPr lang="en-US" altLang="ja-JP" dirty="0" smtClean="0"/>
              </a:p>
              <a:p>
                <a:pPr marL="0" indent="0">
                  <a:buNone/>
                </a:pPr>
                <a:r>
                  <a:rPr lang="ja-JP" altLang="en-US" dirty="0" smtClean="0"/>
                  <a:t>　</a:t>
                </a:r>
                <a14:m>
                  <m:oMath xmlns:m="http://schemas.openxmlformats.org/officeDocument/2006/math">
                    <m:r>
                      <a:rPr lang="ja-JP" altLang="en-US" i="1" dirty="0" smtClean="0">
                        <a:latin typeface="Cambria Math" panose="02040503050406030204" pitchFamily="18" charset="0"/>
                      </a:rPr>
                      <m:t>𝜙</m:t>
                    </m:r>
                    <m:r>
                      <a:rPr lang="en-US" altLang="ja-JP" i="1" dirty="0">
                        <a:latin typeface="Cambria Math" panose="02040503050406030204" pitchFamily="18" charset="0"/>
                      </a:rPr>
                      <m:t>=</m:t>
                    </m:r>
                    <m:r>
                      <a:rPr lang="en-US" altLang="ja-JP" i="1" dirty="0">
                        <a:latin typeface="Cambria Math" panose="02040503050406030204" pitchFamily="18" charset="0"/>
                      </a:rPr>
                      <m:t>𝜑</m:t>
                    </m:r>
                    <m:r>
                      <a:rPr lang="en-US" altLang="ja-JP" i="1" dirty="0" smtClean="0">
                        <a:latin typeface="Cambria Math" panose="02040503050406030204" pitchFamily="18" charset="0"/>
                      </a:rPr>
                      <m:t>∧</m:t>
                    </m:r>
                    <m:r>
                      <a:rPr lang="en-US" altLang="ja-JP" b="1" i="1" dirty="0">
                        <a:latin typeface="Cambria Math" panose="02040503050406030204" pitchFamily="18" charset="0"/>
                      </a:rPr>
                      <m:t>𝑮</m:t>
                    </m:r>
                    <m:r>
                      <a:rPr lang="en-US" altLang="ja-JP" b="1" i="1" dirty="0" smtClean="0">
                        <a:latin typeface="Cambria Math" panose="02040503050406030204" pitchFamily="18" charset="0"/>
                      </a:rPr>
                      <m:t>𝑭</m:t>
                    </m:r>
                    <m:r>
                      <a:rPr lang="ja-JP" altLang="en-US" b="0" i="1" dirty="0" smtClean="0">
                        <a:latin typeface="Cambria Math" panose="02040503050406030204" pitchFamily="18" charset="0"/>
                      </a:rPr>
                      <m:t>𝜓</m:t>
                    </m:r>
                  </m:oMath>
                </a14:m>
                <a:r>
                  <a:rPr lang="ja-JP" altLang="en-US" b="0" dirty="0" smtClean="0"/>
                  <a:t>　･･･</a:t>
                </a:r>
                <a:r>
                  <a:rPr lang="en-US" altLang="ja-JP" b="0" dirty="0" smtClean="0"/>
                  <a:t>(1)</a:t>
                </a:r>
              </a:p>
              <a:p>
                <a:pPr marL="0" indent="0">
                  <a:buNone/>
                </a:pPr>
                <a:r>
                  <a:rPr lang="en-US" altLang="ja-JP" dirty="0" smtClean="0"/>
                  <a:t>   </a:t>
                </a:r>
                <a14:m>
                  <m:oMath xmlns:m="http://schemas.openxmlformats.org/officeDocument/2006/math">
                    <m:r>
                      <a:rPr lang="en-US" altLang="ja-JP" i="1" dirty="0">
                        <a:latin typeface="Cambria Math" panose="02040503050406030204" pitchFamily="18" charset="0"/>
                      </a:rPr>
                      <m:t>𝜑</m:t>
                    </m:r>
                    <m:r>
                      <a:rPr lang="en-US" altLang="ja-JP" b="0" i="1" dirty="0" smtClean="0">
                        <a:latin typeface="Cambria Math" panose="02040503050406030204" pitchFamily="18" charset="0"/>
                      </a:rPr>
                      <m:t>:</m:t>
                    </m:r>
                    <m:r>
                      <m:rPr>
                        <m:sty m:val="p"/>
                      </m:rPr>
                      <a:rPr lang="en-US" altLang="ja-JP" i="1" dirty="0">
                        <a:latin typeface="Cambria Math" panose="02040503050406030204" pitchFamily="18" charset="0"/>
                      </a:rPr>
                      <m:t>Π</m:t>
                    </m:r>
                    <m:r>
                      <a:rPr lang="ja-JP" altLang="en-US" i="1" dirty="0" smtClean="0">
                        <a:latin typeface="Cambria Math" panose="02040503050406030204" pitchFamily="18" charset="0"/>
                      </a:rPr>
                      <m:t>の</m:t>
                    </m:r>
                  </m:oMath>
                </a14:m>
                <a:r>
                  <a:rPr lang="ja-JP" altLang="en-US" dirty="0" smtClean="0"/>
                  <a:t>中の</a:t>
                </a:r>
                <a:r>
                  <a:rPr lang="en-US" altLang="ja-JP" dirty="0" smtClean="0"/>
                  <a:t>LTL</a:t>
                </a:r>
                <a:r>
                  <a:rPr lang="ja-JP" altLang="en-US" dirty="0" smtClean="0"/>
                  <a:t>式</a:t>
                </a:r>
                <a14:m>
                  <m:oMath xmlns:m="http://schemas.openxmlformats.org/officeDocument/2006/math">
                    <m:r>
                      <a:rPr lang="en-US" altLang="ja-JP" b="0" i="0" dirty="0" smtClean="0">
                        <a:latin typeface="Cambria Math" panose="02040503050406030204" pitchFamily="18" charset="0"/>
                      </a:rPr>
                      <m:t>  </m:t>
                    </m:r>
                    <m:r>
                      <a:rPr lang="ja-JP" altLang="en-US" i="1" dirty="0">
                        <a:latin typeface="Cambria Math" panose="02040503050406030204" pitchFamily="18" charset="0"/>
                      </a:rPr>
                      <m:t>𝜓</m:t>
                    </m:r>
                    <m:r>
                      <a:rPr lang="en-US" altLang="ja-JP" b="0" i="1" dirty="0" smtClean="0">
                        <a:latin typeface="Cambria Math" panose="02040503050406030204" pitchFamily="18" charset="0"/>
                      </a:rPr>
                      <m:t>:</m:t>
                    </m:r>
                  </m:oMath>
                </a14:m>
                <a:r>
                  <a:rPr lang="en-US" altLang="ja-JP" dirty="0"/>
                  <a:t> </a:t>
                </a:r>
                <a14:m>
                  <m:oMath xmlns:m="http://schemas.openxmlformats.org/officeDocument/2006/math">
                    <m:r>
                      <m:rPr>
                        <m:sty m:val="p"/>
                      </m:rPr>
                      <a:rPr lang="en-US" altLang="ja-JP" i="1" dirty="0">
                        <a:latin typeface="Cambria Math" panose="02040503050406030204" pitchFamily="18" charset="0"/>
                      </a:rPr>
                      <m:t>Π</m:t>
                    </m:r>
                  </m:oMath>
                </a14:m>
                <a:r>
                  <a:rPr lang="ja-JP" altLang="en-US" dirty="0" smtClean="0"/>
                  <a:t>の原子命題のブール論理式の組み合わせ</a:t>
                </a:r>
                <a:endParaRPr lang="en-US" altLang="ja-JP" dirty="0" smtClean="0"/>
              </a:p>
              <a:p>
                <a14:m>
                  <m:oMath xmlns:m="http://schemas.openxmlformats.org/officeDocument/2006/math">
                    <m:r>
                      <a:rPr lang="ja-JP" altLang="en-US" i="1" dirty="0" smtClean="0">
                        <a:solidFill>
                          <a:srgbClr val="FF0000"/>
                        </a:solidFill>
                        <a:latin typeface="Cambria Math" panose="02040503050406030204" pitchFamily="18" charset="0"/>
                      </a:rPr>
                      <m:t>𝜓</m:t>
                    </m:r>
                  </m:oMath>
                </a14:m>
                <a:r>
                  <a:rPr lang="ja-JP" altLang="en-US" dirty="0" smtClean="0">
                    <a:solidFill>
                      <a:srgbClr val="FF0000"/>
                    </a:solidFill>
                  </a:rPr>
                  <a:t>を用いて最適化タスクの補足</a:t>
                </a:r>
                <a:r>
                  <a:rPr lang="en-US" altLang="ja-JP" dirty="0" smtClean="0"/>
                  <a:t>, </a:t>
                </a:r>
                <a14:m>
                  <m:oMath xmlns:m="http://schemas.openxmlformats.org/officeDocument/2006/math">
                    <m:r>
                      <a:rPr lang="en-US" altLang="ja-JP" i="1" dirty="0" smtClean="0">
                        <a:solidFill>
                          <a:srgbClr val="FF0000"/>
                        </a:solidFill>
                        <a:latin typeface="Cambria Math" panose="02040503050406030204" pitchFamily="18" charset="0"/>
                      </a:rPr>
                      <m:t>𝜑</m:t>
                    </m:r>
                    <m:r>
                      <a:rPr lang="ja-JP" altLang="en-US" i="1" dirty="0" smtClean="0">
                        <a:solidFill>
                          <a:srgbClr val="FF0000"/>
                        </a:solidFill>
                        <a:latin typeface="Cambria Math" panose="02040503050406030204" pitchFamily="18" charset="0"/>
                      </a:rPr>
                      <m:t>を</m:t>
                    </m:r>
                  </m:oMath>
                </a14:m>
                <a:r>
                  <a:rPr lang="ja-JP" altLang="en-US" dirty="0" smtClean="0">
                    <a:solidFill>
                      <a:srgbClr val="FF0000"/>
                    </a:solidFill>
                  </a:rPr>
                  <a:t>用いてほかのミッションやルールを指定</a:t>
                </a:r>
                <a:endParaRPr lang="en-US" altLang="ja-JP" dirty="0" smtClean="0">
                  <a:solidFill>
                    <a:srgbClr val="FF0000"/>
                  </a:solidFill>
                </a:endParaRPr>
              </a:p>
              <a:p>
                <a:r>
                  <a:rPr lang="ja-JP" altLang="en-US" dirty="0" smtClean="0"/>
                  <a:t>目標</a:t>
                </a:r>
                <a:r>
                  <a:rPr lang="ja-JP" altLang="en-US" dirty="0"/>
                  <a:t>は、</a:t>
                </a:r>
                <a:r>
                  <a:rPr lang="ja-JP" altLang="en-US" dirty="0">
                    <a:solidFill>
                      <a:srgbClr val="FF0000"/>
                    </a:solidFill>
                  </a:rPr>
                  <a:t>（</a:t>
                </a:r>
                <a:r>
                  <a:rPr lang="en-US" altLang="ja-JP" dirty="0">
                    <a:solidFill>
                      <a:srgbClr val="FF0000"/>
                    </a:solidFill>
                  </a:rPr>
                  <a:t>1</a:t>
                </a:r>
                <a:r>
                  <a:rPr lang="ja-JP" altLang="en-US" dirty="0">
                    <a:solidFill>
                      <a:srgbClr val="FF0000"/>
                    </a:solidFill>
                  </a:rPr>
                  <a:t>）の形でミッションを達成するロボットのチームを制御</a:t>
                </a:r>
                <a:r>
                  <a:rPr lang="ja-JP" altLang="en-US" dirty="0"/>
                  <a:t>する</a:t>
                </a:r>
                <a:r>
                  <a:rPr lang="ja-JP" altLang="en-US" dirty="0" smtClean="0"/>
                  <a:t>こと</a:t>
                </a:r>
                <a:r>
                  <a:rPr lang="en-US" altLang="ja-JP" dirty="0" smtClean="0"/>
                  <a:t>, </a:t>
                </a:r>
                <a:r>
                  <a:rPr lang="ja-JP" altLang="en-US" dirty="0" smtClean="0">
                    <a:solidFill>
                      <a:srgbClr val="FF0000"/>
                    </a:solidFill>
                  </a:rPr>
                  <a:t>最適化</a:t>
                </a:r>
                <a:r>
                  <a:rPr lang="ja-JP" altLang="en-US" dirty="0">
                    <a:solidFill>
                      <a:srgbClr val="FF0000"/>
                    </a:solidFill>
                  </a:rPr>
                  <a:t>タスク</a:t>
                </a:r>
                <a:r>
                  <a:rPr lang="en-US" altLang="ja-JP" dirty="0">
                    <a:solidFill>
                      <a:srgbClr val="FF0000"/>
                    </a:solidFill>
                  </a:rPr>
                  <a:t>Ψ</a:t>
                </a:r>
                <a:r>
                  <a:rPr lang="ja-JP" altLang="en-US" dirty="0">
                    <a:solidFill>
                      <a:srgbClr val="FF0000"/>
                    </a:solidFill>
                  </a:rPr>
                  <a:t>の</a:t>
                </a:r>
                <a:r>
                  <a:rPr lang="en-US" altLang="ja-JP" dirty="0" smtClean="0">
                    <a:solidFill>
                      <a:srgbClr val="FF0000"/>
                    </a:solidFill>
                  </a:rPr>
                  <a:t>2</a:t>
                </a:r>
                <a:r>
                  <a:rPr lang="ja-JP" altLang="en-US" dirty="0" err="1" smtClean="0">
                    <a:solidFill>
                      <a:srgbClr val="FF0000"/>
                    </a:solidFill>
                  </a:rPr>
                  <a:t>つ</a:t>
                </a:r>
                <a:r>
                  <a:rPr lang="ja-JP" altLang="en-US" dirty="0" err="1">
                    <a:solidFill>
                      <a:srgbClr val="FF0000"/>
                    </a:solidFill>
                  </a:rPr>
                  <a:t>の</a:t>
                </a:r>
                <a:r>
                  <a:rPr lang="ja-JP" altLang="en-US" dirty="0" smtClean="0">
                    <a:solidFill>
                      <a:srgbClr val="FF0000"/>
                    </a:solidFill>
                  </a:rPr>
                  <a:t>連続実行間</a:t>
                </a:r>
                <a:r>
                  <a:rPr lang="ja-JP" altLang="en-US" dirty="0">
                    <a:solidFill>
                      <a:srgbClr val="FF0000"/>
                    </a:solidFill>
                  </a:rPr>
                  <a:t>の時間を最小化</a:t>
                </a:r>
                <a:r>
                  <a:rPr lang="ja-JP" altLang="en-US" dirty="0"/>
                  <a:t>することで</a:t>
                </a:r>
                <a:r>
                  <a:rPr lang="ja-JP" altLang="en-US" dirty="0" smtClean="0"/>
                  <a:t>ある</a:t>
                </a:r>
                <a:endParaRPr lang="en-US" altLang="ja-JP" dirty="0"/>
              </a:p>
              <a:p>
                <a:endParaRPr lang="en-US" altLang="ja-JP" dirty="0" smtClean="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45127" y="1293338"/>
                <a:ext cx="10515600" cy="5564662"/>
              </a:xfrm>
              <a:blipFill>
                <a:blip r:embed="rId2"/>
                <a:stretch>
                  <a:fillRect l="-928" t="-2300" r="-40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58365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a:xfrm>
            <a:off x="845127" y="2465146"/>
            <a:ext cx="10515600" cy="1770951"/>
          </a:xfrm>
        </p:spPr>
        <p:txBody>
          <a:bodyPr/>
          <a:lstStyle/>
          <a:p>
            <a:r>
              <a:rPr kumimoji="1" lang="ja-JP" altLang="en-US" dirty="0" smtClean="0"/>
              <a:t>これからの議論は</a:t>
            </a:r>
            <a:r>
              <a:rPr kumimoji="1" lang="en-US" altLang="ja-JP" dirty="0" smtClean="0"/>
              <a:t>, </a:t>
            </a:r>
            <a:r>
              <a:rPr kumimoji="1" lang="ja-JP" altLang="en-US" dirty="0" smtClean="0"/>
              <a:t>付録Ａの内容が不可欠</a:t>
            </a:r>
            <a:r>
              <a:rPr kumimoji="1" lang="en-US" altLang="ja-JP" dirty="0" smtClean="0"/>
              <a:t/>
            </a:r>
            <a:br>
              <a:rPr kumimoji="1" lang="en-US" altLang="ja-JP" dirty="0" smtClean="0"/>
            </a:br>
            <a:r>
              <a:rPr lang="ja-JP" altLang="en-US" dirty="0"/>
              <a:t>⇒</a:t>
            </a:r>
            <a:r>
              <a:rPr lang="ja-JP" altLang="en-US" dirty="0" smtClean="0"/>
              <a:t>付録Ａ</a:t>
            </a:r>
            <a:r>
              <a:rPr lang="en-US" altLang="ja-JP" dirty="0" smtClean="0"/>
              <a:t>(</a:t>
            </a:r>
            <a:r>
              <a:rPr lang="en-US" altLang="ja-JP" dirty="0"/>
              <a:t>APPENDIX A</a:t>
            </a:r>
            <a:r>
              <a:rPr lang="en-US" altLang="ja-JP" dirty="0" smtClean="0"/>
              <a:t>)</a:t>
            </a:r>
            <a:r>
              <a:rPr lang="ja-JP" altLang="en-US" dirty="0" smtClean="0"/>
              <a:t>を先に読む！</a:t>
            </a:r>
            <a:endParaRPr kumimoji="1" lang="ja-JP" altLang="en-US" dirty="0"/>
          </a:p>
        </p:txBody>
      </p:sp>
    </p:spTree>
    <p:extLst>
      <p:ext uri="{BB962C8B-B14F-4D97-AF65-F5344CB8AC3E}">
        <p14:creationId xmlns:p14="http://schemas.microsoft.com/office/powerpoint/2010/main" val="4199589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APPENDIX A. Environment, door, and robot models</a:t>
            </a:r>
            <a:endParaRPr kumimoji="1" lang="ja-JP" altLang="en-US" sz="3200" dirty="0"/>
          </a:p>
        </p:txBody>
      </p:sp>
      <p:pic>
        <p:nvPicPr>
          <p:cNvPr id="4" name="コンテンツ プレースホルダー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127" y="1150209"/>
            <a:ext cx="7981373" cy="1493497"/>
          </a:xfr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1" t="1" r="43644" b="23465"/>
          <a:stretch/>
        </p:blipFill>
        <p:spPr>
          <a:xfrm>
            <a:off x="845127" y="2794461"/>
            <a:ext cx="383598" cy="520949"/>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t="1" b="32431"/>
          <a:stretch/>
        </p:blipFill>
        <p:spPr>
          <a:xfrm>
            <a:off x="845127" y="3377905"/>
            <a:ext cx="1644848" cy="419396"/>
          </a:xfrm>
          <a:prstGeom prst="rect">
            <a:avLst/>
          </a:prstGeom>
        </p:spPr>
      </p:pic>
      <p:pic>
        <p:nvPicPr>
          <p:cNvPr id="7" name="図 6"/>
          <p:cNvPicPr>
            <a:picLocks noChangeAspect="1"/>
          </p:cNvPicPr>
          <p:nvPr/>
        </p:nvPicPr>
        <p:blipFill rotWithShape="1">
          <a:blip r:embed="rId5">
            <a:extLst>
              <a:ext uri="{28A0092B-C50C-407E-A947-70E740481C1C}">
                <a14:useLocalDpi xmlns:a14="http://schemas.microsoft.com/office/drawing/2010/main" val="0"/>
              </a:ext>
            </a:extLst>
          </a:blip>
          <a:srcRect r="42246" b="33957"/>
          <a:stretch/>
        </p:blipFill>
        <p:spPr>
          <a:xfrm>
            <a:off x="864124" y="3962582"/>
            <a:ext cx="364601" cy="416929"/>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t="19317" r="4516" b="25367"/>
          <a:stretch/>
        </p:blipFill>
        <p:spPr>
          <a:xfrm>
            <a:off x="845127" y="4544792"/>
            <a:ext cx="2245273" cy="429992"/>
          </a:xfrm>
          <a:prstGeom prst="rect">
            <a:avLst/>
          </a:prstGeom>
        </p:spPr>
      </p:pic>
      <p:pic>
        <p:nvPicPr>
          <p:cNvPr id="9" name="図 8"/>
          <p:cNvPicPr>
            <a:picLocks noChangeAspect="1"/>
          </p:cNvPicPr>
          <p:nvPr/>
        </p:nvPicPr>
        <p:blipFill rotWithShape="1">
          <a:blip r:embed="rId7">
            <a:extLst>
              <a:ext uri="{28A0092B-C50C-407E-A947-70E740481C1C}">
                <a14:useLocalDpi xmlns:a14="http://schemas.microsoft.com/office/drawing/2010/main" val="0"/>
              </a:ext>
            </a:extLst>
          </a:blip>
          <a:srcRect t="14555" b="24555"/>
          <a:stretch/>
        </p:blipFill>
        <p:spPr>
          <a:xfrm>
            <a:off x="845127" y="5140065"/>
            <a:ext cx="1212326" cy="476250"/>
          </a:xfrm>
          <a:prstGeom prst="rect">
            <a:avLst/>
          </a:prstGeom>
        </p:spPr>
      </p:pic>
      <p:sp>
        <p:nvSpPr>
          <p:cNvPr id="11" name="テキスト ボックス 10"/>
          <p:cNvSpPr txBox="1"/>
          <p:nvPr/>
        </p:nvSpPr>
        <p:spPr>
          <a:xfrm>
            <a:off x="3659770" y="2870269"/>
            <a:ext cx="3744330" cy="461665"/>
          </a:xfrm>
          <a:prstGeom prst="rect">
            <a:avLst/>
          </a:prstGeom>
          <a:noFill/>
        </p:spPr>
        <p:txBody>
          <a:bodyPr wrap="square" rtlCol="0">
            <a:spAutoFit/>
          </a:bodyPr>
          <a:lstStyle/>
          <a:p>
            <a:r>
              <a:rPr lang="ja-JP" altLang="en-US" sz="2400" dirty="0"/>
              <a:t>部屋</a:t>
            </a:r>
            <a:r>
              <a:rPr lang="ja-JP" altLang="en-US" sz="2400" dirty="0" smtClean="0"/>
              <a:t>の状態の集合</a:t>
            </a:r>
            <a:endParaRPr kumimoji="1" lang="ja-JP" altLang="en-US" sz="2400" dirty="0"/>
          </a:p>
        </p:txBody>
      </p:sp>
      <p:sp>
        <p:nvSpPr>
          <p:cNvPr id="12" name="テキスト ボックス 11"/>
          <p:cNvSpPr txBox="1"/>
          <p:nvPr/>
        </p:nvSpPr>
        <p:spPr>
          <a:xfrm>
            <a:off x="3659770" y="3402936"/>
            <a:ext cx="3172830" cy="461665"/>
          </a:xfrm>
          <a:prstGeom prst="rect">
            <a:avLst/>
          </a:prstGeom>
          <a:noFill/>
        </p:spPr>
        <p:txBody>
          <a:bodyPr wrap="square" rtlCol="0">
            <a:spAutoFit/>
          </a:bodyPr>
          <a:lstStyle/>
          <a:p>
            <a:r>
              <a:rPr lang="ja-JP" altLang="en-US" sz="2400" dirty="0"/>
              <a:t>部屋</a:t>
            </a:r>
            <a:r>
              <a:rPr lang="ja-JP" altLang="en-US" sz="2400" dirty="0" smtClean="0"/>
              <a:t>の隣接関係</a:t>
            </a:r>
            <a:endParaRPr kumimoji="1" lang="ja-JP" altLang="en-US" sz="2400" dirty="0"/>
          </a:p>
        </p:txBody>
      </p:sp>
      <p:sp>
        <p:nvSpPr>
          <p:cNvPr id="13" name="テキスト ボックス 12"/>
          <p:cNvSpPr txBox="1"/>
          <p:nvPr/>
        </p:nvSpPr>
        <p:spPr>
          <a:xfrm>
            <a:off x="3659770" y="3929578"/>
            <a:ext cx="4087230" cy="461665"/>
          </a:xfrm>
          <a:prstGeom prst="rect">
            <a:avLst/>
          </a:prstGeom>
          <a:noFill/>
        </p:spPr>
        <p:txBody>
          <a:bodyPr wrap="square" rtlCol="0">
            <a:spAutoFit/>
          </a:bodyPr>
          <a:lstStyle/>
          <a:p>
            <a:r>
              <a:rPr kumimoji="1" lang="ja-JP" altLang="en-US" sz="2400" dirty="0" smtClean="0"/>
              <a:t>原子命題の集合</a:t>
            </a:r>
            <a:endParaRPr kumimoji="1" lang="ja-JP" altLang="en-US" sz="2400" dirty="0"/>
          </a:p>
        </p:txBody>
      </p:sp>
      <p:sp>
        <p:nvSpPr>
          <p:cNvPr id="14" name="テキスト ボックス 13"/>
          <p:cNvSpPr txBox="1"/>
          <p:nvPr/>
        </p:nvSpPr>
        <p:spPr>
          <a:xfrm>
            <a:off x="3659769" y="4514228"/>
            <a:ext cx="3531605" cy="461665"/>
          </a:xfrm>
          <a:prstGeom prst="rect">
            <a:avLst/>
          </a:prstGeom>
          <a:noFill/>
        </p:spPr>
        <p:txBody>
          <a:bodyPr wrap="square" rtlCol="0">
            <a:spAutoFit/>
          </a:bodyPr>
          <a:lstStyle/>
          <a:p>
            <a:r>
              <a:rPr kumimoji="1" lang="ja-JP" altLang="en-US" sz="2400" dirty="0" smtClean="0"/>
              <a:t>ラベル関数</a:t>
            </a:r>
            <a:endParaRPr kumimoji="1" lang="ja-JP" altLang="en-US" sz="2400" dirty="0"/>
          </a:p>
        </p:txBody>
      </p:sp>
      <p:sp>
        <p:nvSpPr>
          <p:cNvPr id="15" name="テキスト ボックス 14"/>
          <p:cNvSpPr txBox="1"/>
          <p:nvPr/>
        </p:nvSpPr>
        <p:spPr>
          <a:xfrm>
            <a:off x="3659768" y="5143068"/>
            <a:ext cx="5992231" cy="461665"/>
          </a:xfrm>
          <a:prstGeom prst="rect">
            <a:avLst/>
          </a:prstGeom>
          <a:noFill/>
        </p:spPr>
        <p:txBody>
          <a:bodyPr wrap="square" rtlCol="0">
            <a:spAutoFit/>
          </a:bodyPr>
          <a:lstStyle/>
          <a:p>
            <a:r>
              <a:rPr kumimoji="1" lang="ja-JP" altLang="en-US" sz="2400" dirty="0" smtClean="0"/>
              <a:t>部屋</a:t>
            </a:r>
            <a:r>
              <a:rPr kumimoji="1" lang="en-US" altLang="ja-JP" sz="2400" dirty="0" smtClean="0"/>
              <a:t>v</a:t>
            </a:r>
            <a:r>
              <a:rPr kumimoji="1" lang="ja-JP" altLang="en-US" sz="2400" dirty="0" smtClean="0"/>
              <a:t>で真になる原子命題の集合</a:t>
            </a:r>
            <a:endParaRPr kumimoji="1" lang="ja-JP" altLang="en-US" sz="2400" dirty="0"/>
          </a:p>
        </p:txBody>
      </p:sp>
    </p:spTree>
    <p:extLst>
      <p:ext uri="{BB962C8B-B14F-4D97-AF65-F5344CB8AC3E}">
        <p14:creationId xmlns:p14="http://schemas.microsoft.com/office/powerpoint/2010/main" val="1849525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381125" y="4407496"/>
            <a:ext cx="7038975" cy="7810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コンテンツ プレースホルダー 3"/>
          <p:cNvPicPr>
            <a:picLocks noGrp="1" noChangeAspect="1"/>
          </p:cNvPicPr>
          <p:nvPr>
            <p:ph idx="1"/>
          </p:nvPr>
        </p:nvPicPr>
        <p:blipFill rotWithShape="1">
          <a:blip r:embed="rId2">
            <a:extLst>
              <a:ext uri="{28A0092B-C50C-407E-A947-70E740481C1C}">
                <a14:useLocalDpi xmlns:a14="http://schemas.microsoft.com/office/drawing/2010/main" val="0"/>
              </a:ext>
            </a:extLst>
          </a:blip>
          <a:srcRect l="33039" t="61965" r="62731" b="10003"/>
          <a:stretch/>
        </p:blipFill>
        <p:spPr>
          <a:xfrm>
            <a:off x="2815961" y="2391077"/>
            <a:ext cx="389687" cy="483214"/>
          </a:xfrm>
        </p:spPr>
      </p:pic>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1977" t="12027" r="43822" b="36236"/>
          <a:stretch/>
        </p:blipFill>
        <p:spPr>
          <a:xfrm>
            <a:off x="1019127" y="2485419"/>
            <a:ext cx="449584" cy="408713"/>
          </a:xfrm>
          <a:prstGeom prst="rect">
            <a:avLst/>
          </a:prstGeom>
        </p:spPr>
      </p:pic>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t="1" r="5562" b="30003"/>
          <a:stretch/>
        </p:blipFill>
        <p:spPr>
          <a:xfrm>
            <a:off x="1019126" y="1468899"/>
            <a:ext cx="1191257" cy="490529"/>
          </a:xfrm>
          <a:prstGeom prst="rect">
            <a:avLst/>
          </a:prstGeom>
        </p:spPr>
      </p:pic>
      <p:sp>
        <p:nvSpPr>
          <p:cNvPr id="17" name="テキスト ボックス 16"/>
          <p:cNvSpPr txBox="1"/>
          <p:nvPr/>
        </p:nvSpPr>
        <p:spPr>
          <a:xfrm>
            <a:off x="2159674" y="1497568"/>
            <a:ext cx="10260926" cy="830997"/>
          </a:xfrm>
          <a:prstGeom prst="rect">
            <a:avLst/>
          </a:prstGeom>
          <a:noFill/>
        </p:spPr>
        <p:txBody>
          <a:bodyPr wrap="square" rtlCol="0">
            <a:spAutoFit/>
          </a:bodyPr>
          <a:lstStyle/>
          <a:p>
            <a:r>
              <a:rPr lang="ja-JP" altLang="en-US" sz="2400" dirty="0" smtClean="0"/>
              <a:t>環境で生起するサービス要求を示す　</a:t>
            </a:r>
            <a:r>
              <a:rPr lang="en-US" altLang="ja-JP" sz="2400" dirty="0" smtClean="0"/>
              <a:t>ex)</a:t>
            </a:r>
            <a:r>
              <a:rPr lang="ja-JP" altLang="en-US" sz="2400" dirty="0" smtClean="0"/>
              <a:t>　</a:t>
            </a:r>
            <a:r>
              <a:rPr lang="en-US" altLang="ja-JP" sz="2400" dirty="0" smtClean="0"/>
              <a:t>v</a:t>
            </a:r>
            <a:r>
              <a:rPr lang="ja-JP" altLang="en-US" sz="2400" dirty="0" smtClean="0"/>
              <a:t>は監視されている必要がある</a:t>
            </a:r>
            <a:endParaRPr lang="en-US" altLang="ja-JP" sz="2400" dirty="0" smtClean="0"/>
          </a:p>
          <a:p>
            <a:r>
              <a:rPr lang="ja-JP" altLang="en-US" sz="2400" dirty="0"/>
              <a:t>状態</a:t>
            </a:r>
            <a:r>
              <a:rPr lang="ja-JP" altLang="en-US" sz="2400" dirty="0" smtClean="0"/>
              <a:t>の特性を示す                                   </a:t>
            </a:r>
            <a:r>
              <a:rPr lang="ja-JP" altLang="en-US" sz="2400" dirty="0"/>
              <a:t> </a:t>
            </a:r>
            <a:r>
              <a:rPr lang="en-US" altLang="ja-JP" sz="2400" dirty="0" smtClean="0"/>
              <a:t>ex)</a:t>
            </a:r>
            <a:r>
              <a:rPr lang="ja-JP" altLang="en-US" sz="2400" dirty="0" smtClean="0"/>
              <a:t>　</a:t>
            </a:r>
            <a:r>
              <a:rPr lang="en-US" altLang="ja-JP" sz="2400" dirty="0" smtClean="0"/>
              <a:t>v</a:t>
            </a:r>
            <a:r>
              <a:rPr lang="ja-JP" altLang="en-US" sz="2400" dirty="0" smtClean="0"/>
              <a:t>は</a:t>
            </a:r>
            <a:r>
              <a:rPr lang="en-US" altLang="ja-JP" sz="2400" dirty="0" smtClean="0"/>
              <a:t>unsafe</a:t>
            </a:r>
            <a:r>
              <a:rPr lang="ja-JP" altLang="en-US" sz="2400" dirty="0" smtClean="0"/>
              <a:t>である</a:t>
            </a:r>
            <a:endParaRPr lang="en-US" altLang="ja-JP" sz="2400" dirty="0" smtClean="0"/>
          </a:p>
        </p:txBody>
      </p:sp>
      <p:sp>
        <p:nvSpPr>
          <p:cNvPr id="18" name="テキスト ボックス 17"/>
          <p:cNvSpPr txBox="1"/>
          <p:nvPr/>
        </p:nvSpPr>
        <p:spPr>
          <a:xfrm>
            <a:off x="2159672" y="2436300"/>
            <a:ext cx="8660727" cy="461665"/>
          </a:xfrm>
          <a:prstGeom prst="rect">
            <a:avLst/>
          </a:prstGeom>
          <a:noFill/>
        </p:spPr>
        <p:txBody>
          <a:bodyPr wrap="square" rtlCol="0">
            <a:spAutoFit/>
          </a:bodyPr>
          <a:lstStyle/>
          <a:p>
            <a:r>
              <a:rPr lang="ja-JP" altLang="en-US" sz="2400" dirty="0" smtClean="0"/>
              <a:t>環境　 のドアの集合</a:t>
            </a:r>
            <a:endParaRPr lang="en-US" altLang="ja-JP" sz="2400" dirty="0" smtClean="0"/>
          </a:p>
        </p:txBody>
      </p:sp>
      <p:pic>
        <p:nvPicPr>
          <p:cNvPr id="22" name="図 21"/>
          <p:cNvPicPr>
            <a:picLocks noChangeAspect="1"/>
          </p:cNvPicPr>
          <p:nvPr/>
        </p:nvPicPr>
        <p:blipFill rotWithShape="1">
          <a:blip r:embed="rId5">
            <a:extLst>
              <a:ext uri="{28A0092B-C50C-407E-A947-70E740481C1C}">
                <a14:useLocalDpi xmlns:a14="http://schemas.microsoft.com/office/drawing/2010/main" val="0"/>
              </a:ext>
            </a:extLst>
          </a:blip>
          <a:srcRect r="9848" b="30834"/>
          <a:stretch/>
        </p:blipFill>
        <p:spPr>
          <a:xfrm>
            <a:off x="1054662" y="3261492"/>
            <a:ext cx="621737" cy="405965"/>
          </a:xfrm>
          <a:prstGeom prst="rect">
            <a:avLst/>
          </a:prstGeom>
        </p:spPr>
      </p:pic>
      <p:pic>
        <p:nvPicPr>
          <p:cNvPr id="23" name="図 22"/>
          <p:cNvPicPr>
            <a:picLocks noChangeAspect="1"/>
          </p:cNvPicPr>
          <p:nvPr/>
        </p:nvPicPr>
        <p:blipFill rotWithShape="1">
          <a:blip r:embed="rId6">
            <a:extLst>
              <a:ext uri="{28A0092B-C50C-407E-A947-70E740481C1C}">
                <a14:useLocalDpi xmlns:a14="http://schemas.microsoft.com/office/drawing/2010/main" val="0"/>
              </a:ext>
            </a:extLst>
          </a:blip>
          <a:srcRect t="14188" b="22715"/>
          <a:stretch/>
        </p:blipFill>
        <p:spPr>
          <a:xfrm>
            <a:off x="1794162" y="3316620"/>
            <a:ext cx="2298126" cy="352424"/>
          </a:xfrm>
          <a:prstGeom prst="rect">
            <a:avLst/>
          </a:prstGeom>
        </p:spPr>
      </p:pic>
      <p:sp>
        <p:nvSpPr>
          <p:cNvPr id="24" name="テキスト ボックス 23"/>
          <p:cNvSpPr txBox="1"/>
          <p:nvPr/>
        </p:nvSpPr>
        <p:spPr>
          <a:xfrm>
            <a:off x="4210052" y="3296051"/>
            <a:ext cx="8660727" cy="461665"/>
          </a:xfrm>
          <a:prstGeom prst="rect">
            <a:avLst/>
          </a:prstGeom>
          <a:noFill/>
        </p:spPr>
        <p:txBody>
          <a:bodyPr wrap="square" rtlCol="0">
            <a:spAutoFit/>
          </a:bodyPr>
          <a:lstStyle/>
          <a:p>
            <a:r>
              <a:rPr lang="ja-JP" altLang="en-US" sz="2400" dirty="0" smtClean="0"/>
              <a:t>ドアの場所を表現するための部分関数</a:t>
            </a:r>
            <a:r>
              <a:rPr lang="en-US" altLang="ja-JP" sz="2400" dirty="0" smtClean="0"/>
              <a:t>(a partial function)</a:t>
            </a:r>
          </a:p>
        </p:txBody>
      </p:sp>
      <p:pic>
        <p:nvPicPr>
          <p:cNvPr id="25" name="図 24"/>
          <p:cNvPicPr>
            <a:picLocks noChangeAspect="1"/>
          </p:cNvPicPr>
          <p:nvPr/>
        </p:nvPicPr>
        <p:blipFill rotWithShape="1">
          <a:blip r:embed="rId7">
            <a:extLst>
              <a:ext uri="{28A0092B-C50C-407E-A947-70E740481C1C}">
                <a14:useLocalDpi xmlns:a14="http://schemas.microsoft.com/office/drawing/2010/main" val="0"/>
              </a:ext>
            </a:extLst>
          </a:blip>
          <a:srcRect l="5772" t="16789" b="25109"/>
          <a:stretch/>
        </p:blipFill>
        <p:spPr>
          <a:xfrm>
            <a:off x="1619172" y="4621754"/>
            <a:ext cx="1781175" cy="407132"/>
          </a:xfrm>
          <a:prstGeom prst="rect">
            <a:avLst/>
          </a:prstGeom>
        </p:spPr>
      </p:pic>
      <p:pic>
        <p:nvPicPr>
          <p:cNvPr id="26" name="図 25"/>
          <p:cNvPicPr>
            <a:picLocks noChangeAspect="1"/>
          </p:cNvPicPr>
          <p:nvPr/>
        </p:nvPicPr>
        <p:blipFill rotWithShape="1">
          <a:blip r:embed="rId8">
            <a:extLst>
              <a:ext uri="{28A0092B-C50C-407E-A947-70E740481C1C}">
                <a14:useLocalDpi xmlns:a14="http://schemas.microsoft.com/office/drawing/2010/main" val="0"/>
              </a:ext>
            </a:extLst>
          </a:blip>
          <a:srcRect t="15555" r="6708" b="25939"/>
          <a:stretch/>
        </p:blipFill>
        <p:spPr>
          <a:xfrm>
            <a:off x="1619172" y="5387693"/>
            <a:ext cx="1876503" cy="376579"/>
          </a:xfrm>
          <a:prstGeom prst="rect">
            <a:avLst/>
          </a:prstGeom>
        </p:spPr>
      </p:pic>
      <p:pic>
        <p:nvPicPr>
          <p:cNvPr id="27" name="図 26"/>
          <p:cNvPicPr>
            <a:picLocks noChangeAspect="1"/>
          </p:cNvPicPr>
          <p:nvPr/>
        </p:nvPicPr>
        <p:blipFill rotWithShape="1">
          <a:blip r:embed="rId9">
            <a:extLst>
              <a:ext uri="{28A0092B-C50C-407E-A947-70E740481C1C}">
                <a14:useLocalDpi xmlns:a14="http://schemas.microsoft.com/office/drawing/2010/main" val="0"/>
              </a:ext>
            </a:extLst>
          </a:blip>
          <a:srcRect t="18994" r="8151" b="23493"/>
          <a:stretch/>
        </p:blipFill>
        <p:spPr>
          <a:xfrm>
            <a:off x="1619249" y="6025652"/>
            <a:ext cx="2393424" cy="396999"/>
          </a:xfrm>
          <a:prstGeom prst="rect">
            <a:avLst/>
          </a:prstGeom>
        </p:spPr>
      </p:pic>
      <p:sp>
        <p:nvSpPr>
          <p:cNvPr id="28" name="テキスト ボックス 27"/>
          <p:cNvSpPr txBox="1"/>
          <p:nvPr/>
        </p:nvSpPr>
        <p:spPr>
          <a:xfrm>
            <a:off x="4210052" y="4567059"/>
            <a:ext cx="8660727" cy="461665"/>
          </a:xfrm>
          <a:prstGeom prst="rect">
            <a:avLst/>
          </a:prstGeom>
          <a:noFill/>
        </p:spPr>
        <p:txBody>
          <a:bodyPr wrap="square" rtlCol="0">
            <a:spAutoFit/>
          </a:bodyPr>
          <a:lstStyle/>
          <a:p>
            <a:r>
              <a:rPr lang="en-US" altLang="ja-JP" sz="2400" dirty="0"/>
              <a:t>v</a:t>
            </a:r>
            <a:r>
              <a:rPr lang="ja-JP" altLang="en-US" sz="2400" dirty="0" smtClean="0"/>
              <a:t>と</a:t>
            </a:r>
            <a:r>
              <a:rPr lang="en-US" altLang="ja-JP" sz="2400" dirty="0" smtClean="0"/>
              <a:t>v’</a:t>
            </a:r>
            <a:r>
              <a:rPr lang="ja-JP" altLang="en-US" sz="2400" dirty="0" smtClean="0"/>
              <a:t>が隣接しているという関係</a:t>
            </a:r>
            <a:endParaRPr lang="en-US" altLang="ja-JP" sz="2400" dirty="0" smtClean="0"/>
          </a:p>
        </p:txBody>
      </p:sp>
      <p:sp>
        <p:nvSpPr>
          <p:cNvPr id="29" name="テキスト ボックス 28"/>
          <p:cNvSpPr txBox="1"/>
          <p:nvPr/>
        </p:nvSpPr>
        <p:spPr>
          <a:xfrm>
            <a:off x="4210051" y="5314657"/>
            <a:ext cx="8660727" cy="461665"/>
          </a:xfrm>
          <a:prstGeom prst="rect">
            <a:avLst/>
          </a:prstGeom>
          <a:noFill/>
        </p:spPr>
        <p:txBody>
          <a:bodyPr wrap="square" rtlCol="0">
            <a:spAutoFit/>
          </a:bodyPr>
          <a:lstStyle/>
          <a:p>
            <a:r>
              <a:rPr lang="ja-JP" altLang="en-US" sz="2400" dirty="0" smtClean="0"/>
              <a:t>隣り合った部屋</a:t>
            </a:r>
            <a:r>
              <a:rPr lang="en-US" altLang="ja-JP" sz="2400" dirty="0" smtClean="0"/>
              <a:t>v</a:t>
            </a:r>
            <a:r>
              <a:rPr lang="ja-JP" altLang="en-US" sz="2400" dirty="0" smtClean="0"/>
              <a:t>と</a:t>
            </a:r>
            <a:r>
              <a:rPr lang="en-US" altLang="ja-JP" sz="2400" dirty="0" smtClean="0"/>
              <a:t>v’</a:t>
            </a:r>
            <a:r>
              <a:rPr lang="ja-JP" altLang="en-US" sz="2400" dirty="0" smtClean="0"/>
              <a:t>にドア</a:t>
            </a:r>
            <a:r>
              <a:rPr lang="en-US" altLang="ja-JP" sz="2400" dirty="0" err="1" smtClean="0"/>
              <a:t>i</a:t>
            </a:r>
            <a:r>
              <a:rPr lang="ja-JP" altLang="en-US" sz="2400" dirty="0" smtClean="0"/>
              <a:t>が存在する</a:t>
            </a:r>
            <a:endParaRPr lang="en-US" altLang="ja-JP" sz="2400" dirty="0" smtClean="0"/>
          </a:p>
        </p:txBody>
      </p:sp>
      <p:sp>
        <p:nvSpPr>
          <p:cNvPr id="30" name="テキスト ボックス 29"/>
          <p:cNvSpPr txBox="1"/>
          <p:nvPr/>
        </p:nvSpPr>
        <p:spPr>
          <a:xfrm>
            <a:off x="4210051" y="5971119"/>
            <a:ext cx="8660727" cy="461665"/>
          </a:xfrm>
          <a:prstGeom prst="rect">
            <a:avLst/>
          </a:prstGeom>
          <a:noFill/>
        </p:spPr>
        <p:txBody>
          <a:bodyPr wrap="square" rtlCol="0">
            <a:spAutoFit/>
          </a:bodyPr>
          <a:lstStyle/>
          <a:p>
            <a:r>
              <a:rPr lang="ja-JP" altLang="en-US" sz="2400" dirty="0"/>
              <a:t>隣り合った部屋</a:t>
            </a:r>
            <a:r>
              <a:rPr lang="en-US" altLang="ja-JP" sz="2400" dirty="0"/>
              <a:t>v</a:t>
            </a:r>
            <a:r>
              <a:rPr lang="ja-JP" altLang="en-US" sz="2400" dirty="0"/>
              <a:t>と</a:t>
            </a:r>
            <a:r>
              <a:rPr lang="en-US" altLang="ja-JP" sz="2400" dirty="0"/>
              <a:t>v’</a:t>
            </a:r>
            <a:r>
              <a:rPr lang="ja-JP" altLang="en-US" sz="2400" dirty="0"/>
              <a:t>にドア</a:t>
            </a:r>
            <a:r>
              <a:rPr lang="en-US" altLang="ja-JP" sz="2400" dirty="0" err="1"/>
              <a:t>i</a:t>
            </a:r>
            <a:r>
              <a:rPr lang="ja-JP" altLang="en-US" sz="2400" dirty="0"/>
              <a:t>が</a:t>
            </a:r>
            <a:r>
              <a:rPr lang="ja-JP" altLang="en-US" sz="2400" dirty="0" smtClean="0"/>
              <a:t>存在しない</a:t>
            </a:r>
            <a:endParaRPr lang="en-US" altLang="ja-JP" sz="2400" dirty="0"/>
          </a:p>
        </p:txBody>
      </p:sp>
      <p:sp>
        <p:nvSpPr>
          <p:cNvPr id="3" name="正方形/長方形 2"/>
          <p:cNvSpPr/>
          <p:nvPr/>
        </p:nvSpPr>
        <p:spPr>
          <a:xfrm>
            <a:off x="6925926" y="1494931"/>
            <a:ext cx="4910474" cy="79792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9321800" y="2418380"/>
            <a:ext cx="1498599" cy="461665"/>
          </a:xfrm>
          <a:prstGeom prst="rect">
            <a:avLst/>
          </a:prstGeom>
          <a:noFill/>
        </p:spPr>
        <p:txBody>
          <a:bodyPr wrap="square" rtlCol="0">
            <a:spAutoFit/>
          </a:bodyPr>
          <a:lstStyle/>
          <a:p>
            <a:r>
              <a:rPr lang="ja-JP" altLang="en-US" sz="2400" dirty="0" smtClean="0"/>
              <a:t>原子命題</a:t>
            </a:r>
            <a:endParaRPr kumimoji="1" lang="ja-JP" altLang="en-US" sz="2400" dirty="0"/>
          </a:p>
        </p:txBody>
      </p:sp>
      <p:cxnSp>
        <p:nvCxnSpPr>
          <p:cNvPr id="7" name="直線矢印コネクタ 6"/>
          <p:cNvCxnSpPr/>
          <p:nvPr/>
        </p:nvCxnSpPr>
        <p:spPr>
          <a:xfrm flipV="1">
            <a:off x="2159672" y="3667457"/>
            <a:ext cx="0" cy="74003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2210383" y="3938141"/>
            <a:ext cx="8660727" cy="461665"/>
          </a:xfrm>
          <a:prstGeom prst="rect">
            <a:avLst/>
          </a:prstGeom>
          <a:noFill/>
        </p:spPr>
        <p:txBody>
          <a:bodyPr wrap="square" rtlCol="0">
            <a:spAutoFit/>
          </a:bodyPr>
          <a:lstStyle/>
          <a:p>
            <a:r>
              <a:rPr lang="ja-JP" altLang="en-US" sz="2400" dirty="0" smtClean="0"/>
              <a:t>部分関数の</a:t>
            </a:r>
            <a:r>
              <a:rPr lang="en-US" altLang="ja-JP" sz="2400" dirty="0" err="1" smtClean="0"/>
              <a:t>def</a:t>
            </a:r>
            <a:r>
              <a:rPr lang="ja-JP" altLang="en-US" sz="2400" dirty="0" smtClean="0"/>
              <a:t>より</a:t>
            </a:r>
            <a:r>
              <a:rPr lang="en-US" altLang="ja-JP" sz="2400" dirty="0" smtClean="0"/>
              <a:t>, </a:t>
            </a:r>
            <a:r>
              <a:rPr lang="ja-JP" altLang="en-US" sz="2400" dirty="0" smtClean="0"/>
              <a:t>定義域はこの関係が成立している集合</a:t>
            </a:r>
            <a:endParaRPr lang="en-US" altLang="ja-JP" sz="2400" dirty="0" smtClean="0"/>
          </a:p>
        </p:txBody>
      </p:sp>
      <p:cxnSp>
        <p:nvCxnSpPr>
          <p:cNvPr id="11" name="直線コネクタ 10"/>
          <p:cNvCxnSpPr/>
          <p:nvPr/>
        </p:nvCxnSpPr>
        <p:spPr>
          <a:xfrm>
            <a:off x="7988300" y="3718257"/>
            <a:ext cx="3609651"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596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p:cNvPicPr>
            <a:picLocks noChangeAspect="1"/>
          </p:cNvPicPr>
          <p:nvPr/>
        </p:nvPicPr>
        <p:blipFill rotWithShape="1">
          <a:blip r:embed="rId2">
            <a:extLst>
              <a:ext uri="{28A0092B-C50C-407E-A947-70E740481C1C}">
                <a14:useLocalDpi xmlns:a14="http://schemas.microsoft.com/office/drawing/2010/main" val="0"/>
              </a:ext>
            </a:extLst>
          </a:blip>
          <a:srcRect l="5772" t="16789" b="25109"/>
          <a:stretch/>
        </p:blipFill>
        <p:spPr>
          <a:xfrm>
            <a:off x="1381123" y="2922070"/>
            <a:ext cx="1781175" cy="407132"/>
          </a:xfrm>
          <a:prstGeom prst="rect">
            <a:avLst/>
          </a:prstGeom>
        </p:spPr>
      </p:pic>
      <p:pic>
        <p:nvPicPr>
          <p:cNvPr id="32" name="図 31"/>
          <p:cNvPicPr>
            <a:picLocks noChangeAspect="1"/>
          </p:cNvPicPr>
          <p:nvPr/>
        </p:nvPicPr>
        <p:blipFill rotWithShape="1">
          <a:blip r:embed="rId2">
            <a:extLst>
              <a:ext uri="{28A0092B-C50C-407E-A947-70E740481C1C}">
                <a14:useLocalDpi xmlns:a14="http://schemas.microsoft.com/office/drawing/2010/main" val="0"/>
              </a:ext>
            </a:extLst>
          </a:blip>
          <a:srcRect l="5772" t="16789" b="25109"/>
          <a:stretch/>
        </p:blipFill>
        <p:spPr>
          <a:xfrm>
            <a:off x="1381124" y="2375435"/>
            <a:ext cx="1781175" cy="407132"/>
          </a:xfrm>
          <a:prstGeom prst="rect">
            <a:avLst/>
          </a:prstGeom>
        </p:spPr>
      </p:pic>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27" name="図 26"/>
          <p:cNvPicPr>
            <a:picLocks noChangeAspect="1"/>
          </p:cNvPicPr>
          <p:nvPr/>
        </p:nvPicPr>
        <p:blipFill rotWithShape="1">
          <a:blip r:embed="rId3">
            <a:extLst>
              <a:ext uri="{28A0092B-C50C-407E-A947-70E740481C1C}">
                <a14:useLocalDpi xmlns:a14="http://schemas.microsoft.com/office/drawing/2010/main" val="0"/>
              </a:ext>
            </a:extLst>
          </a:blip>
          <a:srcRect t="18994" r="79287" b="22979"/>
          <a:stretch/>
        </p:blipFill>
        <p:spPr>
          <a:xfrm>
            <a:off x="1111249" y="1869353"/>
            <a:ext cx="539751" cy="400548"/>
          </a:xfrm>
          <a:prstGeom prst="rect">
            <a:avLst/>
          </a:prstGeom>
        </p:spPr>
      </p:pic>
      <p:sp>
        <p:nvSpPr>
          <p:cNvPr id="6" name="コンテンツ プレースホルダー 5"/>
          <p:cNvSpPr>
            <a:spLocks noGrp="1"/>
          </p:cNvSpPr>
          <p:nvPr>
            <p:ph idx="1"/>
          </p:nvPr>
        </p:nvSpPr>
        <p:spPr>
          <a:xfrm>
            <a:off x="894049" y="1828801"/>
            <a:ext cx="11702473" cy="1625600"/>
          </a:xfrm>
        </p:spPr>
        <p:txBody>
          <a:bodyPr/>
          <a:lstStyle/>
          <a:p>
            <a:r>
              <a:rPr kumimoji="1" lang="en-US" altLang="ja-JP" dirty="0" smtClean="0"/>
              <a:t>      </a:t>
            </a:r>
            <a:r>
              <a:rPr kumimoji="1" lang="ja-JP" altLang="en-US" dirty="0" smtClean="0"/>
              <a:t>の注意点</a:t>
            </a:r>
            <a:endParaRPr kumimoji="1" lang="en-US" altLang="ja-JP" dirty="0" smtClean="0"/>
          </a:p>
          <a:p>
            <a:pPr marL="514350" indent="-514350">
              <a:buAutoNum type="circleNumDbPlain"/>
            </a:pPr>
            <a:r>
              <a:rPr lang="ja-JP" altLang="en-US" dirty="0" smtClean="0"/>
              <a:t>　　　　　　　とならない要素は定義域にならない</a:t>
            </a:r>
            <a:r>
              <a:rPr lang="en-US" altLang="ja-JP" dirty="0" smtClean="0"/>
              <a:t>(</a:t>
            </a:r>
            <a:r>
              <a:rPr lang="ja-JP" altLang="en-US" dirty="0" smtClean="0"/>
              <a:t>部分関数の</a:t>
            </a:r>
            <a:r>
              <a:rPr lang="en-US" altLang="ja-JP" dirty="0" err="1" smtClean="0"/>
              <a:t>def</a:t>
            </a:r>
            <a:r>
              <a:rPr lang="en-US" altLang="ja-JP" dirty="0" smtClean="0"/>
              <a:t>)</a:t>
            </a:r>
          </a:p>
          <a:p>
            <a:pPr marL="514350" indent="-514350">
              <a:buAutoNum type="circleNumDbPlain"/>
            </a:pPr>
            <a:r>
              <a:rPr kumimoji="1" lang="ja-JP" altLang="en-US" dirty="0" smtClean="0"/>
              <a:t>　　　　　　　と　　　の関係性</a:t>
            </a:r>
            <a:endParaRPr kumimoji="1" lang="ja-JP" altLang="en-US" dirty="0"/>
          </a:p>
        </p:txBody>
      </p:sp>
      <p:pic>
        <p:nvPicPr>
          <p:cNvPr id="34" name="図 33"/>
          <p:cNvPicPr>
            <a:picLocks noChangeAspect="1"/>
          </p:cNvPicPr>
          <p:nvPr/>
        </p:nvPicPr>
        <p:blipFill rotWithShape="1">
          <a:blip r:embed="rId3">
            <a:extLst>
              <a:ext uri="{28A0092B-C50C-407E-A947-70E740481C1C}">
                <a14:useLocalDpi xmlns:a14="http://schemas.microsoft.com/office/drawing/2010/main" val="0"/>
              </a:ext>
            </a:extLst>
          </a:blip>
          <a:srcRect t="18994" r="79287" b="22979"/>
          <a:stretch/>
        </p:blipFill>
        <p:spPr>
          <a:xfrm>
            <a:off x="3428419" y="2928654"/>
            <a:ext cx="539751" cy="400548"/>
          </a:xfrm>
          <a:prstGeom prst="rect">
            <a:avLst/>
          </a:prstGeom>
        </p:spPr>
      </p:pic>
      <p:sp>
        <p:nvSpPr>
          <p:cNvPr id="8" name="正方形/長方形 7"/>
          <p:cNvSpPr/>
          <p:nvPr/>
        </p:nvSpPr>
        <p:spPr>
          <a:xfrm>
            <a:off x="1381123" y="3593904"/>
            <a:ext cx="4549777" cy="2882900"/>
          </a:xfrm>
          <a:prstGeom prst="rect">
            <a:avLst/>
          </a:prstGeom>
          <a:ln w="60325"/>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cxnSp>
        <p:nvCxnSpPr>
          <p:cNvPr id="12" name="直線コネクタ 11"/>
          <p:cNvCxnSpPr/>
          <p:nvPr/>
        </p:nvCxnSpPr>
        <p:spPr>
          <a:xfrm>
            <a:off x="3324225" y="5073454"/>
            <a:ext cx="1019175" cy="0"/>
          </a:xfrm>
          <a:prstGeom prst="line">
            <a:avLst/>
          </a:prstGeom>
          <a:ln w="60325"/>
        </p:spPr>
        <p:style>
          <a:lnRef idx="1">
            <a:schemeClr val="dk1"/>
          </a:lnRef>
          <a:fillRef idx="0">
            <a:schemeClr val="dk1"/>
          </a:fillRef>
          <a:effectRef idx="0">
            <a:schemeClr val="dk1"/>
          </a:effectRef>
          <a:fontRef idx="minor">
            <a:schemeClr val="tx1"/>
          </a:fontRef>
        </p:style>
      </p:cxnSp>
      <p:cxnSp>
        <p:nvCxnSpPr>
          <p:cNvPr id="35" name="直線コネクタ 34"/>
          <p:cNvCxnSpPr/>
          <p:nvPr/>
        </p:nvCxnSpPr>
        <p:spPr>
          <a:xfrm>
            <a:off x="5476875" y="5063929"/>
            <a:ext cx="454025" cy="0"/>
          </a:xfrm>
          <a:prstGeom prst="line">
            <a:avLst/>
          </a:prstGeom>
          <a:ln w="60325"/>
        </p:spPr>
        <p:style>
          <a:lnRef idx="1">
            <a:schemeClr val="dk1"/>
          </a:lnRef>
          <a:fillRef idx="0">
            <a:schemeClr val="dk1"/>
          </a:fillRef>
          <a:effectRef idx="0">
            <a:schemeClr val="dk1"/>
          </a:effectRef>
          <a:fontRef idx="minor">
            <a:schemeClr val="tx1"/>
          </a:fontRef>
        </p:style>
      </p:cxnSp>
      <p:cxnSp>
        <p:nvCxnSpPr>
          <p:cNvPr id="36" name="直線コネクタ 35"/>
          <p:cNvCxnSpPr/>
          <p:nvPr/>
        </p:nvCxnSpPr>
        <p:spPr>
          <a:xfrm>
            <a:off x="3819523" y="5073454"/>
            <a:ext cx="1" cy="1403350"/>
          </a:xfrm>
          <a:prstGeom prst="line">
            <a:avLst/>
          </a:prstGeom>
          <a:ln w="60325"/>
        </p:spPr>
        <p:style>
          <a:lnRef idx="1">
            <a:schemeClr val="dk1"/>
          </a:lnRef>
          <a:fillRef idx="0">
            <a:schemeClr val="dk1"/>
          </a:fillRef>
          <a:effectRef idx="0">
            <a:schemeClr val="dk1"/>
          </a:effectRef>
          <a:fontRef idx="minor">
            <a:schemeClr val="tx1"/>
          </a:fontRef>
        </p:style>
      </p:cxnSp>
      <p:cxnSp>
        <p:nvCxnSpPr>
          <p:cNvPr id="40" name="直線コネクタ 39"/>
          <p:cNvCxnSpPr/>
          <p:nvPr/>
        </p:nvCxnSpPr>
        <p:spPr>
          <a:xfrm>
            <a:off x="1381123" y="5073454"/>
            <a:ext cx="1019175" cy="0"/>
          </a:xfrm>
          <a:prstGeom prst="line">
            <a:avLst/>
          </a:prstGeom>
          <a:ln w="60325"/>
        </p:spPr>
        <p:style>
          <a:lnRef idx="1">
            <a:schemeClr val="dk1"/>
          </a:lnRef>
          <a:fillRef idx="0">
            <a:schemeClr val="dk1"/>
          </a:fillRef>
          <a:effectRef idx="0">
            <a:schemeClr val="dk1"/>
          </a:effectRef>
          <a:fontRef idx="minor">
            <a:schemeClr val="tx1"/>
          </a:fontRef>
        </p:style>
      </p:cxnSp>
      <p:cxnSp>
        <p:nvCxnSpPr>
          <p:cNvPr id="41" name="直線コネクタ 40"/>
          <p:cNvCxnSpPr/>
          <p:nvPr/>
        </p:nvCxnSpPr>
        <p:spPr>
          <a:xfrm flipV="1">
            <a:off x="2381245" y="4810125"/>
            <a:ext cx="914402" cy="263330"/>
          </a:xfrm>
          <a:prstGeom prst="line">
            <a:avLst/>
          </a:prstGeom>
          <a:ln w="6032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1895466" y="4666022"/>
                <a:ext cx="565861" cy="369332"/>
              </a:xfrm>
              <a:prstGeom prst="rect">
                <a:avLst/>
              </a:prstGeom>
              <a:noFill/>
            </p:spPr>
            <p:txBody>
              <a:bodyPr wrap="none" lIns="0" tIns="0" rIns="0" bIns="0" rtlCol="0">
                <a:spAutoFit/>
              </a:bodyPr>
              <a:lstStyle/>
              <a:p>
                <a14:m>
                  <m:oMath xmlns:m="http://schemas.openxmlformats.org/officeDocument/2006/math">
                    <m:r>
                      <a:rPr lang="ja-JP" altLang="en-US" sz="2400" i="1">
                        <a:latin typeface="Cambria Math" panose="02040503050406030204" pitchFamily="18" charset="0"/>
                      </a:rPr>
                      <m:t>ドア</m:t>
                    </m:r>
                  </m:oMath>
                </a14:m>
                <a:r>
                  <a:rPr kumimoji="1" lang="en-US" altLang="ja-JP" sz="2400" dirty="0" smtClean="0"/>
                  <a:t>i</a:t>
                </a:r>
                <a:endParaRPr kumimoji="1" lang="ja-JP" altLang="en-US" sz="2400" dirty="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1895466" y="4666022"/>
                <a:ext cx="565861" cy="369332"/>
              </a:xfrm>
              <a:prstGeom prst="rect">
                <a:avLst/>
              </a:prstGeom>
              <a:blipFill>
                <a:blip r:embed="rId4"/>
                <a:stretch>
                  <a:fillRect l="-24731" t="-24590" r="-30108" b="-49180"/>
                </a:stretch>
              </a:blipFill>
            </p:spPr>
            <p:txBody>
              <a:bodyPr/>
              <a:lstStyle/>
              <a:p>
                <a:r>
                  <a:rPr lang="ja-JP" altLang="en-US">
                    <a:noFill/>
                  </a:rPr>
                  <a:t> </a:t>
                </a:r>
              </a:p>
            </p:txBody>
          </p:sp>
        </mc:Fallback>
      </mc:AlternateContent>
      <p:cxnSp>
        <p:nvCxnSpPr>
          <p:cNvPr id="48" name="直線矢印コネクタ 47"/>
          <p:cNvCxnSpPr/>
          <p:nvPr/>
        </p:nvCxnSpPr>
        <p:spPr>
          <a:xfrm>
            <a:off x="4981575" y="4525379"/>
            <a:ext cx="0" cy="105101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a:off x="3005137" y="6076950"/>
            <a:ext cx="1657350" cy="7643"/>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p:cNvCxnSpPr/>
          <p:nvPr/>
        </p:nvCxnSpPr>
        <p:spPr>
          <a:xfrm>
            <a:off x="2838446" y="4588683"/>
            <a:ext cx="0" cy="105101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p:nvPr/>
        </p:nvCxnSpPr>
        <p:spPr>
          <a:xfrm flipH="1">
            <a:off x="2987544" y="3675843"/>
            <a:ext cx="3927606" cy="93822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a:off x="5100445" y="4768382"/>
            <a:ext cx="1830577" cy="26697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flipH="1">
            <a:off x="4848230" y="5885706"/>
            <a:ext cx="2063746" cy="171209"/>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1459788" y="6067425"/>
                <a:ext cx="3752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2</m:t>
                          </m:r>
                        </m:sub>
                      </m:sSub>
                    </m:oMath>
                  </m:oMathPara>
                </a14:m>
                <a:endParaRPr kumimoji="1" lang="ja-JP" altLang="en-US" sz="2400" dirty="0"/>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459788" y="6067425"/>
                <a:ext cx="375231" cy="369332"/>
              </a:xfrm>
              <a:prstGeom prst="rect">
                <a:avLst/>
              </a:prstGeom>
              <a:blipFill>
                <a:blip r:embed="rId5"/>
                <a:stretch>
                  <a:fillRect l="-11290" r="-6452"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1459788" y="3677319"/>
                <a:ext cx="3681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1</m:t>
                          </m:r>
                        </m:sub>
                      </m:sSub>
                    </m:oMath>
                  </m:oMathPara>
                </a14:m>
                <a:endParaRPr kumimoji="1" lang="ja-JP" altLang="en-US" sz="2400" dirty="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459788" y="3677319"/>
                <a:ext cx="368114" cy="369332"/>
              </a:xfrm>
              <a:prstGeom prst="rect">
                <a:avLst/>
              </a:prstGeom>
              <a:blipFill>
                <a:blip r:embed="rId6"/>
                <a:stretch>
                  <a:fillRect l="-11475" r="-6557"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5519830" y="6076950"/>
                <a:ext cx="3752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3</m:t>
                          </m:r>
                        </m:sub>
                      </m:sSub>
                    </m:oMath>
                  </m:oMathPara>
                </a14:m>
                <a:endParaRPr kumimoji="1" lang="ja-JP" altLang="en-US" sz="2400" dirty="0"/>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5519830" y="6076950"/>
                <a:ext cx="375231" cy="369332"/>
              </a:xfrm>
              <a:prstGeom prst="rect">
                <a:avLst/>
              </a:prstGeom>
              <a:blipFill>
                <a:blip r:embed="rId7"/>
                <a:stretch>
                  <a:fillRect l="-11290" r="-6452"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064247" y="3409238"/>
                <a:ext cx="17143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ja-JP" altLang="en-US" sz="2400" i="1">
                              <a:latin typeface="Cambria Math" panose="02040503050406030204" pitchFamily="18" charset="0"/>
                              <a:ea typeface="Cambria Math" panose="02040503050406030204" pitchFamily="18" charset="0"/>
                            </a:rPr>
                            <m:t>→</m:t>
                          </m:r>
                        </m:e>
                        <m:sub>
                          <m:r>
                            <a:rPr lang="ja-JP" altLang="en-US" sz="2400" b="0" i="1" smtClean="0">
                              <a:latin typeface="Cambria Math" panose="02040503050406030204" pitchFamily="18" charset="0"/>
                              <a:ea typeface="Cambria Math" panose="02040503050406030204" pitchFamily="18" charset="0"/>
                            </a:rPr>
                            <m:t>𝜀</m:t>
                          </m:r>
                        </m:sub>
                      </m:sSub>
                    </m:oMath>
                  </m:oMathPara>
                </a14:m>
                <a:endParaRPr kumimoji="1" lang="ja-JP" altLang="en-US" sz="2400" dirty="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064247" y="3409238"/>
                <a:ext cx="1714315" cy="369332"/>
              </a:xfrm>
              <a:prstGeom prst="rect">
                <a:avLst/>
              </a:prstGeom>
              <a:blipFill>
                <a:blip r:embed="rId8"/>
                <a:stretch>
                  <a:fillRect l="-6050" b="-344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7064247" y="4535893"/>
                <a:ext cx="17143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1</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ja-JP" altLang="en-US" sz="2400" i="1">
                              <a:latin typeface="Cambria Math" panose="02040503050406030204" pitchFamily="18" charset="0"/>
                              <a:ea typeface="Cambria Math" panose="02040503050406030204" pitchFamily="18" charset="0"/>
                            </a:rPr>
                            <m:t>→</m:t>
                          </m:r>
                        </m:e>
                        <m:sub>
                          <m:r>
                            <a:rPr lang="ja-JP" altLang="en-US" sz="2400" b="0" i="1" smtClean="0">
                              <a:latin typeface="Cambria Math" panose="02040503050406030204" pitchFamily="18" charset="0"/>
                              <a:ea typeface="Cambria Math" panose="02040503050406030204" pitchFamily="18" charset="0"/>
                            </a:rPr>
                            <m:t>𝜀</m:t>
                          </m:r>
                        </m:sub>
                      </m:sSub>
                    </m:oMath>
                  </m:oMathPara>
                </a14:m>
                <a:endParaRPr kumimoji="1" lang="ja-JP" altLang="en-US" sz="2400" dirty="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7064247" y="4535893"/>
                <a:ext cx="1714315" cy="369332"/>
              </a:xfrm>
              <a:prstGeom prst="rect">
                <a:avLst/>
              </a:prstGeom>
              <a:blipFill>
                <a:blip r:embed="rId9"/>
                <a:stretch>
                  <a:fillRect l="-6050" b="-344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7058246" y="5682238"/>
                <a:ext cx="172143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m:t>
                      </m:r>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2</m:t>
                          </m:r>
                        </m:sub>
                      </m:sSub>
                      <m:r>
                        <a:rPr kumimoji="1"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3</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ea typeface="Cambria Math" panose="02040503050406030204" pitchFamily="18" charset="0"/>
                        </a:rPr>
                        <m:t>∈</m:t>
                      </m:r>
                      <m:sSub>
                        <m:sSubPr>
                          <m:ctrlPr>
                            <a:rPr lang="en-US" altLang="ja-JP" sz="2400" b="0" i="1" smtClean="0">
                              <a:latin typeface="Cambria Math" panose="02040503050406030204" pitchFamily="18" charset="0"/>
                              <a:ea typeface="Cambria Math" panose="02040503050406030204" pitchFamily="18" charset="0"/>
                            </a:rPr>
                          </m:ctrlPr>
                        </m:sSubPr>
                        <m:e>
                          <m:r>
                            <a:rPr lang="ja-JP" altLang="en-US" sz="2400" i="1">
                              <a:latin typeface="Cambria Math" panose="02040503050406030204" pitchFamily="18" charset="0"/>
                              <a:ea typeface="Cambria Math" panose="02040503050406030204" pitchFamily="18" charset="0"/>
                            </a:rPr>
                            <m:t>→</m:t>
                          </m:r>
                        </m:e>
                        <m:sub>
                          <m:r>
                            <a:rPr lang="ja-JP" altLang="en-US" sz="2400" b="0" i="1" smtClean="0">
                              <a:latin typeface="Cambria Math" panose="02040503050406030204" pitchFamily="18" charset="0"/>
                              <a:ea typeface="Cambria Math" panose="02040503050406030204" pitchFamily="18" charset="0"/>
                            </a:rPr>
                            <m:t>𝜀</m:t>
                          </m:r>
                        </m:sub>
                      </m:sSub>
                    </m:oMath>
                  </m:oMathPara>
                </a14:m>
                <a:endParaRPr kumimoji="1" lang="ja-JP" altLang="en-US" sz="2400" dirty="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7058246" y="5682238"/>
                <a:ext cx="1721432" cy="369332"/>
              </a:xfrm>
              <a:prstGeom prst="rect">
                <a:avLst/>
              </a:prstGeom>
              <a:blipFill>
                <a:blip r:embed="rId10"/>
                <a:stretch>
                  <a:fillRect l="-6028" b="-34426"/>
                </a:stretch>
              </a:blipFill>
            </p:spPr>
            <p:txBody>
              <a:bodyPr/>
              <a:lstStyle/>
              <a:p>
                <a:r>
                  <a:rPr lang="ja-JP" altLang="en-US">
                    <a:noFill/>
                  </a:rPr>
                  <a:t> </a:t>
                </a:r>
              </a:p>
            </p:txBody>
          </p:sp>
        </mc:Fallback>
      </mc:AlternateContent>
      <p:cxnSp>
        <p:nvCxnSpPr>
          <p:cNvPr id="70" name="直線コネクタ 69"/>
          <p:cNvCxnSpPr/>
          <p:nvPr/>
        </p:nvCxnSpPr>
        <p:spPr>
          <a:xfrm>
            <a:off x="8188325" y="5701288"/>
            <a:ext cx="146050" cy="37566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正方形/長方形 71"/>
              <p:cNvSpPr/>
              <p:nvPr/>
            </p:nvSpPr>
            <p:spPr>
              <a:xfrm>
                <a:off x="9041888" y="3363071"/>
                <a:ext cx="211711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ℱ</m:t>
                          </m:r>
                        </m:e>
                        <m:sub>
                          <m:r>
                            <a:rPr lang="ja-JP" altLang="en-US" sz="2400" b="0" i="1" smtClean="0">
                              <a:latin typeface="Cambria Math" panose="02040503050406030204" pitchFamily="18" charset="0"/>
                            </a:rPr>
                            <m:t>𝒟</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2</m:t>
                              </m:r>
                            </m:sub>
                          </m:sSub>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𝑖</m:t>
                      </m:r>
                    </m:oMath>
                  </m:oMathPara>
                </a14:m>
                <a:endParaRPr lang="ja-JP" altLang="en-US" sz="2400" dirty="0"/>
              </a:p>
            </p:txBody>
          </p:sp>
        </mc:Choice>
        <mc:Fallback xmlns="">
          <p:sp>
            <p:nvSpPr>
              <p:cNvPr id="72" name="正方形/長方形 71"/>
              <p:cNvSpPr>
                <a:spLocks noRot="1" noChangeAspect="1" noMove="1" noResize="1" noEditPoints="1" noAdjustHandles="1" noChangeArrowheads="1" noChangeShapeType="1" noTextEdit="1"/>
              </p:cNvSpPr>
              <p:nvPr/>
            </p:nvSpPr>
            <p:spPr>
              <a:xfrm>
                <a:off x="9041888" y="3363071"/>
                <a:ext cx="2117118" cy="461665"/>
              </a:xfrm>
              <a:prstGeom prst="rect">
                <a:avLst/>
              </a:prstGeom>
              <a:blipFill>
                <a:blip r:embed="rId11"/>
                <a:stretch>
                  <a:fillRect b="-2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正方形/長方形 72"/>
              <p:cNvSpPr/>
              <p:nvPr/>
            </p:nvSpPr>
            <p:spPr>
              <a:xfrm>
                <a:off x="9041888" y="4489726"/>
                <a:ext cx="24295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ℱ</m:t>
                          </m:r>
                        </m:e>
                        <m:sub>
                          <m:r>
                            <a:rPr lang="ja-JP" altLang="en-US" sz="2400" b="0" i="1" smtClean="0">
                              <a:latin typeface="Cambria Math" panose="02040503050406030204" pitchFamily="18" charset="0"/>
                            </a:rPr>
                            <m:t>𝒟</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3</m:t>
                              </m:r>
                            </m:sub>
                          </m:sSub>
                        </m:e>
                      </m:d>
                      <m:r>
                        <a:rPr lang="en-US" altLang="ja-JP" sz="2400" b="0" i="1" smtClean="0">
                          <a:latin typeface="Cambria Math" panose="02040503050406030204" pitchFamily="18" charset="0"/>
                        </a:rPr>
                        <m:t>={</m:t>
                      </m:r>
                      <m:r>
                        <m:rPr>
                          <m:sty m:val="p"/>
                        </m:rPr>
                        <a:rPr lang="en-US" altLang="ja-JP" sz="2400" i="1">
                          <a:latin typeface="Cambria Math" panose="02040503050406030204" pitchFamily="18" charset="0"/>
                        </a:rPr>
                        <m:t>Δ</m:t>
                      </m:r>
                      <m:r>
                        <a:rPr lang="en-US" altLang="ja-JP" sz="2400" b="0" i="1" smtClean="0">
                          <a:latin typeface="Cambria Math" panose="02040503050406030204" pitchFamily="18" charset="0"/>
                        </a:rPr>
                        <m:t>}</m:t>
                      </m:r>
                    </m:oMath>
                  </m:oMathPara>
                </a14:m>
                <a:endParaRPr lang="ja-JP" altLang="en-US" sz="2400" dirty="0"/>
              </a:p>
            </p:txBody>
          </p:sp>
        </mc:Choice>
        <mc:Fallback xmlns="">
          <p:sp>
            <p:nvSpPr>
              <p:cNvPr id="73" name="正方形/長方形 72"/>
              <p:cNvSpPr>
                <a:spLocks noRot="1" noChangeAspect="1" noMove="1" noResize="1" noEditPoints="1" noAdjustHandles="1" noChangeArrowheads="1" noChangeShapeType="1" noTextEdit="1"/>
              </p:cNvSpPr>
              <p:nvPr/>
            </p:nvSpPr>
            <p:spPr>
              <a:xfrm>
                <a:off x="9041888" y="4489726"/>
                <a:ext cx="2429576" cy="461665"/>
              </a:xfrm>
              <a:prstGeom prst="rect">
                <a:avLst/>
              </a:prstGeom>
              <a:blipFill>
                <a:blip r:embed="rId12"/>
                <a:stretch>
                  <a:fillRect r="-251"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正方形/長方形 73"/>
              <p:cNvSpPr/>
              <p:nvPr/>
            </p:nvSpPr>
            <p:spPr>
              <a:xfrm>
                <a:off x="9015791" y="5470208"/>
                <a:ext cx="2481769" cy="830997"/>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ℱ</m:t>
                          </m:r>
                        </m:e>
                        <m:sub>
                          <m:r>
                            <a:rPr lang="ja-JP" altLang="en-US" sz="2400" b="0" i="1" smtClean="0">
                              <a:latin typeface="Cambria Math" panose="02040503050406030204" pitchFamily="18" charset="0"/>
                            </a:rPr>
                            <m:t>𝒟</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3</m:t>
                              </m:r>
                            </m:sub>
                          </m:sSub>
                        </m:e>
                      </m:d>
                      <m:r>
                        <a:rPr lang="ja-JP" altLang="en-US" sz="2400" i="1" smtClean="0">
                          <a:latin typeface="Cambria Math" panose="02040503050406030204" pitchFamily="18" charset="0"/>
                        </a:rPr>
                        <m:t>は</m:t>
                      </m:r>
                    </m:oMath>
                  </m:oMathPara>
                </a14:m>
                <a:endParaRPr lang="en-US" altLang="ja-JP" sz="2400" dirty="0" smtClean="0"/>
              </a:p>
              <a:p>
                <a:pPr algn="ctr"/>
                <a:r>
                  <a:rPr lang="ja-JP" altLang="en-US" sz="2400" dirty="0" smtClean="0"/>
                  <a:t>定義されていない</a:t>
                </a:r>
                <a:endParaRPr lang="ja-JP" altLang="en-US" sz="2400" dirty="0"/>
              </a:p>
            </p:txBody>
          </p:sp>
        </mc:Choice>
        <mc:Fallback xmlns="">
          <p:sp>
            <p:nvSpPr>
              <p:cNvPr id="74" name="正方形/長方形 73"/>
              <p:cNvSpPr>
                <a:spLocks noRot="1" noChangeAspect="1" noMove="1" noResize="1" noEditPoints="1" noAdjustHandles="1" noChangeArrowheads="1" noChangeShapeType="1" noTextEdit="1"/>
              </p:cNvSpPr>
              <p:nvPr/>
            </p:nvSpPr>
            <p:spPr>
              <a:xfrm>
                <a:off x="9015791" y="5470208"/>
                <a:ext cx="2481769" cy="830997"/>
              </a:xfrm>
              <a:prstGeom prst="rect">
                <a:avLst/>
              </a:prstGeom>
              <a:blipFill>
                <a:blip r:embed="rId13"/>
                <a:stretch>
                  <a:fillRect l="-3440" r="-2948" b="-1240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28974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kumimoji="1" lang="en-US" altLang="ja-JP" sz="3200" dirty="0" smtClean="0"/>
              <a:t>Abstract</a:t>
            </a:r>
            <a:endParaRPr kumimoji="1" lang="ja-JP" altLang="en-US" sz="3200" dirty="0"/>
          </a:p>
        </p:txBody>
      </p:sp>
      <p:sp>
        <p:nvSpPr>
          <p:cNvPr id="3" name="コンテンツ プレースホルダー 2"/>
          <p:cNvSpPr>
            <a:spLocks noGrp="1"/>
          </p:cNvSpPr>
          <p:nvPr>
            <p:ph idx="1"/>
          </p:nvPr>
        </p:nvSpPr>
        <p:spPr>
          <a:xfrm>
            <a:off x="845127" y="1293338"/>
            <a:ext cx="10515600" cy="4942703"/>
          </a:xfrm>
        </p:spPr>
        <p:txBody>
          <a:bodyPr>
            <a:normAutofit/>
          </a:bodyPr>
          <a:lstStyle/>
          <a:p>
            <a:r>
              <a:rPr lang="en-US" altLang="ja-JP" dirty="0" smtClean="0"/>
              <a:t>Stochastic</a:t>
            </a:r>
            <a:r>
              <a:rPr lang="ja-JP" altLang="en-US" dirty="0" smtClean="0"/>
              <a:t>環境下の移動ロボットチームの制御政策の生成問題</a:t>
            </a:r>
            <a:endParaRPr lang="en-US" altLang="ja-JP" dirty="0" smtClean="0"/>
          </a:p>
          <a:p>
            <a:r>
              <a:rPr kumimoji="1" lang="ja-JP" altLang="en-US" dirty="0" smtClean="0"/>
              <a:t>チームは</a:t>
            </a:r>
            <a:r>
              <a:rPr lang="ja-JP" altLang="en-US" dirty="0" smtClean="0"/>
              <a:t>最適監視ミッションを達成することが要求され</a:t>
            </a:r>
            <a:r>
              <a:rPr lang="en-US" altLang="ja-JP" dirty="0" smtClean="0"/>
              <a:t>,</a:t>
            </a:r>
          </a:p>
          <a:p>
            <a:pPr marL="0" indent="0">
              <a:buNone/>
            </a:pPr>
            <a:r>
              <a:rPr lang="ja-JP" altLang="en-US" dirty="0" smtClean="0"/>
              <a:t>　ある</a:t>
            </a:r>
            <a:r>
              <a:rPr lang="en-US" altLang="ja-JP" dirty="0" smtClean="0"/>
              <a:t>”</a:t>
            </a:r>
            <a:r>
              <a:rPr lang="ja-JP" altLang="en-US" dirty="0" smtClean="0"/>
              <a:t>最適な命題</a:t>
            </a:r>
            <a:r>
              <a:rPr lang="en-US" altLang="ja-JP" dirty="0" smtClean="0"/>
              <a:t>(proposition)”</a:t>
            </a:r>
            <a:r>
              <a:rPr lang="ja-JP" altLang="en-US" dirty="0" smtClean="0"/>
              <a:t>は無限回満たされる必要がある</a:t>
            </a:r>
            <a:endParaRPr lang="en-US" altLang="ja-JP" dirty="0" smtClean="0"/>
          </a:p>
          <a:p>
            <a:r>
              <a:rPr lang="ja-JP" altLang="en-US" dirty="0" smtClean="0"/>
              <a:t>時相論理式として表現される正確な要求</a:t>
            </a:r>
            <a:r>
              <a:rPr lang="en-US" altLang="ja-JP" dirty="0" smtClean="0"/>
              <a:t>(requirement)</a:t>
            </a:r>
            <a:r>
              <a:rPr lang="ja-JP" altLang="en-US" dirty="0" smtClean="0"/>
              <a:t>が必要</a:t>
            </a:r>
            <a:endParaRPr lang="en-US" altLang="ja-JP" dirty="0" smtClean="0"/>
          </a:p>
          <a:p>
            <a:pPr marL="0" indent="0">
              <a:buNone/>
            </a:pPr>
            <a:endParaRPr lang="en-US" altLang="ja-JP" dirty="0"/>
          </a:p>
          <a:p>
            <a:pPr marL="0" indent="0">
              <a:buNone/>
            </a:pPr>
            <a:r>
              <a:rPr lang="ja-JP" altLang="en-US" dirty="0" smtClean="0"/>
              <a:t>ゲーム遷移システムとしてロボットを</a:t>
            </a:r>
            <a:r>
              <a:rPr lang="en-US" altLang="ja-JP" dirty="0" smtClean="0"/>
              <a:t>,</a:t>
            </a:r>
          </a:p>
          <a:p>
            <a:pPr marL="0" indent="0">
              <a:buNone/>
            </a:pPr>
            <a:r>
              <a:rPr lang="en-US" altLang="ja-JP" dirty="0" smtClean="0"/>
              <a:t>Markov</a:t>
            </a:r>
            <a:r>
              <a:rPr lang="ja-JP" altLang="en-US" dirty="0" smtClean="0"/>
              <a:t>連鎖として環境的要素をモデリング</a:t>
            </a:r>
            <a:endParaRPr lang="en-US" altLang="ja-JP" dirty="0" smtClean="0"/>
          </a:p>
          <a:p>
            <a:pPr marL="0" indent="0">
              <a:buNone/>
            </a:pPr>
            <a:r>
              <a:rPr lang="ja-JP" altLang="en-US" dirty="0" smtClean="0"/>
              <a:t>⇒</a:t>
            </a:r>
            <a:r>
              <a:rPr lang="ja-JP" altLang="en-US" dirty="0" smtClean="0">
                <a:solidFill>
                  <a:srgbClr val="FF0000"/>
                </a:solidFill>
              </a:rPr>
              <a:t>時相論理仕様を満たすような</a:t>
            </a:r>
            <a:r>
              <a:rPr lang="en-US" altLang="ja-JP" dirty="0" smtClean="0">
                <a:solidFill>
                  <a:srgbClr val="FF0000"/>
                </a:solidFill>
              </a:rPr>
              <a:t>,</a:t>
            </a:r>
          </a:p>
          <a:p>
            <a:pPr marL="0" indent="0">
              <a:buNone/>
            </a:pPr>
            <a:r>
              <a:rPr lang="en-US" altLang="ja-JP" dirty="0">
                <a:solidFill>
                  <a:srgbClr val="FF0000"/>
                </a:solidFill>
              </a:rPr>
              <a:t> </a:t>
            </a:r>
            <a:r>
              <a:rPr lang="ja-JP" altLang="en-US" dirty="0" smtClean="0">
                <a:solidFill>
                  <a:srgbClr val="FF0000"/>
                </a:solidFill>
              </a:rPr>
              <a:t>　</a:t>
            </a:r>
            <a:r>
              <a:rPr lang="en-US" altLang="ja-JP" dirty="0" smtClean="0">
                <a:solidFill>
                  <a:srgbClr val="FF0000"/>
                </a:solidFill>
              </a:rPr>
              <a:t>MDP</a:t>
            </a:r>
            <a:r>
              <a:rPr lang="ja-JP" altLang="en-US" dirty="0" smtClean="0">
                <a:solidFill>
                  <a:srgbClr val="FF0000"/>
                </a:solidFill>
              </a:rPr>
              <a:t>に対して最適制御政策を見つける問題にする</a:t>
            </a:r>
            <a:endParaRPr lang="en-US" altLang="ja-JP" dirty="0">
              <a:solidFill>
                <a:srgbClr val="FF0000"/>
              </a:solidFill>
            </a:endParaRPr>
          </a:p>
        </p:txBody>
      </p:sp>
    </p:spTree>
    <p:extLst>
      <p:ext uri="{BB962C8B-B14F-4D97-AF65-F5344CB8AC3E}">
        <p14:creationId xmlns:p14="http://schemas.microsoft.com/office/powerpoint/2010/main" val="3651046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595" y="1128647"/>
            <a:ext cx="8419144" cy="1646486"/>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13643" b="17497"/>
          <a:stretch/>
        </p:blipFill>
        <p:spPr>
          <a:xfrm>
            <a:off x="4918181" y="3774896"/>
            <a:ext cx="2215375" cy="420829"/>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r="7020" b="19724"/>
          <a:stretch/>
        </p:blipFill>
        <p:spPr>
          <a:xfrm>
            <a:off x="923594" y="3738806"/>
            <a:ext cx="2076406" cy="515880"/>
          </a:xfrm>
          <a:prstGeom prst="rect">
            <a:avLst/>
          </a:prstGeom>
        </p:spPr>
      </p:pic>
      <p:pic>
        <p:nvPicPr>
          <p:cNvPr id="7" name="図 6"/>
          <p:cNvPicPr>
            <a:picLocks noChangeAspect="1"/>
          </p:cNvPicPr>
          <p:nvPr/>
        </p:nvPicPr>
        <p:blipFill rotWithShape="1">
          <a:blip r:embed="rId5">
            <a:extLst>
              <a:ext uri="{28A0092B-C50C-407E-A947-70E740481C1C}">
                <a14:useLocalDpi xmlns:a14="http://schemas.microsoft.com/office/drawing/2010/main" val="0"/>
              </a:ext>
            </a:extLst>
          </a:blip>
          <a:srcRect r="20424" b="14437"/>
          <a:stretch/>
        </p:blipFill>
        <p:spPr>
          <a:xfrm>
            <a:off x="923594" y="3016692"/>
            <a:ext cx="581355" cy="625100"/>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t="15302" b="26271"/>
          <a:stretch/>
        </p:blipFill>
        <p:spPr>
          <a:xfrm>
            <a:off x="4918181" y="5243151"/>
            <a:ext cx="2039758" cy="458371"/>
          </a:xfrm>
          <a:prstGeom prst="rect">
            <a:avLst/>
          </a:prstGeom>
        </p:spPr>
      </p:pic>
      <p:pic>
        <p:nvPicPr>
          <p:cNvPr id="9" name="図 8"/>
          <p:cNvPicPr>
            <a:picLocks noChangeAspect="1"/>
          </p:cNvPicPr>
          <p:nvPr/>
        </p:nvPicPr>
        <p:blipFill rotWithShape="1">
          <a:blip r:embed="rId7">
            <a:extLst>
              <a:ext uri="{28A0092B-C50C-407E-A947-70E740481C1C}">
                <a14:useLocalDpi xmlns:a14="http://schemas.microsoft.com/office/drawing/2010/main" val="0"/>
              </a:ext>
            </a:extLst>
          </a:blip>
          <a:srcRect t="9686" b="29801"/>
          <a:stretch/>
        </p:blipFill>
        <p:spPr>
          <a:xfrm>
            <a:off x="961976" y="4563111"/>
            <a:ext cx="2442021" cy="333956"/>
          </a:xfrm>
          <a:prstGeom prst="rect">
            <a:avLst/>
          </a:prstGeom>
        </p:spPr>
      </p:pic>
      <p:pic>
        <p:nvPicPr>
          <p:cNvPr id="11" name="図 10"/>
          <p:cNvPicPr>
            <a:picLocks noChangeAspect="1"/>
          </p:cNvPicPr>
          <p:nvPr/>
        </p:nvPicPr>
        <p:blipFill rotWithShape="1">
          <a:blip r:embed="rId8">
            <a:extLst>
              <a:ext uri="{28A0092B-C50C-407E-A947-70E740481C1C}">
                <a14:useLocalDpi xmlns:a14="http://schemas.microsoft.com/office/drawing/2010/main" val="0"/>
              </a:ext>
            </a:extLst>
          </a:blip>
          <a:srcRect t="19743" b="17657"/>
          <a:stretch/>
        </p:blipFill>
        <p:spPr>
          <a:xfrm>
            <a:off x="5335325" y="4585250"/>
            <a:ext cx="3199743" cy="447606"/>
          </a:xfrm>
          <a:prstGeom prst="rect">
            <a:avLst/>
          </a:prstGeom>
        </p:spPr>
      </p:pic>
      <p:pic>
        <p:nvPicPr>
          <p:cNvPr id="12" name="図 11"/>
          <p:cNvPicPr>
            <a:picLocks noChangeAspect="1"/>
          </p:cNvPicPr>
          <p:nvPr/>
        </p:nvPicPr>
        <p:blipFill rotWithShape="1">
          <a:blip r:embed="rId9">
            <a:extLst>
              <a:ext uri="{28A0092B-C50C-407E-A947-70E740481C1C}">
                <a14:useLocalDpi xmlns:a14="http://schemas.microsoft.com/office/drawing/2010/main" val="0"/>
              </a:ext>
            </a:extLst>
          </a:blip>
          <a:srcRect l="12059" t="19900" r="6620" b="28659"/>
          <a:stretch/>
        </p:blipFill>
        <p:spPr>
          <a:xfrm>
            <a:off x="9478540" y="4599167"/>
            <a:ext cx="915139" cy="361800"/>
          </a:xfrm>
          <a:prstGeom prst="rect">
            <a:avLst/>
          </a:prstGeom>
        </p:spPr>
      </p:pic>
      <p:pic>
        <p:nvPicPr>
          <p:cNvPr id="13" name="図 12"/>
          <p:cNvPicPr>
            <a:picLocks noChangeAspect="1"/>
          </p:cNvPicPr>
          <p:nvPr/>
        </p:nvPicPr>
        <p:blipFill rotWithShape="1">
          <a:blip r:embed="rId10">
            <a:extLst>
              <a:ext uri="{28A0092B-C50C-407E-A947-70E740481C1C}">
                <a14:useLocalDpi xmlns:a14="http://schemas.microsoft.com/office/drawing/2010/main" val="0"/>
              </a:ext>
            </a:extLst>
          </a:blip>
          <a:srcRect l="1" t="12723" r="3090" b="28850"/>
          <a:stretch/>
        </p:blipFill>
        <p:spPr>
          <a:xfrm>
            <a:off x="923594" y="5251294"/>
            <a:ext cx="1730590" cy="356707"/>
          </a:xfrm>
          <a:prstGeom prst="rect">
            <a:avLst/>
          </a:prstGeom>
        </p:spPr>
      </p:pic>
      <p:sp>
        <p:nvSpPr>
          <p:cNvPr id="31" name="テキスト ボックス 30"/>
          <p:cNvSpPr txBox="1"/>
          <p:nvPr/>
        </p:nvSpPr>
        <p:spPr>
          <a:xfrm>
            <a:off x="3307391" y="3112021"/>
            <a:ext cx="8660727" cy="461665"/>
          </a:xfrm>
          <a:prstGeom prst="rect">
            <a:avLst/>
          </a:prstGeom>
          <a:noFill/>
        </p:spPr>
        <p:txBody>
          <a:bodyPr wrap="square" rtlCol="0">
            <a:spAutoFit/>
          </a:bodyPr>
          <a:lstStyle/>
          <a:p>
            <a:r>
              <a:rPr lang="ja-JP" altLang="en-US" sz="2400" dirty="0"/>
              <a:t>ドア</a:t>
            </a:r>
            <a:r>
              <a:rPr lang="ja-JP" altLang="en-US" sz="2400" dirty="0" smtClean="0"/>
              <a:t>の状態集合</a:t>
            </a:r>
            <a:endParaRPr lang="en-US" altLang="ja-JP" sz="2400" dirty="0" smtClean="0"/>
          </a:p>
        </p:txBody>
      </p:sp>
      <p:sp>
        <p:nvSpPr>
          <p:cNvPr id="32" name="テキスト ボックス 31"/>
          <p:cNvSpPr txBox="1"/>
          <p:nvPr/>
        </p:nvSpPr>
        <p:spPr>
          <a:xfrm>
            <a:off x="3307389" y="3747538"/>
            <a:ext cx="5211459" cy="461665"/>
          </a:xfrm>
          <a:prstGeom prst="rect">
            <a:avLst/>
          </a:prstGeom>
          <a:noFill/>
        </p:spPr>
        <p:txBody>
          <a:bodyPr wrap="square" rtlCol="0">
            <a:spAutoFit/>
          </a:bodyPr>
          <a:lstStyle/>
          <a:p>
            <a:r>
              <a:rPr lang="ja-JP" altLang="en-US" sz="2400" dirty="0" smtClean="0"/>
              <a:t>初期分布 </a:t>
            </a:r>
            <a:r>
              <a:rPr lang="en-US" altLang="ja-JP" sz="2400" dirty="0" smtClean="0"/>
              <a:t>(                                   )</a:t>
            </a:r>
          </a:p>
        </p:txBody>
      </p:sp>
      <p:sp>
        <p:nvSpPr>
          <p:cNvPr id="33" name="テキスト ボックス 32"/>
          <p:cNvSpPr txBox="1"/>
          <p:nvPr/>
        </p:nvSpPr>
        <p:spPr>
          <a:xfrm>
            <a:off x="3318051" y="4494817"/>
            <a:ext cx="8660727" cy="461665"/>
          </a:xfrm>
          <a:prstGeom prst="rect">
            <a:avLst/>
          </a:prstGeom>
          <a:noFill/>
        </p:spPr>
        <p:txBody>
          <a:bodyPr wrap="square" rtlCol="0">
            <a:spAutoFit/>
          </a:bodyPr>
          <a:lstStyle/>
          <a:p>
            <a:r>
              <a:rPr lang="ja-JP" altLang="en-US" sz="2400" dirty="0" smtClean="0"/>
              <a:t>遷移確率関数</a:t>
            </a:r>
            <a:r>
              <a:rPr lang="ja-JP" altLang="en-US" sz="2400" dirty="0"/>
              <a:t> </a:t>
            </a:r>
            <a:r>
              <a:rPr lang="en-US" altLang="ja-JP" sz="2400" dirty="0" smtClean="0"/>
              <a:t>(                                             for any                 )</a:t>
            </a:r>
          </a:p>
        </p:txBody>
      </p:sp>
      <p:sp>
        <p:nvSpPr>
          <p:cNvPr id="34" name="テキスト ボックス 33"/>
          <p:cNvSpPr txBox="1"/>
          <p:nvPr/>
        </p:nvSpPr>
        <p:spPr>
          <a:xfrm>
            <a:off x="3307390" y="5202526"/>
            <a:ext cx="8660727" cy="461665"/>
          </a:xfrm>
          <a:prstGeom prst="rect">
            <a:avLst/>
          </a:prstGeom>
          <a:noFill/>
        </p:spPr>
        <p:txBody>
          <a:bodyPr wrap="square" rtlCol="0">
            <a:spAutoFit/>
          </a:bodyPr>
          <a:lstStyle/>
          <a:p>
            <a:r>
              <a:rPr lang="ja-JP" altLang="en-US" sz="2400" dirty="0" smtClean="0"/>
              <a:t>ラベル関数</a:t>
            </a:r>
            <a:endParaRPr lang="en-US" altLang="ja-JP" sz="2400" dirty="0" smtClean="0"/>
          </a:p>
        </p:txBody>
      </p:sp>
      <p:sp>
        <p:nvSpPr>
          <p:cNvPr id="35" name="テキスト ボックス 34"/>
          <p:cNvSpPr txBox="1"/>
          <p:nvPr/>
        </p:nvSpPr>
        <p:spPr>
          <a:xfrm>
            <a:off x="5550973" y="5742147"/>
            <a:ext cx="949789" cy="461665"/>
          </a:xfrm>
          <a:prstGeom prst="rect">
            <a:avLst/>
          </a:prstGeom>
          <a:noFill/>
        </p:spPr>
        <p:txBody>
          <a:bodyPr wrap="square" rtlCol="0">
            <a:spAutoFit/>
          </a:bodyPr>
          <a:lstStyle/>
          <a:p>
            <a:r>
              <a:rPr lang="en-US" altLang="ja-JP" sz="2400" dirty="0" smtClean="0"/>
              <a:t>open</a:t>
            </a:r>
          </a:p>
        </p:txBody>
      </p:sp>
      <p:sp>
        <p:nvSpPr>
          <p:cNvPr id="36" name="テキスト ボックス 35"/>
          <p:cNvSpPr txBox="1"/>
          <p:nvPr/>
        </p:nvSpPr>
        <p:spPr>
          <a:xfrm>
            <a:off x="6500762" y="5781061"/>
            <a:ext cx="985962" cy="461665"/>
          </a:xfrm>
          <a:prstGeom prst="rect">
            <a:avLst/>
          </a:prstGeom>
          <a:noFill/>
        </p:spPr>
        <p:txBody>
          <a:bodyPr wrap="square" rtlCol="0">
            <a:spAutoFit/>
          </a:bodyPr>
          <a:lstStyle/>
          <a:p>
            <a:r>
              <a:rPr lang="en-US" altLang="ja-JP" sz="2400" dirty="0" smtClean="0"/>
              <a:t>closed</a:t>
            </a:r>
          </a:p>
        </p:txBody>
      </p:sp>
      <p:cxnSp>
        <p:nvCxnSpPr>
          <p:cNvPr id="10" name="直線矢印コネクタ 9"/>
          <p:cNvCxnSpPr/>
          <p:nvPr/>
        </p:nvCxnSpPr>
        <p:spPr>
          <a:xfrm flipH="1">
            <a:off x="7453776" y="3526876"/>
            <a:ext cx="1888963" cy="32437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7728557" y="3117239"/>
            <a:ext cx="3785417" cy="461665"/>
          </a:xfrm>
          <a:prstGeom prst="rect">
            <a:avLst/>
          </a:prstGeom>
          <a:noFill/>
        </p:spPr>
        <p:txBody>
          <a:bodyPr wrap="square" rtlCol="0">
            <a:spAutoFit/>
          </a:bodyPr>
          <a:lstStyle/>
          <a:p>
            <a:r>
              <a:rPr lang="ja-JP" altLang="en-US" sz="2400" dirty="0" smtClean="0"/>
              <a:t>初期状態が確率的に決定</a:t>
            </a:r>
            <a:endParaRPr kumimoji="1" lang="ja-JP" altLang="en-US" sz="2400" dirty="0"/>
          </a:p>
        </p:txBody>
      </p:sp>
    </p:spTree>
    <p:extLst>
      <p:ext uri="{BB962C8B-B14F-4D97-AF65-F5344CB8AC3E}">
        <p14:creationId xmlns:p14="http://schemas.microsoft.com/office/powerpoint/2010/main" val="34353362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07" y="1104384"/>
            <a:ext cx="5586689" cy="5527003"/>
          </a:xfrm>
          <a:prstGeom prst="rect">
            <a:avLst/>
          </a:prstGeom>
        </p:spPr>
      </p:pic>
      <p:sp>
        <p:nvSpPr>
          <p:cNvPr id="19" name="テキスト ボックス 18"/>
          <p:cNvSpPr txBox="1"/>
          <p:nvPr/>
        </p:nvSpPr>
        <p:spPr>
          <a:xfrm>
            <a:off x="380122" y="3901685"/>
            <a:ext cx="1645699" cy="461665"/>
          </a:xfrm>
          <a:prstGeom prst="rect">
            <a:avLst/>
          </a:prstGeom>
          <a:noFill/>
        </p:spPr>
        <p:txBody>
          <a:bodyPr wrap="square" rtlCol="0">
            <a:spAutoFit/>
          </a:bodyPr>
          <a:lstStyle/>
          <a:p>
            <a:r>
              <a:rPr lang="en-US" altLang="ja-JP" sz="2400" dirty="0" smtClean="0"/>
              <a:t>p.3 Fig. 1.</a:t>
            </a:r>
          </a:p>
        </p:txBody>
      </p:sp>
      <p:sp>
        <p:nvSpPr>
          <p:cNvPr id="15" name="正方形/長方形 14"/>
          <p:cNvSpPr/>
          <p:nvPr/>
        </p:nvSpPr>
        <p:spPr>
          <a:xfrm>
            <a:off x="1463040" y="2451721"/>
            <a:ext cx="1542553" cy="1199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8412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p:cNvPicPr>
            <a:picLocks noChangeAspect="1"/>
          </p:cNvPicPr>
          <p:nvPr/>
        </p:nvPicPr>
        <p:blipFill rotWithShape="1">
          <a:blip r:embed="rId2">
            <a:extLst>
              <a:ext uri="{28A0092B-C50C-407E-A947-70E740481C1C}">
                <a14:useLocalDpi xmlns:a14="http://schemas.microsoft.com/office/drawing/2010/main" val="0"/>
              </a:ext>
            </a:extLst>
          </a:blip>
          <a:srcRect r="87823" b="19724"/>
          <a:stretch/>
        </p:blipFill>
        <p:spPr>
          <a:xfrm>
            <a:off x="8290872" y="3596391"/>
            <a:ext cx="266163" cy="504923"/>
          </a:xfrm>
          <a:prstGeom prst="rect">
            <a:avLst/>
          </a:prstGeom>
        </p:spPr>
      </p:pic>
      <p:pic>
        <p:nvPicPr>
          <p:cNvPr id="27" name="図 26"/>
          <p:cNvPicPr>
            <a:picLocks noChangeAspect="1"/>
          </p:cNvPicPr>
          <p:nvPr/>
        </p:nvPicPr>
        <p:blipFill rotWithShape="1">
          <a:blip r:embed="rId3">
            <a:extLst>
              <a:ext uri="{28A0092B-C50C-407E-A947-70E740481C1C}">
                <a14:useLocalDpi xmlns:a14="http://schemas.microsoft.com/office/drawing/2010/main" val="0"/>
              </a:ext>
            </a:extLst>
          </a:blip>
          <a:srcRect l="13356" r="83216" b="36637"/>
          <a:stretch/>
        </p:blipFill>
        <p:spPr>
          <a:xfrm>
            <a:off x="8525562" y="3665392"/>
            <a:ext cx="93333" cy="534995"/>
          </a:xfrm>
          <a:prstGeom prst="rect">
            <a:avLst/>
          </a:prstGeom>
        </p:spPr>
      </p:pic>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8763" t="239" r="58502" b="53805"/>
          <a:stretch/>
        </p:blipFill>
        <p:spPr>
          <a:xfrm>
            <a:off x="1422400" y="1117601"/>
            <a:ext cx="3958370" cy="5497736"/>
          </a:xfrm>
          <a:prstGeom prst="rect">
            <a:avLst/>
          </a:prstGeom>
        </p:spPr>
      </p:pic>
      <p:sp>
        <p:nvSpPr>
          <p:cNvPr id="19" name="テキスト ボックス 18"/>
          <p:cNvSpPr txBox="1"/>
          <p:nvPr/>
        </p:nvSpPr>
        <p:spPr>
          <a:xfrm>
            <a:off x="380122" y="3901685"/>
            <a:ext cx="1645699" cy="461665"/>
          </a:xfrm>
          <a:prstGeom prst="rect">
            <a:avLst/>
          </a:prstGeom>
          <a:noFill/>
        </p:spPr>
        <p:txBody>
          <a:bodyPr wrap="square" rtlCol="0">
            <a:spAutoFit/>
          </a:bodyPr>
          <a:lstStyle/>
          <a:p>
            <a:r>
              <a:rPr lang="en-US" altLang="ja-JP" sz="2400" dirty="0" smtClean="0"/>
              <a:t>p.3 Fig. 1.</a:t>
            </a:r>
          </a:p>
        </p:txBody>
      </p:sp>
      <p:pic>
        <p:nvPicPr>
          <p:cNvPr id="10" name="図 9"/>
          <p:cNvPicPr>
            <a:picLocks noChangeAspect="1"/>
          </p:cNvPicPr>
          <p:nvPr/>
        </p:nvPicPr>
        <p:blipFill rotWithShape="1">
          <a:blip r:embed="rId5">
            <a:extLst>
              <a:ext uri="{28A0092B-C50C-407E-A947-70E740481C1C}">
                <a14:useLocalDpi xmlns:a14="http://schemas.microsoft.com/office/drawing/2010/main" val="0"/>
              </a:ext>
            </a:extLst>
          </a:blip>
          <a:srcRect t="14043" r="1447" b="37586"/>
          <a:stretch/>
        </p:blipFill>
        <p:spPr>
          <a:xfrm>
            <a:off x="6063048" y="4910761"/>
            <a:ext cx="4909113" cy="377960"/>
          </a:xfrm>
          <a:prstGeom prst="rect">
            <a:avLst/>
          </a:prstGeom>
        </p:spPr>
      </p:pic>
      <p:pic>
        <p:nvPicPr>
          <p:cNvPr id="14" name="図 13"/>
          <p:cNvPicPr>
            <a:picLocks noChangeAspect="1"/>
          </p:cNvPicPr>
          <p:nvPr/>
        </p:nvPicPr>
        <p:blipFill rotWithShape="1">
          <a:blip r:embed="rId3">
            <a:extLst>
              <a:ext uri="{28A0092B-C50C-407E-A947-70E740481C1C}">
                <a14:useLocalDpi xmlns:a14="http://schemas.microsoft.com/office/drawing/2010/main" val="0"/>
              </a:ext>
            </a:extLst>
          </a:blip>
          <a:srcRect t="6874" r="3052" b="42840"/>
          <a:stretch/>
        </p:blipFill>
        <p:spPr>
          <a:xfrm>
            <a:off x="5958043" y="3094661"/>
            <a:ext cx="2639844" cy="424576"/>
          </a:xfrm>
          <a:prstGeom prst="rect">
            <a:avLst/>
          </a:prstGeom>
        </p:spPr>
      </p:pic>
      <p:pic>
        <p:nvPicPr>
          <p:cNvPr id="22" name="図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7309" y="1302437"/>
            <a:ext cx="6722902" cy="1314761"/>
          </a:xfrm>
          <a:prstGeom prst="rect">
            <a:avLst/>
          </a:prstGeom>
        </p:spPr>
      </p:pic>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r="87823" b="19724"/>
          <a:stretch/>
        </p:blipFill>
        <p:spPr>
          <a:xfrm>
            <a:off x="6012851" y="3596391"/>
            <a:ext cx="266163" cy="504923"/>
          </a:xfrm>
          <a:prstGeom prst="rect">
            <a:avLst/>
          </a:prstGeom>
        </p:spPr>
      </p:pic>
      <p:pic>
        <p:nvPicPr>
          <p:cNvPr id="11" name="図 10"/>
          <p:cNvPicPr>
            <a:picLocks noChangeAspect="1"/>
          </p:cNvPicPr>
          <p:nvPr/>
        </p:nvPicPr>
        <p:blipFill rotWithShape="1">
          <a:blip r:embed="rId5">
            <a:extLst>
              <a:ext uri="{28A0092B-C50C-407E-A947-70E740481C1C}">
                <a14:useLocalDpi xmlns:a14="http://schemas.microsoft.com/office/drawing/2010/main" val="0"/>
              </a:ext>
            </a:extLst>
          </a:blip>
          <a:srcRect l="7990" t="10247" r="81576" b="35313"/>
          <a:stretch/>
        </p:blipFill>
        <p:spPr>
          <a:xfrm>
            <a:off x="6328504" y="3665392"/>
            <a:ext cx="519740" cy="425378"/>
          </a:xfrm>
          <a:prstGeom prst="rect">
            <a:avLst/>
          </a:prstGeom>
        </p:spPr>
      </p:pic>
      <p:pic>
        <p:nvPicPr>
          <p:cNvPr id="12" name="図 11"/>
          <p:cNvPicPr>
            <a:picLocks noChangeAspect="1"/>
          </p:cNvPicPr>
          <p:nvPr/>
        </p:nvPicPr>
        <p:blipFill rotWithShape="1">
          <a:blip r:embed="rId3">
            <a:extLst>
              <a:ext uri="{28A0092B-C50C-407E-A947-70E740481C1C}">
                <a14:useLocalDpi xmlns:a14="http://schemas.microsoft.com/office/drawing/2010/main" val="0"/>
              </a:ext>
            </a:extLst>
          </a:blip>
          <a:srcRect l="24648" r="65674" b="44676"/>
          <a:stretch/>
        </p:blipFill>
        <p:spPr>
          <a:xfrm>
            <a:off x="6891450" y="3639073"/>
            <a:ext cx="263530" cy="467115"/>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13356" r="83216" b="36637"/>
          <a:stretch/>
        </p:blipFill>
        <p:spPr>
          <a:xfrm>
            <a:off x="6247541" y="3665392"/>
            <a:ext cx="93333" cy="534995"/>
          </a:xfrm>
          <a:prstGeom prst="rect">
            <a:avLst/>
          </a:prstGeom>
        </p:spPr>
      </p:pic>
      <mc:AlternateContent xmlns:mc="http://schemas.openxmlformats.org/markup-compatibility/2006" xmlns:a14="http://schemas.microsoft.com/office/drawing/2010/main">
        <mc:Choice Requires="a14">
          <p:sp>
            <p:nvSpPr>
              <p:cNvPr id="4" name="テキスト ボックス 3"/>
              <p:cNvSpPr txBox="1"/>
              <p:nvPr/>
            </p:nvSpPr>
            <p:spPr>
              <a:xfrm>
                <a:off x="7065667" y="3721438"/>
                <a:ext cx="38228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1</m:t>
                      </m:r>
                    </m:oMath>
                  </m:oMathPara>
                </a14:m>
                <a:endParaRPr kumimoji="1" lang="ja-JP" altLang="en-US" sz="2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065667" y="3721438"/>
                <a:ext cx="382280" cy="369332"/>
              </a:xfrm>
              <a:prstGeom prst="rect">
                <a:avLst/>
              </a:prstGeom>
              <a:blipFill>
                <a:blip r:embed="rId7"/>
                <a:stretch>
                  <a:fillRect b="-6557"/>
                </a:stretch>
              </a:blipFill>
            </p:spPr>
            <p:txBody>
              <a:bodyPr/>
              <a:lstStyle/>
              <a:p>
                <a:r>
                  <a:rPr lang="ja-JP" altLang="en-US">
                    <a:noFill/>
                  </a:rPr>
                  <a:t> </a:t>
                </a:r>
              </a:p>
            </p:txBody>
          </p:sp>
        </mc:Fallback>
      </mc:AlternateContent>
      <p:pic>
        <p:nvPicPr>
          <p:cNvPr id="16" name="図 15"/>
          <p:cNvPicPr>
            <a:picLocks noChangeAspect="1"/>
          </p:cNvPicPr>
          <p:nvPr/>
        </p:nvPicPr>
        <p:blipFill rotWithShape="1">
          <a:blip r:embed="rId2">
            <a:extLst>
              <a:ext uri="{28A0092B-C50C-407E-A947-70E740481C1C}">
                <a14:useLocalDpi xmlns:a14="http://schemas.microsoft.com/office/drawing/2010/main" val="0"/>
              </a:ext>
            </a:extLst>
          </a:blip>
          <a:srcRect r="87823" b="19724"/>
          <a:stretch/>
        </p:blipFill>
        <p:spPr>
          <a:xfrm>
            <a:off x="7365664" y="3591036"/>
            <a:ext cx="266163" cy="504923"/>
          </a:xfrm>
          <a:prstGeom prst="rect">
            <a:avLst/>
          </a:prstGeom>
        </p:spPr>
      </p:pic>
      <p:pic>
        <p:nvPicPr>
          <p:cNvPr id="18" name="図 17"/>
          <p:cNvPicPr>
            <a:picLocks noChangeAspect="1"/>
          </p:cNvPicPr>
          <p:nvPr/>
        </p:nvPicPr>
        <p:blipFill rotWithShape="1">
          <a:blip r:embed="rId3">
            <a:extLst>
              <a:ext uri="{28A0092B-C50C-407E-A947-70E740481C1C}">
                <a14:useLocalDpi xmlns:a14="http://schemas.microsoft.com/office/drawing/2010/main" val="0"/>
              </a:ext>
            </a:extLst>
          </a:blip>
          <a:srcRect l="24648" r="65674" b="44676"/>
          <a:stretch/>
        </p:blipFill>
        <p:spPr>
          <a:xfrm>
            <a:off x="8132168" y="3633718"/>
            <a:ext cx="263530" cy="467115"/>
          </a:xfrm>
          <a:prstGeom prst="rect">
            <a:avLst/>
          </a:prstGeom>
        </p:spPr>
      </p:pic>
      <p:pic>
        <p:nvPicPr>
          <p:cNvPr id="20" name="図 19"/>
          <p:cNvPicPr>
            <a:picLocks noChangeAspect="1"/>
          </p:cNvPicPr>
          <p:nvPr/>
        </p:nvPicPr>
        <p:blipFill rotWithShape="1">
          <a:blip r:embed="rId3">
            <a:extLst>
              <a:ext uri="{28A0092B-C50C-407E-A947-70E740481C1C}">
                <a14:useLocalDpi xmlns:a14="http://schemas.microsoft.com/office/drawing/2010/main" val="0"/>
              </a:ext>
            </a:extLst>
          </a:blip>
          <a:srcRect l="13356" r="83216" b="36637"/>
          <a:stretch/>
        </p:blipFill>
        <p:spPr>
          <a:xfrm>
            <a:off x="7600354" y="3660037"/>
            <a:ext cx="93333" cy="534995"/>
          </a:xfrm>
          <a:prstGeom prst="rect">
            <a:avLst/>
          </a:prstGeom>
        </p:spPr>
      </p:pic>
      <mc:AlternateContent xmlns:mc="http://schemas.openxmlformats.org/markup-compatibility/2006" xmlns:a14="http://schemas.microsoft.com/office/drawing/2010/main">
        <mc:Choice Requires="a14">
          <p:sp>
            <p:nvSpPr>
              <p:cNvPr id="21" name="テキスト ボックス 20"/>
              <p:cNvSpPr txBox="1"/>
              <p:nvPr/>
            </p:nvSpPr>
            <p:spPr>
              <a:xfrm>
                <a:off x="9339668" y="3746789"/>
                <a:ext cx="38228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i="1">
                          <a:latin typeface="Cambria Math" panose="02040503050406030204" pitchFamily="18" charset="0"/>
                        </a:rPr>
                        <m:t>0</m:t>
                      </m:r>
                    </m:oMath>
                  </m:oMathPara>
                </a14:m>
                <a:endParaRPr kumimoji="1" lang="ja-JP" altLang="en-US" sz="24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9339668" y="3746789"/>
                <a:ext cx="382280" cy="369332"/>
              </a:xfrm>
              <a:prstGeom prst="rect">
                <a:avLst/>
              </a:prstGeom>
              <a:blipFill>
                <a:blip r:embed="rId8"/>
                <a:stretch>
                  <a:fillRect b="-6667"/>
                </a:stretch>
              </a:blipFill>
            </p:spPr>
            <p:txBody>
              <a:bodyPr/>
              <a:lstStyle/>
              <a:p>
                <a:r>
                  <a:rPr lang="ja-JP" altLang="en-US">
                    <a:noFill/>
                  </a:rPr>
                  <a:t> </a:t>
                </a:r>
              </a:p>
            </p:txBody>
          </p:sp>
        </mc:Fallback>
      </mc:AlternateContent>
      <p:pic>
        <p:nvPicPr>
          <p:cNvPr id="23" name="図 22"/>
          <p:cNvPicPr>
            <a:picLocks noChangeAspect="1"/>
          </p:cNvPicPr>
          <p:nvPr/>
        </p:nvPicPr>
        <p:blipFill rotWithShape="1">
          <a:blip r:embed="rId5">
            <a:extLst>
              <a:ext uri="{28A0092B-C50C-407E-A947-70E740481C1C}">
                <a14:useLocalDpi xmlns:a14="http://schemas.microsoft.com/office/drawing/2010/main" val="0"/>
              </a:ext>
            </a:extLst>
          </a:blip>
          <a:srcRect l="33513" t="18373" r="56567" b="35955"/>
          <a:stretch/>
        </p:blipFill>
        <p:spPr>
          <a:xfrm>
            <a:off x="7686971" y="3737297"/>
            <a:ext cx="494119" cy="356862"/>
          </a:xfrm>
          <a:prstGeom prst="rect">
            <a:avLst/>
          </a:prstGeom>
        </p:spPr>
      </p:pic>
      <p:pic>
        <p:nvPicPr>
          <p:cNvPr id="24" name="図 23"/>
          <p:cNvPicPr>
            <a:picLocks noChangeAspect="1"/>
          </p:cNvPicPr>
          <p:nvPr/>
        </p:nvPicPr>
        <p:blipFill rotWithShape="1">
          <a:blip r:embed="rId5">
            <a:extLst>
              <a:ext uri="{28A0092B-C50C-407E-A947-70E740481C1C}">
                <a14:useLocalDpi xmlns:a14="http://schemas.microsoft.com/office/drawing/2010/main" val="0"/>
              </a:ext>
            </a:extLst>
          </a:blip>
          <a:srcRect l="74294" t="15700" r="16007" b="35817"/>
          <a:stretch/>
        </p:blipFill>
        <p:spPr>
          <a:xfrm>
            <a:off x="8658533" y="3737297"/>
            <a:ext cx="483139" cy="378824"/>
          </a:xfrm>
          <a:prstGeom prst="rect">
            <a:avLst/>
          </a:prstGeom>
        </p:spPr>
      </p:pic>
      <p:pic>
        <p:nvPicPr>
          <p:cNvPr id="26" name="図 25"/>
          <p:cNvPicPr>
            <a:picLocks noChangeAspect="1"/>
          </p:cNvPicPr>
          <p:nvPr/>
        </p:nvPicPr>
        <p:blipFill rotWithShape="1">
          <a:blip r:embed="rId3">
            <a:extLst>
              <a:ext uri="{28A0092B-C50C-407E-A947-70E740481C1C}">
                <a14:useLocalDpi xmlns:a14="http://schemas.microsoft.com/office/drawing/2010/main" val="0"/>
              </a:ext>
            </a:extLst>
          </a:blip>
          <a:srcRect l="24648" r="65674" b="44676"/>
          <a:stretch/>
        </p:blipFill>
        <p:spPr>
          <a:xfrm>
            <a:off x="9154220" y="3639073"/>
            <a:ext cx="263530" cy="467115"/>
          </a:xfrm>
          <a:prstGeom prst="rect">
            <a:avLst/>
          </a:prstGeom>
        </p:spPr>
      </p:pic>
      <mc:AlternateContent xmlns:mc="http://schemas.openxmlformats.org/markup-compatibility/2006" xmlns:a14="http://schemas.microsoft.com/office/drawing/2010/main">
        <mc:Choice Requires="a14">
          <p:sp>
            <p:nvSpPr>
              <p:cNvPr id="5" name="正方形/長方形 4"/>
              <p:cNvSpPr/>
              <p:nvPr/>
            </p:nvSpPr>
            <p:spPr>
              <a:xfrm>
                <a:off x="6012852" y="4262814"/>
                <a:ext cx="3821014" cy="461665"/>
              </a:xfrm>
              <a:prstGeom prst="rect">
                <a:avLst/>
              </a:prstGeom>
            </p:spPr>
            <p:txBody>
              <a:bodyPr wrap="squar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𝑃</m:t>
                        </m:r>
                      </m:e>
                      <m:sub>
                        <m:r>
                          <a:rPr lang="en-US" altLang="ja-JP" sz="2400" i="1">
                            <a:latin typeface="Cambria Math" panose="02040503050406030204" pitchFamily="18" charset="0"/>
                          </a:rPr>
                          <m:t>1</m:t>
                        </m:r>
                      </m:sub>
                    </m:sSub>
                  </m:oMath>
                </a14:m>
                <a:r>
                  <a:rPr lang="ja-JP" altLang="en-US" sz="2400" dirty="0" smtClean="0"/>
                  <a:t>は図中の矢印の数字</a:t>
                </a:r>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6012852" y="4262814"/>
                <a:ext cx="3821014" cy="461665"/>
              </a:xfrm>
              <a:prstGeom prst="rect">
                <a:avLst/>
              </a:prstGeom>
              <a:blipFill>
                <a:blip r:embed="rId9"/>
                <a:stretch>
                  <a:fillRect l="-319" t="-15789" b="-2368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70560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8211" t="9500" r="49714" b="45754"/>
          <a:stretch/>
        </p:blipFill>
        <p:spPr>
          <a:xfrm>
            <a:off x="916689" y="1366173"/>
            <a:ext cx="388081" cy="412722"/>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r="3253" b="51612"/>
          <a:stretch/>
        </p:blipFill>
        <p:spPr>
          <a:xfrm>
            <a:off x="7722025" y="2407701"/>
            <a:ext cx="4024782" cy="408730"/>
          </a:xfrm>
          <a:prstGeom prst="rect">
            <a:avLst/>
          </a:prstGeom>
        </p:spPr>
      </p:pic>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8585" t="8671" r="16216" b="35564"/>
          <a:stretch/>
        </p:blipFill>
        <p:spPr>
          <a:xfrm>
            <a:off x="916690" y="1933443"/>
            <a:ext cx="846796" cy="456698"/>
          </a:xfrm>
          <a:prstGeom prst="rect">
            <a:avLst/>
          </a:prstGeom>
        </p:spPr>
      </p:pic>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r="8275" b="44101"/>
          <a:stretch/>
        </p:blipFill>
        <p:spPr>
          <a:xfrm>
            <a:off x="845127" y="3249606"/>
            <a:ext cx="2770023" cy="475520"/>
          </a:xfrm>
          <a:prstGeom prst="rect">
            <a:avLst/>
          </a:prstGeom>
        </p:spPr>
      </p:pic>
      <p:pic>
        <p:nvPicPr>
          <p:cNvPr id="9" name="図 8"/>
          <p:cNvPicPr>
            <a:picLocks noChangeAspect="1"/>
          </p:cNvPicPr>
          <p:nvPr/>
        </p:nvPicPr>
        <p:blipFill rotWithShape="1">
          <a:blip r:embed="rId6">
            <a:extLst>
              <a:ext uri="{28A0092B-C50C-407E-A947-70E740481C1C}">
                <a14:useLocalDpi xmlns:a14="http://schemas.microsoft.com/office/drawing/2010/main" val="0"/>
              </a:ext>
            </a:extLst>
          </a:blip>
          <a:srcRect t="17288" r="4032" b="30544"/>
          <a:stretch/>
        </p:blipFill>
        <p:spPr>
          <a:xfrm>
            <a:off x="2304539" y="4735881"/>
            <a:ext cx="4124998" cy="459955"/>
          </a:xfrm>
          <a:prstGeom prst="rect">
            <a:avLst/>
          </a:prstGeom>
        </p:spPr>
      </p:pic>
      <p:pic>
        <p:nvPicPr>
          <p:cNvPr id="11" name="図 10"/>
          <p:cNvPicPr>
            <a:picLocks noChangeAspect="1"/>
          </p:cNvPicPr>
          <p:nvPr/>
        </p:nvPicPr>
        <p:blipFill rotWithShape="1">
          <a:blip r:embed="rId7">
            <a:extLst>
              <a:ext uri="{28A0092B-C50C-407E-A947-70E740481C1C}">
                <a14:useLocalDpi xmlns:a14="http://schemas.microsoft.com/office/drawing/2010/main" val="0"/>
              </a:ext>
            </a:extLst>
          </a:blip>
          <a:srcRect l="2198" t="9284" r="3521" b="32289"/>
          <a:stretch/>
        </p:blipFill>
        <p:spPr>
          <a:xfrm>
            <a:off x="3768401" y="4245877"/>
            <a:ext cx="1350325" cy="440423"/>
          </a:xfrm>
          <a:prstGeom prst="rect">
            <a:avLst/>
          </a:prstGeom>
        </p:spPr>
      </p:pic>
      <p:sp>
        <p:nvSpPr>
          <p:cNvPr id="31" name="テキスト ボックス 30"/>
          <p:cNvSpPr txBox="1"/>
          <p:nvPr/>
        </p:nvSpPr>
        <p:spPr>
          <a:xfrm>
            <a:off x="2496358" y="1317229"/>
            <a:ext cx="8660727" cy="461665"/>
          </a:xfrm>
          <a:prstGeom prst="rect">
            <a:avLst/>
          </a:prstGeom>
          <a:noFill/>
        </p:spPr>
        <p:txBody>
          <a:bodyPr wrap="square" rtlCol="0">
            <a:spAutoFit/>
          </a:bodyPr>
          <a:lstStyle/>
          <a:p>
            <a:r>
              <a:rPr lang="ja-JP" altLang="en-US" sz="2400" dirty="0"/>
              <a:t>ロボット</a:t>
            </a:r>
            <a:r>
              <a:rPr lang="ja-JP" altLang="en-US" sz="2400" dirty="0" smtClean="0"/>
              <a:t>の集合</a:t>
            </a:r>
            <a:endParaRPr lang="en-US" altLang="ja-JP" sz="2400" dirty="0" smtClean="0"/>
          </a:p>
        </p:txBody>
      </p:sp>
      <p:sp>
        <p:nvSpPr>
          <p:cNvPr id="32" name="テキスト ボックス 31"/>
          <p:cNvSpPr txBox="1"/>
          <p:nvPr/>
        </p:nvSpPr>
        <p:spPr>
          <a:xfrm>
            <a:off x="2496357" y="1937465"/>
            <a:ext cx="8660727" cy="461665"/>
          </a:xfrm>
          <a:prstGeom prst="rect">
            <a:avLst/>
          </a:prstGeom>
          <a:noFill/>
        </p:spPr>
        <p:txBody>
          <a:bodyPr wrap="square" rtlCol="0">
            <a:spAutoFit/>
          </a:bodyPr>
          <a:lstStyle/>
          <a:p>
            <a:r>
              <a:rPr lang="ja-JP" altLang="en-US" sz="2400" dirty="0" smtClean="0"/>
              <a:t>部屋</a:t>
            </a:r>
            <a:r>
              <a:rPr lang="en-US" altLang="ja-JP" sz="2400" dirty="0" smtClean="0"/>
              <a:t>v</a:t>
            </a:r>
            <a:r>
              <a:rPr lang="ja-JP" altLang="en-US" sz="2400" dirty="0" smtClean="0"/>
              <a:t>でロボット</a:t>
            </a:r>
            <a:r>
              <a:rPr lang="en-US" altLang="ja-JP" sz="2400" dirty="0" smtClean="0"/>
              <a:t>k</a:t>
            </a:r>
            <a:r>
              <a:rPr lang="ja-JP" altLang="en-US" sz="2400" dirty="0" smtClean="0"/>
              <a:t>が利用可能なモーション制御の有限集合</a:t>
            </a:r>
            <a:endParaRPr lang="en-US" altLang="ja-JP" sz="2400" dirty="0" smtClean="0"/>
          </a:p>
        </p:txBody>
      </p:sp>
      <p:sp>
        <p:nvSpPr>
          <p:cNvPr id="33" name="テキスト ボックス 32"/>
          <p:cNvSpPr txBox="1"/>
          <p:nvPr/>
        </p:nvSpPr>
        <p:spPr>
          <a:xfrm>
            <a:off x="2496356" y="3869841"/>
            <a:ext cx="9438469" cy="830997"/>
          </a:xfrm>
          <a:prstGeom prst="rect">
            <a:avLst/>
          </a:prstGeom>
          <a:noFill/>
        </p:spPr>
        <p:txBody>
          <a:bodyPr wrap="square" rtlCol="0">
            <a:spAutoFit/>
          </a:bodyPr>
          <a:lstStyle/>
          <a:p>
            <a:r>
              <a:rPr lang="ja-JP" altLang="en-US" sz="2400" dirty="0" smtClean="0"/>
              <a:t>モーション関数</a:t>
            </a:r>
            <a:endParaRPr lang="en-US" altLang="ja-JP" sz="2400" dirty="0" smtClean="0"/>
          </a:p>
          <a:p>
            <a:r>
              <a:rPr lang="ja-JP" altLang="en-US" sz="2400" dirty="0" smtClean="0"/>
              <a:t>部屋</a:t>
            </a:r>
            <a:r>
              <a:rPr lang="en-US" altLang="ja-JP" sz="2400" dirty="0" smtClean="0"/>
              <a:t>v</a:t>
            </a:r>
            <a:r>
              <a:rPr lang="ja-JP" altLang="en-US" sz="2400" dirty="0" smtClean="0"/>
              <a:t>で　　　　　　　　によりロボット</a:t>
            </a:r>
            <a:r>
              <a:rPr lang="en-US" altLang="ja-JP" sz="2400" dirty="0" smtClean="0"/>
              <a:t>k</a:t>
            </a:r>
            <a:r>
              <a:rPr lang="ja-JP" altLang="en-US" sz="2400" dirty="0" smtClean="0"/>
              <a:t>が部屋</a:t>
            </a:r>
            <a:r>
              <a:rPr lang="en-US" altLang="ja-JP" sz="2400" dirty="0" smtClean="0"/>
              <a:t>v’</a:t>
            </a:r>
            <a:r>
              <a:rPr lang="ja-JP" altLang="en-US" sz="2400" dirty="0" smtClean="0"/>
              <a:t>に移動するということを示す</a:t>
            </a:r>
            <a:endParaRPr lang="en-US" altLang="ja-JP" sz="2400" dirty="0" smtClean="0"/>
          </a:p>
        </p:txBody>
      </p:sp>
    </p:spTree>
    <p:extLst>
      <p:ext uri="{BB962C8B-B14F-4D97-AF65-F5344CB8AC3E}">
        <p14:creationId xmlns:p14="http://schemas.microsoft.com/office/powerpoint/2010/main" val="2821676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r="7490" b="45896"/>
          <a:stretch/>
        </p:blipFill>
        <p:spPr>
          <a:xfrm>
            <a:off x="3097909" y="3431561"/>
            <a:ext cx="1977677" cy="436462"/>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l="-3190" t="10183" r="3190" b="38244"/>
          <a:stretch/>
        </p:blipFill>
        <p:spPr>
          <a:xfrm>
            <a:off x="5381671" y="3490765"/>
            <a:ext cx="5451843" cy="386484"/>
          </a:xfrm>
          <a:prstGeom prst="rect">
            <a:avLst/>
          </a:prstGeom>
        </p:spPr>
      </p:pic>
      <p:sp>
        <p:nvSpPr>
          <p:cNvPr id="34" name="テキスト ボックス 33"/>
          <p:cNvSpPr txBox="1"/>
          <p:nvPr/>
        </p:nvSpPr>
        <p:spPr>
          <a:xfrm>
            <a:off x="845127" y="1582953"/>
            <a:ext cx="9997044" cy="830997"/>
          </a:xfrm>
          <a:prstGeom prst="rect">
            <a:avLst/>
          </a:prstGeom>
          <a:noFill/>
        </p:spPr>
        <p:txBody>
          <a:bodyPr wrap="square" rtlCol="0">
            <a:spAutoFit/>
          </a:bodyPr>
          <a:lstStyle/>
          <a:p>
            <a:r>
              <a:rPr lang="ja-JP" altLang="en-US" sz="2400" dirty="0" smtClean="0"/>
              <a:t>隣接部屋</a:t>
            </a:r>
            <a:r>
              <a:rPr lang="en-US" altLang="ja-JP" sz="2400" dirty="0" err="1" smtClean="0"/>
              <a:t>v,v</a:t>
            </a:r>
            <a:r>
              <a:rPr lang="en-US" altLang="ja-JP" sz="2400" dirty="0" smtClean="0"/>
              <a:t>’</a:t>
            </a:r>
            <a:r>
              <a:rPr lang="ja-JP" altLang="en-US" sz="2400" dirty="0" smtClean="0"/>
              <a:t>にドアがない場合</a:t>
            </a:r>
            <a:r>
              <a:rPr lang="en-US" altLang="ja-JP" sz="2400" dirty="0" smtClean="0"/>
              <a:t>, </a:t>
            </a:r>
            <a:r>
              <a:rPr lang="ja-JP" altLang="en-US" sz="2400" dirty="0" smtClean="0"/>
              <a:t>部屋</a:t>
            </a:r>
            <a:r>
              <a:rPr lang="en-US" altLang="ja-JP" sz="2400" dirty="0" smtClean="0"/>
              <a:t>v</a:t>
            </a:r>
            <a:r>
              <a:rPr lang="ja-JP" altLang="en-US" sz="2400" dirty="0" smtClean="0"/>
              <a:t>のロボット</a:t>
            </a:r>
            <a:r>
              <a:rPr lang="en-US" altLang="ja-JP" sz="2400" dirty="0" smtClean="0"/>
              <a:t>k</a:t>
            </a:r>
            <a:r>
              <a:rPr lang="ja-JP" altLang="en-US" sz="2400" dirty="0" smtClean="0"/>
              <a:t>は制御</a:t>
            </a:r>
            <a:r>
              <a:rPr lang="en-US" altLang="ja-JP" sz="2400" dirty="0" smtClean="0"/>
              <a:t>u</a:t>
            </a:r>
            <a:r>
              <a:rPr lang="ja-JP" altLang="en-US" sz="2400" dirty="0" smtClean="0"/>
              <a:t>をとることができ</a:t>
            </a:r>
            <a:r>
              <a:rPr lang="en-US" altLang="ja-JP" sz="2400" dirty="0" smtClean="0"/>
              <a:t>,</a:t>
            </a:r>
          </a:p>
          <a:p>
            <a:r>
              <a:rPr lang="en-US" altLang="ja-JP" sz="2400" dirty="0"/>
              <a:t> </a:t>
            </a:r>
            <a:r>
              <a:rPr lang="en-US" altLang="ja-JP" sz="2400" dirty="0" smtClean="0"/>
              <a:t>                                                          </a:t>
            </a:r>
            <a:r>
              <a:rPr lang="ja-JP" altLang="en-US" sz="2400" dirty="0" smtClean="0"/>
              <a:t>で</a:t>
            </a:r>
            <a:r>
              <a:rPr lang="en-US" altLang="ja-JP" sz="2400" dirty="0" smtClean="0"/>
              <a:t>v</a:t>
            </a:r>
            <a:r>
              <a:rPr lang="ja-JP" altLang="en-US" sz="2400" dirty="0" smtClean="0"/>
              <a:t>から</a:t>
            </a:r>
            <a:r>
              <a:rPr lang="en-US" altLang="ja-JP" sz="2400" dirty="0" smtClean="0"/>
              <a:t>v’</a:t>
            </a:r>
            <a:r>
              <a:rPr lang="ja-JP" altLang="en-US" sz="2400" dirty="0" smtClean="0"/>
              <a:t>に遷移</a:t>
            </a:r>
            <a:endParaRPr lang="en-US" altLang="ja-JP" sz="2400" dirty="0" smtClean="0"/>
          </a:p>
        </p:txBody>
      </p:sp>
      <p:pic>
        <p:nvPicPr>
          <p:cNvPr id="35" name="図 34"/>
          <p:cNvPicPr>
            <a:picLocks noChangeAspect="1"/>
          </p:cNvPicPr>
          <p:nvPr/>
        </p:nvPicPr>
        <p:blipFill rotWithShape="1">
          <a:blip r:embed="rId4">
            <a:extLst>
              <a:ext uri="{28A0092B-C50C-407E-A947-70E740481C1C}">
                <a14:useLocalDpi xmlns:a14="http://schemas.microsoft.com/office/drawing/2010/main" val="0"/>
              </a:ext>
            </a:extLst>
          </a:blip>
          <a:srcRect l="50042" t="16017" r="2770" b="36389"/>
          <a:stretch/>
        </p:blipFill>
        <p:spPr>
          <a:xfrm>
            <a:off x="2939288" y="1998451"/>
            <a:ext cx="1963716" cy="406273"/>
          </a:xfrm>
          <a:prstGeom prst="rect">
            <a:avLst/>
          </a:prstGeom>
        </p:spPr>
      </p:pic>
      <p:sp>
        <p:nvSpPr>
          <p:cNvPr id="36" name="テキスト ボックス 35"/>
          <p:cNvSpPr txBox="1"/>
          <p:nvPr/>
        </p:nvSpPr>
        <p:spPr>
          <a:xfrm>
            <a:off x="845126" y="3062564"/>
            <a:ext cx="11779192" cy="1200329"/>
          </a:xfrm>
          <a:prstGeom prst="rect">
            <a:avLst/>
          </a:prstGeom>
          <a:noFill/>
        </p:spPr>
        <p:txBody>
          <a:bodyPr wrap="square" rtlCol="0">
            <a:spAutoFit/>
          </a:bodyPr>
          <a:lstStyle/>
          <a:p>
            <a:r>
              <a:rPr lang="ja-JP" altLang="en-US" sz="2400" dirty="0" smtClean="0"/>
              <a:t>隣接部屋</a:t>
            </a:r>
            <a:r>
              <a:rPr lang="en-US" altLang="ja-JP" sz="2400" dirty="0" err="1" smtClean="0"/>
              <a:t>v,v</a:t>
            </a:r>
            <a:r>
              <a:rPr lang="en-US" altLang="ja-JP" sz="2400" dirty="0" smtClean="0"/>
              <a:t>’</a:t>
            </a:r>
            <a:r>
              <a:rPr lang="ja-JP" altLang="en-US" sz="2400" dirty="0" smtClean="0"/>
              <a:t>にドアがある場合</a:t>
            </a:r>
            <a:r>
              <a:rPr lang="en-US" altLang="ja-JP" sz="2400" dirty="0" smtClean="0"/>
              <a:t>, </a:t>
            </a:r>
            <a:r>
              <a:rPr lang="ja-JP" altLang="en-US" sz="2400" dirty="0" smtClean="0"/>
              <a:t>ロボット</a:t>
            </a:r>
            <a:r>
              <a:rPr lang="en-US" altLang="ja-JP" sz="2400" dirty="0" smtClean="0"/>
              <a:t>k</a:t>
            </a:r>
            <a:r>
              <a:rPr lang="ja-JP" altLang="en-US" sz="2400" dirty="0" smtClean="0"/>
              <a:t>は行動のためにドアと相互作用する必要</a:t>
            </a:r>
            <a:endParaRPr lang="en-US" altLang="ja-JP" sz="2400" dirty="0" smtClean="0"/>
          </a:p>
          <a:p>
            <a:r>
              <a:rPr lang="ja-JP" altLang="en-US" sz="2400" dirty="0"/>
              <a:t>　</a:t>
            </a:r>
            <a:r>
              <a:rPr lang="ja-JP" altLang="en-US" sz="2400" dirty="0" smtClean="0"/>
              <a:t>　　　　　　　　　　　　　　　　　　　　で　　　　　　　　　　　　　　　　　　　　　　　　　　　という</a:t>
            </a:r>
            <a:endParaRPr lang="en-US" altLang="ja-JP" sz="2400" dirty="0" smtClean="0"/>
          </a:p>
          <a:p>
            <a:r>
              <a:rPr lang="ja-JP" altLang="en-US" sz="2400" dirty="0"/>
              <a:t>　</a:t>
            </a:r>
            <a:r>
              <a:rPr lang="ja-JP" altLang="en-US" sz="2400" dirty="0" smtClean="0"/>
              <a:t>　　　　　　　　　　補助のドアの状態集合</a:t>
            </a:r>
            <a:endParaRPr lang="en-US" altLang="ja-JP" sz="2400" dirty="0" smtClean="0"/>
          </a:p>
        </p:txBody>
      </p:sp>
      <p:pic>
        <p:nvPicPr>
          <p:cNvPr id="37" name="コンテンツ プレースホルダー 3"/>
          <p:cNvPicPr>
            <a:picLocks noGrp="1" noChangeAspect="1"/>
          </p:cNvPicPr>
          <p:nvPr>
            <p:ph idx="1"/>
          </p:nvPr>
        </p:nvPicPr>
        <p:blipFill rotWithShape="1">
          <a:blip r:embed="rId5">
            <a:extLst>
              <a:ext uri="{28A0092B-C50C-407E-A947-70E740481C1C}">
                <a14:useLocalDpi xmlns:a14="http://schemas.microsoft.com/office/drawing/2010/main" val="0"/>
              </a:ext>
            </a:extLst>
          </a:blip>
          <a:srcRect l="-1573" t="12722" r="9751" b="35380"/>
          <a:stretch/>
        </p:blipFill>
        <p:spPr>
          <a:xfrm>
            <a:off x="3027123" y="4401057"/>
            <a:ext cx="2354548" cy="443600"/>
          </a:xfrm>
        </p:spPr>
      </p:pic>
      <p:sp>
        <p:nvSpPr>
          <p:cNvPr id="20" name="正方形/長方形 19"/>
          <p:cNvSpPr/>
          <p:nvPr/>
        </p:nvSpPr>
        <p:spPr>
          <a:xfrm>
            <a:off x="5458142" y="4392024"/>
            <a:ext cx="4452315" cy="461665"/>
          </a:xfrm>
          <a:prstGeom prst="rect">
            <a:avLst/>
          </a:prstGeom>
        </p:spPr>
        <p:txBody>
          <a:bodyPr wrap="square">
            <a:spAutoFit/>
          </a:bodyPr>
          <a:lstStyle/>
          <a:p>
            <a:r>
              <a:rPr lang="ja-JP" altLang="en-US" sz="2400" dirty="0" smtClean="0"/>
              <a:t>すべての補助</a:t>
            </a:r>
            <a:r>
              <a:rPr lang="ja-JP" altLang="en-US" sz="2400" dirty="0"/>
              <a:t>のドアの状態</a:t>
            </a:r>
            <a:r>
              <a:rPr lang="ja-JP" altLang="en-US" sz="2400" dirty="0" smtClean="0"/>
              <a:t>集合</a:t>
            </a:r>
            <a:endParaRPr lang="ja-JP" altLang="en-US" sz="2400" dirty="0"/>
          </a:p>
        </p:txBody>
      </p:sp>
    </p:spTree>
    <p:extLst>
      <p:ext uri="{BB962C8B-B14F-4D97-AF65-F5344CB8AC3E}">
        <p14:creationId xmlns:p14="http://schemas.microsoft.com/office/powerpoint/2010/main" val="246572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sp>
        <p:nvSpPr>
          <p:cNvPr id="19" name="テキスト ボックス 18"/>
          <p:cNvSpPr txBox="1"/>
          <p:nvPr/>
        </p:nvSpPr>
        <p:spPr>
          <a:xfrm>
            <a:off x="845127" y="1342085"/>
            <a:ext cx="8660727" cy="461665"/>
          </a:xfrm>
          <a:prstGeom prst="rect">
            <a:avLst/>
          </a:prstGeom>
          <a:noFill/>
        </p:spPr>
        <p:txBody>
          <a:bodyPr wrap="square" rtlCol="0">
            <a:spAutoFit/>
          </a:bodyPr>
          <a:lstStyle/>
          <a:p>
            <a:r>
              <a:rPr lang="en-US" altLang="ja-JP" sz="2400" dirty="0" smtClean="0"/>
              <a:t>Ex)</a:t>
            </a:r>
          </a:p>
        </p:txBody>
      </p:sp>
      <p:sp>
        <p:nvSpPr>
          <p:cNvPr id="3" name="正方形/長方形 2"/>
          <p:cNvSpPr/>
          <p:nvPr/>
        </p:nvSpPr>
        <p:spPr>
          <a:xfrm>
            <a:off x="1590261" y="1342085"/>
            <a:ext cx="7915593" cy="2121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p:cNvCxnSpPr>
            <a:stCxn id="3" idx="0"/>
          </p:cNvCxnSpPr>
          <p:nvPr/>
        </p:nvCxnSpPr>
        <p:spPr>
          <a:xfrm>
            <a:off x="5548058" y="1342085"/>
            <a:ext cx="1952" cy="984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550009" y="2747579"/>
            <a:ext cx="0" cy="71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772564" y="3584161"/>
            <a:ext cx="1081954" cy="461665"/>
          </a:xfrm>
          <a:prstGeom prst="rect">
            <a:avLst/>
          </a:prstGeom>
          <a:noFill/>
        </p:spPr>
        <p:txBody>
          <a:bodyPr wrap="square" rtlCol="0">
            <a:spAutoFit/>
          </a:bodyPr>
          <a:lstStyle/>
          <a:p>
            <a:r>
              <a:rPr lang="en-US" altLang="ja-JP" sz="2400" dirty="0"/>
              <a:t>r</a:t>
            </a:r>
            <a:r>
              <a:rPr lang="en-US" altLang="ja-JP" sz="2400" dirty="0" smtClean="0"/>
              <a:t>oom v</a:t>
            </a:r>
          </a:p>
        </p:txBody>
      </p:sp>
      <p:sp>
        <p:nvSpPr>
          <p:cNvPr id="26" name="テキスト ボックス 25"/>
          <p:cNvSpPr txBox="1"/>
          <p:nvPr/>
        </p:nvSpPr>
        <p:spPr>
          <a:xfrm>
            <a:off x="8189843" y="3584161"/>
            <a:ext cx="1253307" cy="461665"/>
          </a:xfrm>
          <a:prstGeom prst="rect">
            <a:avLst/>
          </a:prstGeom>
          <a:noFill/>
        </p:spPr>
        <p:txBody>
          <a:bodyPr wrap="square" rtlCol="0">
            <a:spAutoFit/>
          </a:bodyPr>
          <a:lstStyle/>
          <a:p>
            <a:r>
              <a:rPr lang="en-US" altLang="ja-JP" sz="2400" dirty="0"/>
              <a:t>room </a:t>
            </a:r>
            <a:r>
              <a:rPr lang="en-US" altLang="ja-JP" sz="2400" dirty="0" smtClean="0"/>
              <a:t>v’</a:t>
            </a:r>
          </a:p>
        </p:txBody>
      </p:sp>
      <p:sp>
        <p:nvSpPr>
          <p:cNvPr id="27" name="テキスト ボックス 26"/>
          <p:cNvSpPr txBox="1"/>
          <p:nvPr/>
        </p:nvSpPr>
        <p:spPr>
          <a:xfrm>
            <a:off x="5548057" y="1860166"/>
            <a:ext cx="1081954" cy="461665"/>
          </a:xfrm>
          <a:prstGeom prst="rect">
            <a:avLst/>
          </a:prstGeom>
          <a:noFill/>
        </p:spPr>
        <p:txBody>
          <a:bodyPr wrap="square" rtlCol="0">
            <a:spAutoFit/>
          </a:bodyPr>
          <a:lstStyle/>
          <a:p>
            <a:r>
              <a:rPr lang="en-US" altLang="ja-JP" sz="2400" dirty="0"/>
              <a:t>d</a:t>
            </a:r>
            <a:r>
              <a:rPr lang="en-US" altLang="ja-JP" sz="2400" dirty="0" smtClean="0"/>
              <a:t>oor </a:t>
            </a:r>
            <a:r>
              <a:rPr lang="en-US" altLang="ja-JP" sz="2400" dirty="0" err="1" smtClean="0"/>
              <a:t>i</a:t>
            </a:r>
            <a:endParaRPr lang="en-US" altLang="ja-JP" sz="2400" dirty="0" smtClean="0"/>
          </a:p>
        </p:txBody>
      </p:sp>
      <p:sp>
        <p:nvSpPr>
          <p:cNvPr id="29" name="楕円 28"/>
          <p:cNvSpPr/>
          <p:nvPr/>
        </p:nvSpPr>
        <p:spPr>
          <a:xfrm>
            <a:off x="2146850" y="2122810"/>
            <a:ext cx="525364" cy="5253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k</a:t>
            </a:r>
            <a:endParaRPr kumimoji="1" lang="ja-JP" altLang="en-US" sz="2400" dirty="0"/>
          </a:p>
        </p:txBody>
      </p:sp>
      <p:sp>
        <p:nvSpPr>
          <p:cNvPr id="16" name="正方形/長方形 15"/>
          <p:cNvSpPr/>
          <p:nvPr/>
        </p:nvSpPr>
        <p:spPr>
          <a:xfrm>
            <a:off x="5285663" y="1342085"/>
            <a:ext cx="262393" cy="9840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5285662" y="2691919"/>
            <a:ext cx="262393" cy="7712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3" name="正方形/長方形 12"/>
          <p:cNvSpPr/>
          <p:nvPr/>
        </p:nvSpPr>
        <p:spPr>
          <a:xfrm>
            <a:off x="1590261" y="4166790"/>
            <a:ext cx="7915593" cy="2121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a:stCxn id="13" idx="0"/>
          </p:cNvCxnSpPr>
          <p:nvPr/>
        </p:nvCxnSpPr>
        <p:spPr>
          <a:xfrm>
            <a:off x="5548058" y="4166790"/>
            <a:ext cx="1952" cy="984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5550009" y="5572284"/>
            <a:ext cx="0" cy="71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548057" y="4684871"/>
            <a:ext cx="1081954" cy="461665"/>
          </a:xfrm>
          <a:prstGeom prst="rect">
            <a:avLst/>
          </a:prstGeom>
          <a:noFill/>
        </p:spPr>
        <p:txBody>
          <a:bodyPr wrap="square" rtlCol="0">
            <a:spAutoFit/>
          </a:bodyPr>
          <a:lstStyle/>
          <a:p>
            <a:r>
              <a:rPr lang="en-US" altLang="ja-JP" sz="2400" dirty="0"/>
              <a:t>d</a:t>
            </a:r>
            <a:r>
              <a:rPr lang="en-US" altLang="ja-JP" sz="2400" dirty="0" smtClean="0"/>
              <a:t>oor </a:t>
            </a:r>
            <a:r>
              <a:rPr lang="en-US" altLang="ja-JP" sz="2400" dirty="0" err="1" smtClean="0"/>
              <a:t>i</a:t>
            </a:r>
            <a:endParaRPr lang="en-US" altLang="ja-JP" sz="2400" dirty="0" smtClean="0"/>
          </a:p>
        </p:txBody>
      </p:sp>
      <p:sp>
        <p:nvSpPr>
          <p:cNvPr id="18" name="楕円 17"/>
          <p:cNvSpPr/>
          <p:nvPr/>
        </p:nvSpPr>
        <p:spPr>
          <a:xfrm>
            <a:off x="2146850" y="4947515"/>
            <a:ext cx="525364" cy="5253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k</a:t>
            </a:r>
            <a:endParaRPr kumimoji="1" lang="ja-JP" altLang="en-US" sz="2400" dirty="0"/>
          </a:p>
        </p:txBody>
      </p:sp>
      <p:sp>
        <p:nvSpPr>
          <p:cNvPr id="20" name="正方形/長方形 19"/>
          <p:cNvSpPr/>
          <p:nvPr/>
        </p:nvSpPr>
        <p:spPr>
          <a:xfrm>
            <a:off x="5285663" y="4166790"/>
            <a:ext cx="262393" cy="2121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p:nvSpPr>
        <p:spPr>
          <a:xfrm>
            <a:off x="9784149" y="1342085"/>
            <a:ext cx="2056859" cy="1569660"/>
          </a:xfrm>
          <a:prstGeom prst="rect">
            <a:avLst/>
          </a:prstGeom>
          <a:noFill/>
        </p:spPr>
        <p:txBody>
          <a:bodyPr wrap="square" rtlCol="0">
            <a:spAutoFit/>
          </a:bodyPr>
          <a:lstStyle/>
          <a:p>
            <a:pPr algn="ctr"/>
            <a:r>
              <a:rPr lang="ja-JP" altLang="en-US" sz="2400" dirty="0" smtClean="0"/>
              <a:t>ロボット</a:t>
            </a:r>
            <a:r>
              <a:rPr lang="en-US" altLang="ja-JP" sz="2400" dirty="0" smtClean="0"/>
              <a:t>k</a:t>
            </a:r>
            <a:r>
              <a:rPr lang="ja-JP" altLang="en-US" sz="2400" dirty="0" smtClean="0"/>
              <a:t>は</a:t>
            </a:r>
            <a:endParaRPr lang="en-US" altLang="ja-JP" sz="2400" dirty="0" smtClean="0"/>
          </a:p>
          <a:p>
            <a:pPr algn="ctr"/>
            <a:r>
              <a:rPr lang="ja-JP" altLang="en-US" sz="2400" dirty="0" smtClean="0"/>
              <a:t>部屋</a:t>
            </a:r>
            <a:r>
              <a:rPr lang="en-US" altLang="ja-JP" sz="2400" dirty="0" smtClean="0"/>
              <a:t>v</a:t>
            </a:r>
            <a:r>
              <a:rPr lang="ja-JP" altLang="en-US" sz="2400" dirty="0" smtClean="0"/>
              <a:t>から</a:t>
            </a:r>
            <a:endParaRPr lang="en-US" altLang="ja-JP" sz="2400" dirty="0" smtClean="0"/>
          </a:p>
          <a:p>
            <a:pPr algn="ctr"/>
            <a:r>
              <a:rPr lang="ja-JP" altLang="en-US" sz="2400" dirty="0"/>
              <a:t>隣</a:t>
            </a:r>
            <a:r>
              <a:rPr lang="ja-JP" altLang="en-US" sz="2400" dirty="0" smtClean="0"/>
              <a:t>の部屋</a:t>
            </a:r>
            <a:r>
              <a:rPr lang="en-US" altLang="ja-JP" sz="2400" dirty="0" smtClean="0"/>
              <a:t>v’</a:t>
            </a:r>
            <a:r>
              <a:rPr lang="ja-JP" altLang="en-US" sz="2400" dirty="0" smtClean="0"/>
              <a:t>へ</a:t>
            </a:r>
            <a:endParaRPr lang="en-US" altLang="ja-JP" sz="2400" dirty="0" smtClean="0"/>
          </a:p>
          <a:p>
            <a:pPr algn="ctr"/>
            <a:r>
              <a:rPr lang="ja-JP" altLang="en-US" sz="2400" dirty="0"/>
              <a:t>移動</a:t>
            </a:r>
            <a:r>
              <a:rPr lang="ja-JP" altLang="en-US" sz="2400" dirty="0" smtClean="0"/>
              <a:t>したい</a:t>
            </a:r>
            <a:endParaRPr lang="en-US" altLang="ja-JP" sz="2400" dirty="0"/>
          </a:p>
        </p:txBody>
      </p:sp>
    </p:spTree>
    <p:extLst>
      <p:ext uri="{BB962C8B-B14F-4D97-AF65-F5344CB8AC3E}">
        <p14:creationId xmlns:p14="http://schemas.microsoft.com/office/powerpoint/2010/main" val="1555154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sp>
        <p:nvSpPr>
          <p:cNvPr id="19" name="テキスト ボックス 18"/>
          <p:cNvSpPr txBox="1"/>
          <p:nvPr/>
        </p:nvSpPr>
        <p:spPr>
          <a:xfrm>
            <a:off x="845127" y="1342085"/>
            <a:ext cx="8660727" cy="461665"/>
          </a:xfrm>
          <a:prstGeom prst="rect">
            <a:avLst/>
          </a:prstGeom>
          <a:noFill/>
        </p:spPr>
        <p:txBody>
          <a:bodyPr wrap="square" rtlCol="0">
            <a:spAutoFit/>
          </a:bodyPr>
          <a:lstStyle/>
          <a:p>
            <a:r>
              <a:rPr lang="en-US" altLang="ja-JP" sz="2400" dirty="0" smtClean="0"/>
              <a:t>Ex)</a:t>
            </a:r>
          </a:p>
        </p:txBody>
      </p:sp>
      <p:sp>
        <p:nvSpPr>
          <p:cNvPr id="3" name="正方形/長方形 2"/>
          <p:cNvSpPr/>
          <p:nvPr/>
        </p:nvSpPr>
        <p:spPr>
          <a:xfrm>
            <a:off x="1590261" y="1342085"/>
            <a:ext cx="7915593" cy="2121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p:cNvCxnSpPr>
            <a:stCxn id="3" idx="0"/>
          </p:cNvCxnSpPr>
          <p:nvPr/>
        </p:nvCxnSpPr>
        <p:spPr>
          <a:xfrm>
            <a:off x="5548058" y="1342085"/>
            <a:ext cx="1952" cy="984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550009" y="2747579"/>
            <a:ext cx="0" cy="71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772564" y="3584161"/>
            <a:ext cx="1081954" cy="461665"/>
          </a:xfrm>
          <a:prstGeom prst="rect">
            <a:avLst/>
          </a:prstGeom>
          <a:noFill/>
        </p:spPr>
        <p:txBody>
          <a:bodyPr wrap="square" rtlCol="0">
            <a:spAutoFit/>
          </a:bodyPr>
          <a:lstStyle/>
          <a:p>
            <a:r>
              <a:rPr lang="en-US" altLang="ja-JP" sz="2400" dirty="0"/>
              <a:t>r</a:t>
            </a:r>
            <a:r>
              <a:rPr lang="en-US" altLang="ja-JP" sz="2400" dirty="0" smtClean="0"/>
              <a:t>oom v</a:t>
            </a:r>
          </a:p>
        </p:txBody>
      </p:sp>
      <p:sp>
        <p:nvSpPr>
          <p:cNvPr id="26" name="テキスト ボックス 25"/>
          <p:cNvSpPr txBox="1"/>
          <p:nvPr/>
        </p:nvSpPr>
        <p:spPr>
          <a:xfrm>
            <a:off x="8189843" y="3584161"/>
            <a:ext cx="1253307" cy="461665"/>
          </a:xfrm>
          <a:prstGeom prst="rect">
            <a:avLst/>
          </a:prstGeom>
          <a:noFill/>
        </p:spPr>
        <p:txBody>
          <a:bodyPr wrap="square" rtlCol="0">
            <a:spAutoFit/>
          </a:bodyPr>
          <a:lstStyle/>
          <a:p>
            <a:r>
              <a:rPr lang="en-US" altLang="ja-JP" sz="2400" dirty="0"/>
              <a:t>room </a:t>
            </a:r>
            <a:r>
              <a:rPr lang="en-US" altLang="ja-JP" sz="2400" dirty="0" smtClean="0"/>
              <a:t>v’</a:t>
            </a:r>
          </a:p>
        </p:txBody>
      </p:sp>
      <p:sp>
        <p:nvSpPr>
          <p:cNvPr id="27" name="テキスト ボックス 26"/>
          <p:cNvSpPr txBox="1"/>
          <p:nvPr/>
        </p:nvSpPr>
        <p:spPr>
          <a:xfrm>
            <a:off x="5548057" y="1860166"/>
            <a:ext cx="1081954" cy="461665"/>
          </a:xfrm>
          <a:prstGeom prst="rect">
            <a:avLst/>
          </a:prstGeom>
          <a:noFill/>
        </p:spPr>
        <p:txBody>
          <a:bodyPr wrap="square" rtlCol="0">
            <a:spAutoFit/>
          </a:bodyPr>
          <a:lstStyle/>
          <a:p>
            <a:r>
              <a:rPr lang="en-US" altLang="ja-JP" sz="2400" dirty="0"/>
              <a:t>d</a:t>
            </a:r>
            <a:r>
              <a:rPr lang="en-US" altLang="ja-JP" sz="2400" dirty="0" smtClean="0"/>
              <a:t>oor </a:t>
            </a:r>
            <a:r>
              <a:rPr lang="en-US" altLang="ja-JP" sz="2400" dirty="0" err="1" smtClean="0"/>
              <a:t>i</a:t>
            </a:r>
            <a:endParaRPr lang="en-US" altLang="ja-JP" sz="2400" dirty="0" smtClean="0"/>
          </a:p>
        </p:txBody>
      </p:sp>
      <p:sp>
        <p:nvSpPr>
          <p:cNvPr id="29" name="楕円 28"/>
          <p:cNvSpPr/>
          <p:nvPr/>
        </p:nvSpPr>
        <p:spPr>
          <a:xfrm>
            <a:off x="2146850" y="2122810"/>
            <a:ext cx="525364" cy="5253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k</a:t>
            </a:r>
            <a:endParaRPr kumimoji="1" lang="ja-JP" altLang="en-US" sz="2400" dirty="0"/>
          </a:p>
        </p:txBody>
      </p:sp>
      <p:sp>
        <p:nvSpPr>
          <p:cNvPr id="16" name="正方形/長方形 15"/>
          <p:cNvSpPr/>
          <p:nvPr/>
        </p:nvSpPr>
        <p:spPr>
          <a:xfrm>
            <a:off x="5285663" y="1342085"/>
            <a:ext cx="262393" cy="9840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5285662" y="2691919"/>
            <a:ext cx="262393" cy="7712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3" name="正方形/長方形 12"/>
          <p:cNvSpPr/>
          <p:nvPr/>
        </p:nvSpPr>
        <p:spPr>
          <a:xfrm>
            <a:off x="1590261" y="4166790"/>
            <a:ext cx="7915593" cy="2121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a:stCxn id="13" idx="0"/>
          </p:cNvCxnSpPr>
          <p:nvPr/>
        </p:nvCxnSpPr>
        <p:spPr>
          <a:xfrm>
            <a:off x="5548058" y="4166790"/>
            <a:ext cx="1952" cy="984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5550009" y="5572284"/>
            <a:ext cx="0" cy="71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548057" y="4684871"/>
            <a:ext cx="1081954" cy="461665"/>
          </a:xfrm>
          <a:prstGeom prst="rect">
            <a:avLst/>
          </a:prstGeom>
          <a:noFill/>
        </p:spPr>
        <p:txBody>
          <a:bodyPr wrap="square" rtlCol="0">
            <a:spAutoFit/>
          </a:bodyPr>
          <a:lstStyle/>
          <a:p>
            <a:r>
              <a:rPr lang="en-US" altLang="ja-JP" sz="2400" dirty="0"/>
              <a:t>d</a:t>
            </a:r>
            <a:r>
              <a:rPr lang="en-US" altLang="ja-JP" sz="2400" dirty="0" smtClean="0"/>
              <a:t>oor </a:t>
            </a:r>
            <a:r>
              <a:rPr lang="en-US" altLang="ja-JP" sz="2400" dirty="0" err="1" smtClean="0"/>
              <a:t>i</a:t>
            </a:r>
            <a:endParaRPr lang="en-US" altLang="ja-JP" sz="2400" dirty="0" smtClean="0"/>
          </a:p>
        </p:txBody>
      </p:sp>
      <p:sp>
        <p:nvSpPr>
          <p:cNvPr id="18" name="楕円 17"/>
          <p:cNvSpPr/>
          <p:nvPr/>
        </p:nvSpPr>
        <p:spPr>
          <a:xfrm>
            <a:off x="2146850" y="4947515"/>
            <a:ext cx="525364" cy="5253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k</a:t>
            </a:r>
            <a:endParaRPr kumimoji="1" lang="ja-JP" altLang="en-US" sz="2400" dirty="0"/>
          </a:p>
        </p:txBody>
      </p:sp>
      <p:sp>
        <p:nvSpPr>
          <p:cNvPr id="20" name="正方形/長方形 19"/>
          <p:cNvSpPr/>
          <p:nvPr/>
        </p:nvSpPr>
        <p:spPr>
          <a:xfrm>
            <a:off x="5285663" y="4166790"/>
            <a:ext cx="262393" cy="2121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p:cNvCxnSpPr/>
          <p:nvPr/>
        </p:nvCxnSpPr>
        <p:spPr>
          <a:xfrm>
            <a:off x="2672214" y="2394811"/>
            <a:ext cx="1899786" cy="17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rotWithShape="1">
          <a:blip r:embed="rId2">
            <a:extLst>
              <a:ext uri="{28A0092B-C50C-407E-A947-70E740481C1C}">
                <a14:useLocalDpi xmlns:a14="http://schemas.microsoft.com/office/drawing/2010/main" val="0"/>
              </a:ext>
            </a:extLst>
          </a:blip>
          <a:srcRect l="75631" t="22254" r="10056" b="26357"/>
          <a:stretch/>
        </p:blipFill>
        <p:spPr>
          <a:xfrm>
            <a:off x="4597647" y="1589864"/>
            <a:ext cx="385229" cy="476918"/>
          </a:xfrm>
          <a:prstGeom prst="rect">
            <a:avLst/>
          </a:prstGeom>
        </p:spPr>
      </p:pic>
      <p:cxnSp>
        <p:nvCxnSpPr>
          <p:cNvPr id="24" name="直線矢印コネクタ 23"/>
          <p:cNvCxnSpPr/>
          <p:nvPr/>
        </p:nvCxnSpPr>
        <p:spPr>
          <a:xfrm>
            <a:off x="2688431" y="5238079"/>
            <a:ext cx="1899786" cy="17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rotWithShape="1">
          <a:blip r:embed="rId2">
            <a:extLst>
              <a:ext uri="{28A0092B-C50C-407E-A947-70E740481C1C}">
                <a14:useLocalDpi xmlns:a14="http://schemas.microsoft.com/office/drawing/2010/main" val="0"/>
              </a:ext>
            </a:extLst>
          </a:blip>
          <a:srcRect l="75631" t="22254" r="10056" b="26357"/>
          <a:stretch/>
        </p:blipFill>
        <p:spPr>
          <a:xfrm>
            <a:off x="4613864" y="4433132"/>
            <a:ext cx="385229" cy="476918"/>
          </a:xfrm>
          <a:prstGeom prst="rect">
            <a:avLst/>
          </a:prstGeom>
        </p:spPr>
      </p:pic>
      <p:sp>
        <p:nvSpPr>
          <p:cNvPr id="30" name="楕円 29"/>
          <p:cNvSpPr/>
          <p:nvPr/>
        </p:nvSpPr>
        <p:spPr>
          <a:xfrm>
            <a:off x="4553312" y="2172493"/>
            <a:ext cx="525364" cy="525364"/>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p:sp>
        <p:nvSpPr>
          <p:cNvPr id="31" name="楕円 30"/>
          <p:cNvSpPr/>
          <p:nvPr/>
        </p:nvSpPr>
        <p:spPr>
          <a:xfrm>
            <a:off x="4553312" y="4997198"/>
            <a:ext cx="525364" cy="525364"/>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p:pic>
        <p:nvPicPr>
          <p:cNvPr id="32" name="図 31"/>
          <p:cNvPicPr>
            <a:picLocks noChangeAspect="1"/>
          </p:cNvPicPr>
          <p:nvPr/>
        </p:nvPicPr>
        <p:blipFill rotWithShape="1">
          <a:blip r:embed="rId2">
            <a:extLst>
              <a:ext uri="{28A0092B-C50C-407E-A947-70E740481C1C}">
                <a14:useLocalDpi xmlns:a14="http://schemas.microsoft.com/office/drawing/2010/main" val="0"/>
              </a:ext>
            </a:extLst>
          </a:blip>
          <a:srcRect l="9012" t="18418" r="10056" b="26357"/>
          <a:stretch/>
        </p:blipFill>
        <p:spPr>
          <a:xfrm>
            <a:off x="9906320" y="1591221"/>
            <a:ext cx="1879310" cy="442190"/>
          </a:xfrm>
          <a:prstGeom prst="rect">
            <a:avLst/>
          </a:prstGeom>
        </p:spPr>
      </p:pic>
      <p:sp>
        <p:nvSpPr>
          <p:cNvPr id="33" name="テキスト ボックス 32"/>
          <p:cNvSpPr txBox="1"/>
          <p:nvPr/>
        </p:nvSpPr>
        <p:spPr>
          <a:xfrm>
            <a:off x="10304998" y="817608"/>
            <a:ext cx="1081954" cy="461665"/>
          </a:xfrm>
          <a:prstGeom prst="rect">
            <a:avLst/>
          </a:prstGeom>
          <a:noFill/>
        </p:spPr>
        <p:txBody>
          <a:bodyPr wrap="square" rtlCol="0">
            <a:spAutoFit/>
          </a:bodyPr>
          <a:lstStyle/>
          <a:p>
            <a:r>
              <a:rPr lang="en-US" altLang="ja-JP" sz="2400" dirty="0" smtClean="0"/>
              <a:t>1</a:t>
            </a:r>
            <a:r>
              <a:rPr lang="en-US" altLang="ja-JP" sz="2400" baseline="30000" dirty="0" smtClean="0"/>
              <a:t>st</a:t>
            </a:r>
            <a:r>
              <a:rPr lang="en-US" altLang="ja-JP" sz="2400" dirty="0" smtClean="0"/>
              <a:t> step</a:t>
            </a:r>
          </a:p>
        </p:txBody>
      </p:sp>
      <p:cxnSp>
        <p:nvCxnSpPr>
          <p:cNvPr id="34" name="直線矢印コネクタ 33"/>
          <p:cNvCxnSpPr/>
          <p:nvPr/>
        </p:nvCxnSpPr>
        <p:spPr>
          <a:xfrm flipV="1">
            <a:off x="11504645" y="2033412"/>
            <a:ext cx="0" cy="473841"/>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p:cNvSpPr txBox="1"/>
          <p:nvPr/>
        </p:nvSpPr>
        <p:spPr>
          <a:xfrm>
            <a:off x="10308603" y="2507253"/>
            <a:ext cx="2255901" cy="369332"/>
          </a:xfrm>
          <a:prstGeom prst="rect">
            <a:avLst/>
          </a:prstGeom>
          <a:noFill/>
        </p:spPr>
        <p:txBody>
          <a:bodyPr wrap="square" rtlCol="0">
            <a:spAutoFit/>
          </a:bodyPr>
          <a:lstStyle/>
          <a:p>
            <a:r>
              <a:rPr lang="ja-JP" altLang="en-US" dirty="0" smtClean="0">
                <a:solidFill>
                  <a:srgbClr val="0070C0"/>
                </a:solidFill>
              </a:rPr>
              <a:t>ドア付近と考える</a:t>
            </a:r>
            <a:endParaRPr lang="en-US" altLang="ja-JP" dirty="0" smtClean="0">
              <a:solidFill>
                <a:srgbClr val="0070C0"/>
              </a:solidFill>
            </a:endParaRPr>
          </a:p>
        </p:txBody>
      </p:sp>
      <p:cxnSp>
        <p:nvCxnSpPr>
          <p:cNvPr id="7" name="直線コネクタ 6"/>
          <p:cNvCxnSpPr/>
          <p:nvPr/>
        </p:nvCxnSpPr>
        <p:spPr>
          <a:xfrm>
            <a:off x="10226351" y="1279273"/>
            <a:ext cx="127829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480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sp>
        <p:nvSpPr>
          <p:cNvPr id="19" name="テキスト ボックス 18"/>
          <p:cNvSpPr txBox="1"/>
          <p:nvPr/>
        </p:nvSpPr>
        <p:spPr>
          <a:xfrm>
            <a:off x="845127" y="1342085"/>
            <a:ext cx="8660727" cy="461665"/>
          </a:xfrm>
          <a:prstGeom prst="rect">
            <a:avLst/>
          </a:prstGeom>
          <a:noFill/>
        </p:spPr>
        <p:txBody>
          <a:bodyPr wrap="square" rtlCol="0">
            <a:spAutoFit/>
          </a:bodyPr>
          <a:lstStyle/>
          <a:p>
            <a:r>
              <a:rPr lang="en-US" altLang="ja-JP" sz="2400" dirty="0" smtClean="0"/>
              <a:t>Ex)</a:t>
            </a:r>
          </a:p>
        </p:txBody>
      </p:sp>
      <p:sp>
        <p:nvSpPr>
          <p:cNvPr id="3" name="正方形/長方形 2"/>
          <p:cNvSpPr/>
          <p:nvPr/>
        </p:nvSpPr>
        <p:spPr>
          <a:xfrm>
            <a:off x="1590261" y="1342085"/>
            <a:ext cx="7915593" cy="2121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p:cNvCxnSpPr>
            <a:stCxn id="3" idx="0"/>
          </p:cNvCxnSpPr>
          <p:nvPr/>
        </p:nvCxnSpPr>
        <p:spPr>
          <a:xfrm>
            <a:off x="5548058" y="1342085"/>
            <a:ext cx="1952" cy="984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550009" y="2747579"/>
            <a:ext cx="0" cy="71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772564" y="3584161"/>
            <a:ext cx="1081954" cy="461665"/>
          </a:xfrm>
          <a:prstGeom prst="rect">
            <a:avLst/>
          </a:prstGeom>
          <a:noFill/>
        </p:spPr>
        <p:txBody>
          <a:bodyPr wrap="square" rtlCol="0">
            <a:spAutoFit/>
          </a:bodyPr>
          <a:lstStyle/>
          <a:p>
            <a:r>
              <a:rPr lang="en-US" altLang="ja-JP" sz="2400" dirty="0"/>
              <a:t>r</a:t>
            </a:r>
            <a:r>
              <a:rPr lang="en-US" altLang="ja-JP" sz="2400" dirty="0" smtClean="0"/>
              <a:t>oom v</a:t>
            </a:r>
          </a:p>
        </p:txBody>
      </p:sp>
      <p:sp>
        <p:nvSpPr>
          <p:cNvPr id="26" name="テキスト ボックス 25"/>
          <p:cNvSpPr txBox="1"/>
          <p:nvPr/>
        </p:nvSpPr>
        <p:spPr>
          <a:xfrm>
            <a:off x="8189843" y="3584161"/>
            <a:ext cx="1253307" cy="461665"/>
          </a:xfrm>
          <a:prstGeom prst="rect">
            <a:avLst/>
          </a:prstGeom>
          <a:noFill/>
        </p:spPr>
        <p:txBody>
          <a:bodyPr wrap="square" rtlCol="0">
            <a:spAutoFit/>
          </a:bodyPr>
          <a:lstStyle/>
          <a:p>
            <a:r>
              <a:rPr lang="en-US" altLang="ja-JP" sz="2400" dirty="0"/>
              <a:t>room </a:t>
            </a:r>
            <a:r>
              <a:rPr lang="en-US" altLang="ja-JP" sz="2400" dirty="0" smtClean="0"/>
              <a:t>v’</a:t>
            </a:r>
          </a:p>
        </p:txBody>
      </p:sp>
      <p:sp>
        <p:nvSpPr>
          <p:cNvPr id="27" name="テキスト ボックス 26"/>
          <p:cNvSpPr txBox="1"/>
          <p:nvPr/>
        </p:nvSpPr>
        <p:spPr>
          <a:xfrm>
            <a:off x="5548057" y="1860166"/>
            <a:ext cx="1081954" cy="461665"/>
          </a:xfrm>
          <a:prstGeom prst="rect">
            <a:avLst/>
          </a:prstGeom>
          <a:noFill/>
        </p:spPr>
        <p:txBody>
          <a:bodyPr wrap="square" rtlCol="0">
            <a:spAutoFit/>
          </a:bodyPr>
          <a:lstStyle/>
          <a:p>
            <a:r>
              <a:rPr lang="en-US" altLang="ja-JP" sz="2400" dirty="0"/>
              <a:t>d</a:t>
            </a:r>
            <a:r>
              <a:rPr lang="en-US" altLang="ja-JP" sz="2400" dirty="0" smtClean="0"/>
              <a:t>oor </a:t>
            </a:r>
            <a:r>
              <a:rPr lang="en-US" altLang="ja-JP" sz="2400" dirty="0" err="1" smtClean="0"/>
              <a:t>i</a:t>
            </a:r>
            <a:endParaRPr lang="en-US" altLang="ja-JP" sz="2400" dirty="0" smtClean="0"/>
          </a:p>
        </p:txBody>
      </p:sp>
      <p:sp>
        <p:nvSpPr>
          <p:cNvPr id="29" name="楕円 28"/>
          <p:cNvSpPr/>
          <p:nvPr/>
        </p:nvSpPr>
        <p:spPr>
          <a:xfrm>
            <a:off x="4473729" y="2122810"/>
            <a:ext cx="525364" cy="5253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k</a:t>
            </a:r>
            <a:endParaRPr kumimoji="1" lang="ja-JP" altLang="en-US" sz="2400" dirty="0"/>
          </a:p>
        </p:txBody>
      </p:sp>
      <p:sp>
        <p:nvSpPr>
          <p:cNvPr id="16" name="正方形/長方形 15"/>
          <p:cNvSpPr/>
          <p:nvPr/>
        </p:nvSpPr>
        <p:spPr>
          <a:xfrm>
            <a:off x="5285663" y="1342085"/>
            <a:ext cx="262393" cy="9840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p:nvSpPr>
        <p:spPr>
          <a:xfrm>
            <a:off x="5285662" y="2691919"/>
            <a:ext cx="262393" cy="7712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p>
        </p:txBody>
      </p:sp>
      <p:sp>
        <p:nvSpPr>
          <p:cNvPr id="13" name="正方形/長方形 12"/>
          <p:cNvSpPr/>
          <p:nvPr/>
        </p:nvSpPr>
        <p:spPr>
          <a:xfrm>
            <a:off x="1590261" y="4166790"/>
            <a:ext cx="7915593" cy="21211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a:stCxn id="13" idx="0"/>
          </p:cNvCxnSpPr>
          <p:nvPr/>
        </p:nvCxnSpPr>
        <p:spPr>
          <a:xfrm>
            <a:off x="5548058" y="4166790"/>
            <a:ext cx="1952" cy="984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5550009" y="5572284"/>
            <a:ext cx="0" cy="71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5548057" y="4684871"/>
            <a:ext cx="1081954" cy="461665"/>
          </a:xfrm>
          <a:prstGeom prst="rect">
            <a:avLst/>
          </a:prstGeom>
          <a:noFill/>
        </p:spPr>
        <p:txBody>
          <a:bodyPr wrap="square" rtlCol="0">
            <a:spAutoFit/>
          </a:bodyPr>
          <a:lstStyle/>
          <a:p>
            <a:r>
              <a:rPr lang="en-US" altLang="ja-JP" sz="2400" dirty="0"/>
              <a:t>d</a:t>
            </a:r>
            <a:r>
              <a:rPr lang="en-US" altLang="ja-JP" sz="2400" dirty="0" smtClean="0"/>
              <a:t>oor </a:t>
            </a:r>
            <a:r>
              <a:rPr lang="en-US" altLang="ja-JP" sz="2400" dirty="0" err="1" smtClean="0"/>
              <a:t>i</a:t>
            </a:r>
            <a:endParaRPr lang="en-US" altLang="ja-JP" sz="2400" dirty="0" smtClean="0"/>
          </a:p>
        </p:txBody>
      </p:sp>
      <p:sp>
        <p:nvSpPr>
          <p:cNvPr id="18" name="楕円 17"/>
          <p:cNvSpPr/>
          <p:nvPr/>
        </p:nvSpPr>
        <p:spPr>
          <a:xfrm>
            <a:off x="4473729" y="4947515"/>
            <a:ext cx="525364" cy="52536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smtClean="0"/>
              <a:t>k</a:t>
            </a:r>
            <a:endParaRPr kumimoji="1" lang="ja-JP" altLang="en-US" sz="2400" dirty="0"/>
          </a:p>
        </p:txBody>
      </p:sp>
      <p:sp>
        <p:nvSpPr>
          <p:cNvPr id="20" name="正方形/長方形 19"/>
          <p:cNvSpPr/>
          <p:nvPr/>
        </p:nvSpPr>
        <p:spPr>
          <a:xfrm>
            <a:off x="5285663" y="4166790"/>
            <a:ext cx="262393" cy="21211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p:cNvCxnSpPr/>
          <p:nvPr/>
        </p:nvCxnSpPr>
        <p:spPr>
          <a:xfrm>
            <a:off x="4999093" y="2394811"/>
            <a:ext cx="1899786" cy="17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図 21"/>
          <p:cNvPicPr>
            <a:picLocks noChangeAspect="1"/>
          </p:cNvPicPr>
          <p:nvPr/>
        </p:nvPicPr>
        <p:blipFill rotWithShape="1">
          <a:blip r:embed="rId2">
            <a:extLst>
              <a:ext uri="{28A0092B-C50C-407E-A947-70E740481C1C}">
                <a14:useLocalDpi xmlns:a14="http://schemas.microsoft.com/office/drawing/2010/main" val="0"/>
              </a:ext>
            </a:extLst>
          </a:blip>
          <a:srcRect l="75631" t="22254" r="10056" b="26357"/>
          <a:stretch/>
        </p:blipFill>
        <p:spPr>
          <a:xfrm>
            <a:off x="4597647" y="1589864"/>
            <a:ext cx="385229" cy="476918"/>
          </a:xfrm>
          <a:prstGeom prst="rect">
            <a:avLst/>
          </a:prstGeom>
        </p:spPr>
      </p:pic>
      <p:cxnSp>
        <p:nvCxnSpPr>
          <p:cNvPr id="24" name="直線矢印コネクタ 23"/>
          <p:cNvCxnSpPr/>
          <p:nvPr/>
        </p:nvCxnSpPr>
        <p:spPr>
          <a:xfrm>
            <a:off x="5015310" y="5238079"/>
            <a:ext cx="1899786" cy="17149"/>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8" name="図 27"/>
          <p:cNvPicPr>
            <a:picLocks noChangeAspect="1"/>
          </p:cNvPicPr>
          <p:nvPr/>
        </p:nvPicPr>
        <p:blipFill rotWithShape="1">
          <a:blip r:embed="rId2">
            <a:extLst>
              <a:ext uri="{28A0092B-C50C-407E-A947-70E740481C1C}">
                <a14:useLocalDpi xmlns:a14="http://schemas.microsoft.com/office/drawing/2010/main" val="0"/>
              </a:ext>
            </a:extLst>
          </a:blip>
          <a:srcRect l="75631" t="22254" r="10056" b="26357"/>
          <a:stretch/>
        </p:blipFill>
        <p:spPr>
          <a:xfrm>
            <a:off x="4613864" y="4433132"/>
            <a:ext cx="385229" cy="476918"/>
          </a:xfrm>
          <a:prstGeom prst="rect">
            <a:avLst/>
          </a:prstGeom>
        </p:spPr>
      </p:pic>
      <p:sp>
        <p:nvSpPr>
          <p:cNvPr id="30" name="楕円 29"/>
          <p:cNvSpPr/>
          <p:nvPr/>
        </p:nvSpPr>
        <p:spPr>
          <a:xfrm>
            <a:off x="6880191" y="2172493"/>
            <a:ext cx="525364" cy="525364"/>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dirty="0"/>
          </a:p>
        </p:txBody>
      </p:sp>
      <p:cxnSp>
        <p:nvCxnSpPr>
          <p:cNvPr id="5" name="直線コネクタ 4"/>
          <p:cNvCxnSpPr/>
          <p:nvPr/>
        </p:nvCxnSpPr>
        <p:spPr>
          <a:xfrm>
            <a:off x="5141940" y="5020916"/>
            <a:ext cx="468624" cy="468624"/>
          </a:xfrm>
          <a:prstGeom prst="line">
            <a:avLst/>
          </a:prstGeom>
          <a:ln w="133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5136865" y="5006439"/>
            <a:ext cx="516378" cy="497578"/>
          </a:xfrm>
          <a:prstGeom prst="line">
            <a:avLst/>
          </a:prstGeom>
          <a:ln w="133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stCxn id="18" idx="2"/>
          </p:cNvCxnSpPr>
          <p:nvPr/>
        </p:nvCxnSpPr>
        <p:spPr>
          <a:xfrm flipH="1">
            <a:off x="3275045" y="5210197"/>
            <a:ext cx="1198684" cy="278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10304997" y="817608"/>
            <a:ext cx="1451573" cy="461665"/>
          </a:xfrm>
          <a:prstGeom prst="rect">
            <a:avLst/>
          </a:prstGeom>
          <a:noFill/>
        </p:spPr>
        <p:txBody>
          <a:bodyPr wrap="square" rtlCol="0">
            <a:spAutoFit/>
          </a:bodyPr>
          <a:lstStyle/>
          <a:p>
            <a:r>
              <a:rPr lang="en-US" altLang="ja-JP" sz="2400" dirty="0" smtClean="0"/>
              <a:t>2</a:t>
            </a:r>
            <a:r>
              <a:rPr lang="en-US" altLang="ja-JP" sz="2400" baseline="30000" dirty="0" smtClean="0"/>
              <a:t>nd</a:t>
            </a:r>
            <a:r>
              <a:rPr lang="en-US" altLang="ja-JP" sz="2400" dirty="0" smtClean="0"/>
              <a:t> step</a:t>
            </a:r>
          </a:p>
        </p:txBody>
      </p:sp>
      <p:sp>
        <p:nvSpPr>
          <p:cNvPr id="43" name="テキスト ボックス 42"/>
          <p:cNvSpPr txBox="1"/>
          <p:nvPr/>
        </p:nvSpPr>
        <p:spPr>
          <a:xfrm>
            <a:off x="9599956" y="1468900"/>
            <a:ext cx="2505905" cy="461665"/>
          </a:xfrm>
          <a:prstGeom prst="rect">
            <a:avLst/>
          </a:prstGeom>
          <a:noFill/>
        </p:spPr>
        <p:txBody>
          <a:bodyPr wrap="square" rtlCol="0">
            <a:spAutoFit/>
          </a:bodyPr>
          <a:lstStyle/>
          <a:p>
            <a:r>
              <a:rPr lang="ja-JP" altLang="en-US" sz="2400" dirty="0" smtClean="0"/>
              <a:t>ドア</a:t>
            </a:r>
            <a:r>
              <a:rPr lang="en-US" altLang="ja-JP" sz="2400" dirty="0" err="1" smtClean="0"/>
              <a:t>i</a:t>
            </a:r>
            <a:r>
              <a:rPr lang="ja-JP" altLang="en-US" sz="2400" dirty="0" smtClean="0"/>
              <a:t>が開いている</a:t>
            </a:r>
            <a:endParaRPr lang="en-US" altLang="ja-JP" sz="2400" dirty="0" smtClean="0"/>
          </a:p>
        </p:txBody>
      </p:sp>
      <p:sp>
        <p:nvSpPr>
          <p:cNvPr id="44" name="下矢印 43"/>
          <p:cNvSpPr/>
          <p:nvPr/>
        </p:nvSpPr>
        <p:spPr>
          <a:xfrm>
            <a:off x="10562253" y="2537927"/>
            <a:ext cx="468530" cy="42920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p:cNvSpPr txBox="1"/>
              <p:nvPr/>
            </p:nvSpPr>
            <p:spPr>
              <a:xfrm>
                <a:off x="9714301" y="3024685"/>
                <a:ext cx="2277213" cy="4628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𝑀</m:t>
                      </m:r>
                      <m:d>
                        <m:dPr>
                          <m:ctrlPr>
                            <a:rPr lang="en-US" altLang="ja-JP" sz="2400" b="0" i="1" smtClean="0">
                              <a:latin typeface="Cambria Math" panose="02040503050406030204" pitchFamily="18" charset="0"/>
                            </a:rPr>
                          </m:ctrlPr>
                        </m:dPr>
                        <m:e>
                          <m:sSubSup>
                            <m:sSubSupPr>
                              <m:ctrlPr>
                                <a:rPr lang="en-US" altLang="ja-JP" sz="2400" i="1" smtClean="0">
                                  <a:latin typeface="Cambria Math" panose="02040503050406030204" pitchFamily="18" charset="0"/>
                                </a:rPr>
                              </m:ctrlPr>
                            </m:sSubSup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𝑖</m:t>
                              </m:r>
                            </m:sub>
                            <m:sup>
                              <m:r>
                                <a:rPr lang="en-US" altLang="ja-JP" sz="2400" b="0" i="1" smtClean="0">
                                  <a:latin typeface="Cambria Math" panose="02040503050406030204" pitchFamily="18" charset="0"/>
                                </a:rPr>
                                <m:t>𝑣</m:t>
                              </m:r>
                            </m:sup>
                          </m:sSubSup>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𝑢</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oMath>
                  </m:oMathPara>
                </a14:m>
                <a:endParaRPr lang="en-US" altLang="ja-JP" sz="2400" dirty="0" smtClean="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9714301" y="3024685"/>
                <a:ext cx="2277213" cy="462884"/>
              </a:xfrm>
              <a:prstGeom prst="rect">
                <a:avLst/>
              </a:prstGeom>
              <a:blipFill>
                <a:blip r:embed="rId3"/>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p:cNvSpPr txBox="1"/>
              <p:nvPr/>
            </p:nvSpPr>
            <p:spPr>
              <a:xfrm>
                <a:off x="9714300" y="1930565"/>
                <a:ext cx="2277213" cy="462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𝐿</m:t>
                          </m:r>
                        </m:e>
                        <m:sub>
                          <m:r>
                            <a:rPr lang="en-US" altLang="ja-JP" sz="2400" b="0" i="1" smtClean="0">
                              <a:latin typeface="Cambria Math" panose="02040503050406030204" pitchFamily="18" charset="0"/>
                            </a:rPr>
                            <m:t>𝑖</m:t>
                          </m:r>
                        </m:sub>
                        <m:sup>
                          <m:r>
                            <a:rPr lang="en-US" altLang="ja-JP" sz="2400" b="0" i="1" smtClean="0">
                              <a:latin typeface="Cambria Math" panose="02040503050406030204" pitchFamily="18" charset="0"/>
                            </a:rPr>
                            <m:t>𝑐</m:t>
                          </m:r>
                        </m:sup>
                      </m:sSubSup>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𝑠</m:t>
                              </m:r>
                            </m:e>
                            <m:sub>
                              <m:r>
                                <a:rPr lang="en-US" altLang="ja-JP" sz="2400" b="0" i="1" smtClean="0">
                                  <a:latin typeface="Cambria Math" panose="02040503050406030204" pitchFamily="18" charset="0"/>
                                </a:rPr>
                                <m:t>1</m:t>
                              </m:r>
                            </m:sub>
                          </m:sSub>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𝑜</m:t>
                      </m:r>
                    </m:oMath>
                  </m:oMathPara>
                </a14:m>
                <a:endParaRPr lang="en-US" altLang="ja-JP" sz="2400" dirty="0" smtClean="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9714300" y="1930565"/>
                <a:ext cx="2277213" cy="462947"/>
              </a:xfrm>
              <a:prstGeom prst="rect">
                <a:avLst/>
              </a:prstGeom>
              <a:blipFill>
                <a:blip r:embed="rId4"/>
                <a:stretch>
                  <a:fillRect b="-3947"/>
                </a:stretch>
              </a:blipFill>
            </p:spPr>
            <p:txBody>
              <a:bodyPr/>
              <a:lstStyle/>
              <a:p>
                <a:r>
                  <a:rPr lang="ja-JP" altLang="en-US">
                    <a:noFill/>
                  </a:rPr>
                  <a:t> </a:t>
                </a:r>
              </a:p>
            </p:txBody>
          </p:sp>
        </mc:Fallback>
      </mc:AlternateContent>
      <p:sp>
        <p:nvSpPr>
          <p:cNvPr id="47" name="テキスト ボックス 46"/>
          <p:cNvSpPr txBox="1"/>
          <p:nvPr/>
        </p:nvSpPr>
        <p:spPr>
          <a:xfrm>
            <a:off x="9605675" y="4218780"/>
            <a:ext cx="2505905" cy="461665"/>
          </a:xfrm>
          <a:prstGeom prst="rect">
            <a:avLst/>
          </a:prstGeom>
          <a:noFill/>
        </p:spPr>
        <p:txBody>
          <a:bodyPr wrap="square" rtlCol="0">
            <a:spAutoFit/>
          </a:bodyPr>
          <a:lstStyle/>
          <a:p>
            <a:r>
              <a:rPr lang="ja-JP" altLang="en-US" sz="2400" dirty="0" smtClean="0"/>
              <a:t>ドア</a:t>
            </a:r>
            <a:r>
              <a:rPr lang="en-US" altLang="ja-JP" sz="2400" dirty="0" err="1" smtClean="0"/>
              <a:t>i</a:t>
            </a:r>
            <a:r>
              <a:rPr lang="ja-JP" altLang="en-US" sz="2400" dirty="0" smtClean="0"/>
              <a:t>が閉じている</a:t>
            </a:r>
            <a:endParaRPr lang="en-US" altLang="ja-JP" sz="2400" dirty="0" smtClean="0"/>
          </a:p>
        </p:txBody>
      </p:sp>
      <p:sp>
        <p:nvSpPr>
          <p:cNvPr id="48" name="下矢印 47"/>
          <p:cNvSpPr/>
          <p:nvPr/>
        </p:nvSpPr>
        <p:spPr>
          <a:xfrm>
            <a:off x="10567972" y="5287807"/>
            <a:ext cx="468530" cy="42920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p:cNvSpPr txBox="1"/>
              <p:nvPr/>
            </p:nvSpPr>
            <p:spPr>
              <a:xfrm>
                <a:off x="9720020" y="5774565"/>
                <a:ext cx="2277213" cy="4628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𝑀</m:t>
                      </m:r>
                      <m:d>
                        <m:dPr>
                          <m:ctrlPr>
                            <a:rPr lang="en-US" altLang="ja-JP" sz="2400" b="0" i="1" smtClean="0">
                              <a:latin typeface="Cambria Math" panose="02040503050406030204" pitchFamily="18" charset="0"/>
                            </a:rPr>
                          </m:ctrlPr>
                        </m:dPr>
                        <m:e>
                          <m:sSubSup>
                            <m:sSubSupPr>
                              <m:ctrlPr>
                                <a:rPr lang="en-US" altLang="ja-JP" sz="2400" i="1" smtClean="0">
                                  <a:latin typeface="Cambria Math" panose="02040503050406030204" pitchFamily="18" charset="0"/>
                                </a:rPr>
                              </m:ctrlPr>
                            </m:sSubSup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𝑖</m:t>
                              </m:r>
                            </m:sub>
                            <m:sup>
                              <m:r>
                                <a:rPr lang="en-US" altLang="ja-JP" sz="2400" b="0" i="1" smtClean="0">
                                  <a:latin typeface="Cambria Math" panose="02040503050406030204" pitchFamily="18" charset="0"/>
                                </a:rPr>
                                <m:t>𝑣</m:t>
                              </m:r>
                            </m:sup>
                          </m:sSubSup>
                          <m:r>
                            <a:rPr lang="en-US" altLang="ja-JP" sz="2400" b="0" i="1" smtClean="0">
                              <a:latin typeface="Cambria Math" panose="02040503050406030204" pitchFamily="18" charset="0"/>
                            </a:rPr>
                            <m:t>, </m:t>
                          </m:r>
                          <m:r>
                            <a:rPr lang="en-US" altLang="ja-JP" sz="2400" b="0" i="1" smtClean="0">
                              <a:latin typeface="Cambria Math" panose="02040503050406030204" pitchFamily="18" charset="0"/>
                            </a:rPr>
                            <m:t>𝑢</m:t>
                          </m:r>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oMath>
                  </m:oMathPara>
                </a14:m>
                <a:endParaRPr lang="en-US" altLang="ja-JP" sz="2400" dirty="0" smtClean="0"/>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9720020" y="5774565"/>
                <a:ext cx="2277213" cy="462884"/>
              </a:xfrm>
              <a:prstGeom prst="rect">
                <a:avLst/>
              </a:prstGeom>
              <a:blipFill>
                <a:blip r:embed="rId5"/>
                <a:stretch>
                  <a:fillRect b="-105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9720019" y="4680445"/>
                <a:ext cx="2277213" cy="4629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b="0" i="1" smtClean="0">
                              <a:latin typeface="Cambria Math" panose="02040503050406030204" pitchFamily="18" charset="0"/>
                            </a:rPr>
                          </m:ctrlPr>
                        </m:sSubSupPr>
                        <m:e>
                          <m:r>
                            <a:rPr lang="en-US" altLang="ja-JP" sz="2400" b="0" i="1" smtClean="0">
                              <a:latin typeface="Cambria Math" panose="02040503050406030204" pitchFamily="18" charset="0"/>
                            </a:rPr>
                            <m:t>𝐿</m:t>
                          </m:r>
                        </m:e>
                        <m:sub>
                          <m:r>
                            <a:rPr lang="en-US" altLang="ja-JP" sz="2400" b="0" i="1" smtClean="0">
                              <a:latin typeface="Cambria Math" panose="02040503050406030204" pitchFamily="18" charset="0"/>
                            </a:rPr>
                            <m:t>𝑖</m:t>
                          </m:r>
                        </m:sub>
                        <m:sup>
                          <m:r>
                            <a:rPr lang="en-US" altLang="ja-JP" sz="2400" b="0" i="1" smtClean="0">
                              <a:latin typeface="Cambria Math" panose="02040503050406030204" pitchFamily="18" charset="0"/>
                            </a:rPr>
                            <m:t>𝑐</m:t>
                          </m:r>
                        </m:sup>
                      </m:sSubSup>
                      <m:d>
                        <m:dPr>
                          <m:ctrlPr>
                            <a:rPr lang="en-US" altLang="ja-JP" sz="2400" b="0" i="1" smtClean="0">
                              <a:latin typeface="Cambria Math" panose="02040503050406030204" pitchFamily="18" charset="0"/>
                            </a:rPr>
                          </m:ctrlPr>
                        </m:dPr>
                        <m:e>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𝑠</m:t>
                              </m:r>
                            </m:e>
                            <m:sub>
                              <m:r>
                                <a:rPr lang="en-US" altLang="ja-JP" sz="2400" b="0" i="1" smtClean="0">
                                  <a:latin typeface="Cambria Math" panose="02040503050406030204" pitchFamily="18" charset="0"/>
                                </a:rPr>
                                <m:t>1</m:t>
                              </m:r>
                            </m:sub>
                          </m:sSub>
                        </m:e>
                      </m:d>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𝑐</m:t>
                      </m:r>
                    </m:oMath>
                  </m:oMathPara>
                </a14:m>
                <a:endParaRPr lang="en-US" altLang="ja-JP" sz="2400" dirty="0" smtClean="0"/>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9720019" y="4680445"/>
                <a:ext cx="2277213" cy="462947"/>
              </a:xfrm>
              <a:prstGeom prst="rect">
                <a:avLst/>
              </a:prstGeom>
              <a:blipFill>
                <a:blip r:embed="rId6"/>
                <a:stretch>
                  <a:fillRect b="-3947"/>
                </a:stretch>
              </a:blipFill>
            </p:spPr>
            <p:txBody>
              <a:bodyPr/>
              <a:lstStyle/>
              <a:p>
                <a:r>
                  <a:rPr lang="ja-JP" altLang="en-US">
                    <a:noFill/>
                  </a:rPr>
                  <a:t> </a:t>
                </a:r>
              </a:p>
            </p:txBody>
          </p:sp>
        </mc:Fallback>
      </mc:AlternateContent>
      <p:cxnSp>
        <p:nvCxnSpPr>
          <p:cNvPr id="52" name="直線コネクタ 51"/>
          <p:cNvCxnSpPr/>
          <p:nvPr/>
        </p:nvCxnSpPr>
        <p:spPr>
          <a:xfrm>
            <a:off x="10226351" y="1279273"/>
            <a:ext cx="1278294"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536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126" y="1054504"/>
            <a:ext cx="7192764" cy="1533752"/>
          </a:xfr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r="5820"/>
          <a:stretch/>
        </p:blipFill>
        <p:spPr>
          <a:xfrm>
            <a:off x="910084" y="2654981"/>
            <a:ext cx="1937134" cy="537466"/>
          </a:xfrm>
          <a:prstGeom prst="rect">
            <a:avLst/>
          </a:prstGeom>
        </p:spPr>
      </p:pic>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b="11682"/>
          <a:stretch/>
        </p:blipFill>
        <p:spPr>
          <a:xfrm>
            <a:off x="910084" y="3204483"/>
            <a:ext cx="1128264" cy="425836"/>
          </a:xfrm>
          <a:prstGeom prst="rect">
            <a:avLst/>
          </a:prstGeom>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26" y="3652251"/>
            <a:ext cx="694050" cy="515579"/>
          </a:xfrm>
          <a:prstGeom prst="rect">
            <a:avLst/>
          </a:prstGeom>
        </p:spPr>
      </p:pic>
      <p:pic>
        <p:nvPicPr>
          <p:cNvPr id="13" name="図 12"/>
          <p:cNvPicPr>
            <a:picLocks noChangeAspect="1"/>
          </p:cNvPicPr>
          <p:nvPr/>
        </p:nvPicPr>
        <p:blipFill rotWithShape="1">
          <a:blip r:embed="rId6">
            <a:extLst>
              <a:ext uri="{28A0092B-C50C-407E-A947-70E740481C1C}">
                <a14:useLocalDpi xmlns:a14="http://schemas.microsoft.com/office/drawing/2010/main" val="0"/>
              </a:ext>
            </a:extLst>
          </a:blip>
          <a:srcRect t="20005"/>
          <a:stretch/>
        </p:blipFill>
        <p:spPr>
          <a:xfrm>
            <a:off x="910084" y="4224065"/>
            <a:ext cx="2176910" cy="336327"/>
          </a:xfrm>
          <a:prstGeom prst="rect">
            <a:avLst/>
          </a:prstGeom>
        </p:spPr>
      </p:pic>
      <p:pic>
        <p:nvPicPr>
          <p:cNvPr id="14" name="図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9542" y="4654207"/>
            <a:ext cx="3348940" cy="410913"/>
          </a:xfrm>
          <a:prstGeom prst="rect">
            <a:avLst/>
          </a:prstGeom>
        </p:spPr>
      </p:pic>
      <p:pic>
        <p:nvPicPr>
          <p:cNvPr id="16" name="図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8063" y="5056382"/>
            <a:ext cx="6642969" cy="395415"/>
          </a:xfrm>
          <a:prstGeom prst="rect">
            <a:avLst/>
          </a:prstGeom>
        </p:spPr>
      </p:pic>
      <p:pic>
        <p:nvPicPr>
          <p:cNvPr id="18" name="図 17"/>
          <p:cNvPicPr>
            <a:picLocks noChangeAspect="1"/>
          </p:cNvPicPr>
          <p:nvPr/>
        </p:nvPicPr>
        <p:blipFill rotWithShape="1">
          <a:blip r:embed="rId9">
            <a:extLst>
              <a:ext uri="{28A0092B-C50C-407E-A947-70E740481C1C}">
                <a14:useLocalDpi xmlns:a14="http://schemas.microsoft.com/office/drawing/2010/main" val="0"/>
              </a:ext>
            </a:extLst>
          </a:blip>
          <a:srcRect r="26642" b="808"/>
          <a:stretch/>
        </p:blipFill>
        <p:spPr>
          <a:xfrm>
            <a:off x="3189542" y="5796382"/>
            <a:ext cx="5711862" cy="399145"/>
          </a:xfrm>
          <a:prstGeom prst="rect">
            <a:avLst/>
          </a:prstGeom>
        </p:spPr>
      </p:pic>
      <p:pic>
        <p:nvPicPr>
          <p:cNvPr id="20" name="図 19"/>
          <p:cNvPicPr>
            <a:picLocks noChangeAspect="1"/>
          </p:cNvPicPr>
          <p:nvPr/>
        </p:nvPicPr>
        <p:blipFill rotWithShape="1">
          <a:blip r:embed="rId10">
            <a:extLst>
              <a:ext uri="{28A0092B-C50C-407E-A947-70E740481C1C}">
                <a14:useLocalDpi xmlns:a14="http://schemas.microsoft.com/office/drawing/2010/main" val="0"/>
              </a:ext>
            </a:extLst>
          </a:blip>
          <a:srcRect r="36194" b="8212"/>
          <a:stretch/>
        </p:blipFill>
        <p:spPr>
          <a:xfrm>
            <a:off x="9402165" y="6118009"/>
            <a:ext cx="2364304" cy="365715"/>
          </a:xfrm>
          <a:prstGeom prst="rect">
            <a:avLst/>
          </a:prstGeom>
        </p:spPr>
      </p:pic>
      <p:sp>
        <p:nvSpPr>
          <p:cNvPr id="29" name="テキスト ボックス 28"/>
          <p:cNvSpPr txBox="1"/>
          <p:nvPr/>
        </p:nvSpPr>
        <p:spPr>
          <a:xfrm>
            <a:off x="3083160" y="2716399"/>
            <a:ext cx="5039752" cy="461665"/>
          </a:xfrm>
          <a:prstGeom prst="rect">
            <a:avLst/>
          </a:prstGeom>
          <a:noFill/>
        </p:spPr>
        <p:txBody>
          <a:bodyPr wrap="square" rtlCol="0">
            <a:spAutoFit/>
          </a:bodyPr>
          <a:lstStyle/>
          <a:p>
            <a:r>
              <a:rPr lang="ja-JP" altLang="en-US" sz="2400" dirty="0" smtClean="0"/>
              <a:t>ロボットの状態の有限集合</a:t>
            </a:r>
            <a:endParaRPr lang="en-US" altLang="ja-JP" sz="2400" dirty="0" smtClean="0"/>
          </a:p>
        </p:txBody>
      </p:sp>
      <p:sp>
        <p:nvSpPr>
          <p:cNvPr id="30" name="テキスト ボックス 29"/>
          <p:cNvSpPr txBox="1"/>
          <p:nvPr/>
        </p:nvSpPr>
        <p:spPr>
          <a:xfrm>
            <a:off x="3083160" y="3205939"/>
            <a:ext cx="5039752" cy="461665"/>
          </a:xfrm>
          <a:prstGeom prst="rect">
            <a:avLst/>
          </a:prstGeom>
          <a:noFill/>
        </p:spPr>
        <p:txBody>
          <a:bodyPr wrap="square" rtlCol="0">
            <a:spAutoFit/>
          </a:bodyPr>
          <a:lstStyle/>
          <a:p>
            <a:r>
              <a:rPr lang="ja-JP" altLang="en-US" sz="2400" dirty="0" smtClean="0"/>
              <a:t>ロボットの初期状態</a:t>
            </a:r>
            <a:endParaRPr lang="en-US" altLang="ja-JP" sz="2400" dirty="0" smtClean="0"/>
          </a:p>
        </p:txBody>
      </p:sp>
      <p:sp>
        <p:nvSpPr>
          <p:cNvPr id="31" name="テキスト ボックス 30"/>
          <p:cNvSpPr txBox="1"/>
          <p:nvPr/>
        </p:nvSpPr>
        <p:spPr>
          <a:xfrm>
            <a:off x="3083160" y="3661640"/>
            <a:ext cx="5039752" cy="461665"/>
          </a:xfrm>
          <a:prstGeom prst="rect">
            <a:avLst/>
          </a:prstGeom>
          <a:noFill/>
        </p:spPr>
        <p:txBody>
          <a:bodyPr wrap="square" rtlCol="0">
            <a:spAutoFit/>
          </a:bodyPr>
          <a:lstStyle/>
          <a:p>
            <a:r>
              <a:rPr lang="ja-JP" altLang="en-US" sz="2400" dirty="0" smtClean="0"/>
              <a:t>制御集合</a:t>
            </a:r>
            <a:endParaRPr lang="en-US" altLang="ja-JP" sz="2400" dirty="0" smtClean="0"/>
          </a:p>
        </p:txBody>
      </p:sp>
      <p:sp>
        <p:nvSpPr>
          <p:cNvPr id="32" name="テキスト ボックス 31"/>
          <p:cNvSpPr txBox="1"/>
          <p:nvPr/>
        </p:nvSpPr>
        <p:spPr>
          <a:xfrm>
            <a:off x="3083160" y="4151422"/>
            <a:ext cx="5039752" cy="461665"/>
          </a:xfrm>
          <a:prstGeom prst="rect">
            <a:avLst/>
          </a:prstGeom>
          <a:noFill/>
        </p:spPr>
        <p:txBody>
          <a:bodyPr wrap="square" rtlCol="0">
            <a:spAutoFit/>
          </a:bodyPr>
          <a:lstStyle/>
          <a:p>
            <a:r>
              <a:rPr lang="ja-JP" altLang="en-US" sz="2400" dirty="0" smtClean="0"/>
              <a:t>遷移関係</a:t>
            </a:r>
            <a:endParaRPr lang="en-US" altLang="ja-JP" sz="2400" dirty="0" smtClean="0"/>
          </a:p>
        </p:txBody>
      </p:sp>
      <p:sp>
        <p:nvSpPr>
          <p:cNvPr id="33" name="テキスト ボックス 32"/>
          <p:cNvSpPr txBox="1"/>
          <p:nvPr/>
        </p:nvSpPr>
        <p:spPr>
          <a:xfrm>
            <a:off x="4653389" y="5347032"/>
            <a:ext cx="5039752" cy="461665"/>
          </a:xfrm>
          <a:prstGeom prst="rect">
            <a:avLst/>
          </a:prstGeom>
          <a:noFill/>
        </p:spPr>
        <p:txBody>
          <a:bodyPr wrap="square" rtlCol="0">
            <a:spAutoFit/>
          </a:bodyPr>
          <a:lstStyle/>
          <a:p>
            <a:r>
              <a:rPr lang="en-US" altLang="ja-JP" sz="2400" dirty="0" smtClean="0"/>
              <a:t>or</a:t>
            </a:r>
          </a:p>
        </p:txBody>
      </p:sp>
      <p:cxnSp>
        <p:nvCxnSpPr>
          <p:cNvPr id="39" name="直線矢印コネクタ 38"/>
          <p:cNvCxnSpPr/>
          <p:nvPr/>
        </p:nvCxnSpPr>
        <p:spPr>
          <a:xfrm flipH="1">
            <a:off x="8500188" y="3934972"/>
            <a:ext cx="8041" cy="102523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p:cNvSpPr txBox="1"/>
          <p:nvPr/>
        </p:nvSpPr>
        <p:spPr>
          <a:xfrm>
            <a:off x="7649578" y="3555153"/>
            <a:ext cx="2228651" cy="461665"/>
          </a:xfrm>
          <a:prstGeom prst="rect">
            <a:avLst/>
          </a:prstGeom>
          <a:noFill/>
        </p:spPr>
        <p:txBody>
          <a:bodyPr wrap="square" rtlCol="0">
            <a:spAutoFit/>
          </a:bodyPr>
          <a:lstStyle/>
          <a:p>
            <a:r>
              <a:rPr lang="ja-JP" altLang="en-US" sz="2400" dirty="0" smtClean="0">
                <a:solidFill>
                  <a:srgbClr val="0070C0"/>
                </a:solidFill>
              </a:rPr>
              <a:t>ドアがない場合</a:t>
            </a:r>
            <a:endParaRPr lang="en-US" altLang="ja-JP" sz="2400" dirty="0" smtClean="0">
              <a:solidFill>
                <a:srgbClr val="0070C0"/>
              </a:solidFill>
            </a:endParaRPr>
          </a:p>
        </p:txBody>
      </p:sp>
      <p:cxnSp>
        <p:nvCxnSpPr>
          <p:cNvPr id="49" name="直線矢印コネクタ 48"/>
          <p:cNvCxnSpPr/>
          <p:nvPr/>
        </p:nvCxnSpPr>
        <p:spPr>
          <a:xfrm>
            <a:off x="10934794" y="4286728"/>
            <a:ext cx="454444" cy="204875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9807198" y="3820761"/>
            <a:ext cx="2229292" cy="461665"/>
          </a:xfrm>
          <a:prstGeom prst="rect">
            <a:avLst/>
          </a:prstGeom>
          <a:noFill/>
        </p:spPr>
        <p:txBody>
          <a:bodyPr wrap="square" rtlCol="0">
            <a:spAutoFit/>
          </a:bodyPr>
          <a:lstStyle/>
          <a:p>
            <a:r>
              <a:rPr lang="ja-JP" altLang="en-US" sz="2400" dirty="0" smtClean="0">
                <a:solidFill>
                  <a:srgbClr val="0070C0"/>
                </a:solidFill>
              </a:rPr>
              <a:t>ドアｉがある場合</a:t>
            </a:r>
            <a:endParaRPr lang="en-US" altLang="ja-JP" sz="2400" dirty="0" smtClean="0">
              <a:solidFill>
                <a:srgbClr val="0070C0"/>
              </a:solidFill>
            </a:endParaRPr>
          </a:p>
        </p:txBody>
      </p:sp>
      <p:sp>
        <p:nvSpPr>
          <p:cNvPr id="3" name="正方形/長方形 2"/>
          <p:cNvSpPr/>
          <p:nvPr/>
        </p:nvSpPr>
        <p:spPr>
          <a:xfrm>
            <a:off x="2038348" y="2736650"/>
            <a:ext cx="247652" cy="387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2022712" y="2762566"/>
                <a:ext cx="2789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400" i="1" smtClean="0">
                          <a:latin typeface="Cambria Math" panose="02040503050406030204" pitchFamily="18" charset="0"/>
                        </a:rPr>
                        <m:t>∪</m:t>
                      </m:r>
                    </m:oMath>
                  </m:oMathPara>
                </a14:m>
                <a:endParaRPr kumimoji="1" lang="ja-JP" altLang="en-US" sz="2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2022712" y="2762566"/>
                <a:ext cx="278923" cy="369332"/>
              </a:xfrm>
              <a:prstGeom prst="rect">
                <a:avLst/>
              </a:prstGeom>
              <a:blipFill>
                <a:blip r:embed="rId11"/>
                <a:stretch>
                  <a:fillRect l="-19565" r="-19565" b="-1639"/>
                </a:stretch>
              </a:blipFill>
            </p:spPr>
            <p:txBody>
              <a:bodyPr/>
              <a:lstStyle/>
              <a:p>
                <a:r>
                  <a:rPr lang="ja-JP" altLang="en-US">
                    <a:noFill/>
                  </a:rPr>
                  <a:t> </a:t>
                </a:r>
              </a:p>
            </p:txBody>
          </p:sp>
        </mc:Fallback>
      </mc:AlternateContent>
      <p:pic>
        <p:nvPicPr>
          <p:cNvPr id="38" name="図 37"/>
          <p:cNvPicPr>
            <a:picLocks noChangeAspect="1"/>
          </p:cNvPicPr>
          <p:nvPr/>
        </p:nvPicPr>
        <p:blipFill rotWithShape="1">
          <a:blip r:embed="rId9">
            <a:extLst>
              <a:ext uri="{28A0092B-C50C-407E-A947-70E740481C1C}">
                <a14:useLocalDpi xmlns:a14="http://schemas.microsoft.com/office/drawing/2010/main" val="0"/>
              </a:ext>
            </a:extLst>
          </a:blip>
          <a:srcRect l="73350" b="-12849"/>
          <a:stretch/>
        </p:blipFill>
        <p:spPr>
          <a:xfrm>
            <a:off x="7327128" y="6232491"/>
            <a:ext cx="2075037" cy="454097"/>
          </a:xfrm>
          <a:prstGeom prst="rect">
            <a:avLst/>
          </a:prstGeom>
        </p:spPr>
      </p:pic>
      <p:cxnSp>
        <p:nvCxnSpPr>
          <p:cNvPr id="17" name="直線コネクタ 16"/>
          <p:cNvCxnSpPr/>
          <p:nvPr/>
        </p:nvCxnSpPr>
        <p:spPr>
          <a:xfrm>
            <a:off x="7520473" y="5451797"/>
            <a:ext cx="228055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9878230" y="6545536"/>
            <a:ext cx="191466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95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084" y="3837909"/>
            <a:ext cx="1922189" cy="497916"/>
          </a:xfrm>
          <a:prstGeom prst="rect">
            <a:avLst/>
          </a:prstGeom>
        </p:spPr>
      </p:pic>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86" y="3275274"/>
            <a:ext cx="2196397" cy="430666"/>
          </a:xfrm>
          <a:prstGeom prst="rect">
            <a:avLst/>
          </a:prstGeom>
        </p:spPr>
      </p:pic>
      <p:pic>
        <p:nvPicPr>
          <p:cNvPr id="28" name="図 27"/>
          <p:cNvPicPr>
            <a:picLocks noChangeAspect="1"/>
          </p:cNvPicPr>
          <p:nvPr/>
        </p:nvPicPr>
        <p:blipFill rotWithShape="1">
          <a:blip r:embed="rId4">
            <a:extLst>
              <a:ext uri="{28A0092B-C50C-407E-A947-70E740481C1C}">
                <a14:useLocalDpi xmlns:a14="http://schemas.microsoft.com/office/drawing/2010/main" val="0"/>
              </a:ext>
            </a:extLst>
          </a:blip>
          <a:srcRect t="16663" r="821" b="822"/>
          <a:stretch/>
        </p:blipFill>
        <p:spPr>
          <a:xfrm>
            <a:off x="4882743" y="3289524"/>
            <a:ext cx="1939943" cy="389309"/>
          </a:xfrm>
          <a:prstGeom prst="rect">
            <a:avLst/>
          </a:prstGeom>
        </p:spPr>
      </p:pic>
      <p:pic>
        <p:nvPicPr>
          <p:cNvPr id="34" name="図 33"/>
          <p:cNvPicPr>
            <a:picLocks noChangeAspect="1"/>
          </p:cNvPicPr>
          <p:nvPr/>
        </p:nvPicPr>
        <p:blipFill rotWithShape="1">
          <a:blip r:embed="rId5">
            <a:extLst>
              <a:ext uri="{28A0092B-C50C-407E-A947-70E740481C1C}">
                <a14:useLocalDpi xmlns:a14="http://schemas.microsoft.com/office/drawing/2010/main" val="0"/>
              </a:ext>
            </a:extLst>
          </a:blip>
          <a:srcRect l="66850" b="-870"/>
          <a:stretch/>
        </p:blipFill>
        <p:spPr>
          <a:xfrm>
            <a:off x="910084" y="2631903"/>
            <a:ext cx="1277628" cy="418017"/>
          </a:xfrm>
          <a:prstGeom prst="rect">
            <a:avLst/>
          </a:prstGeom>
        </p:spPr>
      </p:pic>
      <p:sp>
        <p:nvSpPr>
          <p:cNvPr id="35" name="テキスト ボックス 34"/>
          <p:cNvSpPr txBox="1"/>
          <p:nvPr/>
        </p:nvSpPr>
        <p:spPr>
          <a:xfrm>
            <a:off x="3095783" y="2588256"/>
            <a:ext cx="5039752" cy="461665"/>
          </a:xfrm>
          <a:prstGeom prst="rect">
            <a:avLst/>
          </a:prstGeom>
          <a:noFill/>
        </p:spPr>
        <p:txBody>
          <a:bodyPr wrap="square" rtlCol="0">
            <a:spAutoFit/>
          </a:bodyPr>
          <a:lstStyle/>
          <a:p>
            <a:r>
              <a:rPr lang="ja-JP" altLang="en-US" sz="2400" dirty="0" smtClean="0"/>
              <a:t>原子命題集合</a:t>
            </a:r>
            <a:endParaRPr lang="en-US" altLang="ja-JP" sz="2400" dirty="0" smtClean="0"/>
          </a:p>
        </p:txBody>
      </p:sp>
      <p:sp>
        <p:nvSpPr>
          <p:cNvPr id="36" name="テキスト ボックス 35"/>
          <p:cNvSpPr txBox="1"/>
          <p:nvPr/>
        </p:nvSpPr>
        <p:spPr>
          <a:xfrm>
            <a:off x="3095783" y="3217168"/>
            <a:ext cx="5244990" cy="461665"/>
          </a:xfrm>
          <a:prstGeom prst="rect">
            <a:avLst/>
          </a:prstGeom>
          <a:noFill/>
        </p:spPr>
        <p:txBody>
          <a:bodyPr wrap="square" rtlCol="0">
            <a:spAutoFit/>
          </a:bodyPr>
          <a:lstStyle/>
          <a:p>
            <a:r>
              <a:rPr lang="ja-JP" altLang="en-US" sz="2400" dirty="0" smtClean="0"/>
              <a:t>ラベル関数 </a:t>
            </a:r>
            <a:r>
              <a:rPr lang="en-US" altLang="ja-JP" sz="2400" dirty="0" smtClean="0"/>
              <a:t>(                                )</a:t>
            </a:r>
          </a:p>
        </p:txBody>
      </p:sp>
      <p:sp>
        <p:nvSpPr>
          <p:cNvPr id="37" name="テキスト ボックス 36"/>
          <p:cNvSpPr txBox="1"/>
          <p:nvPr/>
        </p:nvSpPr>
        <p:spPr>
          <a:xfrm>
            <a:off x="3095783" y="3874160"/>
            <a:ext cx="8678655" cy="461665"/>
          </a:xfrm>
          <a:prstGeom prst="rect">
            <a:avLst/>
          </a:prstGeom>
          <a:noFill/>
        </p:spPr>
        <p:txBody>
          <a:bodyPr wrap="square" rtlCol="0">
            <a:spAutoFit/>
          </a:bodyPr>
          <a:lstStyle/>
          <a:p>
            <a:r>
              <a:rPr lang="ja-JP" altLang="en-US" sz="2400" dirty="0" smtClean="0"/>
              <a:t>重み関数 </a:t>
            </a:r>
            <a:r>
              <a:rPr lang="en-US" altLang="ja-JP" sz="2400" dirty="0" smtClean="0"/>
              <a:t>: </a:t>
            </a:r>
            <a:r>
              <a:rPr lang="ja-JP" altLang="en-US" sz="2400" dirty="0" smtClean="0"/>
              <a:t>それぞれの遷移間の移動時間を表現する非負の整数</a:t>
            </a:r>
            <a:endParaRPr lang="en-US" altLang="ja-JP" sz="2400" dirty="0" smtClean="0"/>
          </a:p>
        </p:txBody>
      </p:sp>
      <p:cxnSp>
        <p:nvCxnSpPr>
          <p:cNvPr id="45" name="直線矢印コネクタ 44"/>
          <p:cNvCxnSpPr>
            <a:stCxn id="46" idx="1"/>
          </p:cNvCxnSpPr>
          <p:nvPr/>
        </p:nvCxnSpPr>
        <p:spPr>
          <a:xfrm flipH="1">
            <a:off x="6822687" y="3123556"/>
            <a:ext cx="804006" cy="16596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7626693" y="2523391"/>
            <a:ext cx="4440983" cy="1200329"/>
          </a:xfrm>
          <a:prstGeom prst="rect">
            <a:avLst/>
          </a:prstGeom>
          <a:noFill/>
        </p:spPr>
        <p:txBody>
          <a:bodyPr wrap="square" rtlCol="0">
            <a:spAutoFit/>
          </a:bodyPr>
          <a:lstStyle/>
          <a:p>
            <a:r>
              <a:rPr lang="ja-JP" altLang="en-US" sz="2400" dirty="0" smtClean="0">
                <a:solidFill>
                  <a:srgbClr val="0070C0"/>
                </a:solidFill>
              </a:rPr>
              <a:t>ラベル</a:t>
            </a:r>
            <a:r>
              <a:rPr lang="en-US" altLang="ja-JP" sz="2400" dirty="0" smtClean="0">
                <a:solidFill>
                  <a:srgbClr val="0070C0"/>
                </a:solidFill>
              </a:rPr>
              <a:t>(</a:t>
            </a:r>
            <a:r>
              <a:rPr lang="ja-JP" altLang="en-US" sz="2400" dirty="0" smtClean="0">
                <a:solidFill>
                  <a:srgbClr val="0070C0"/>
                </a:solidFill>
              </a:rPr>
              <a:t>原子命題</a:t>
            </a:r>
            <a:r>
              <a:rPr lang="en-US" altLang="ja-JP" sz="2400" dirty="0" smtClean="0">
                <a:solidFill>
                  <a:srgbClr val="0070C0"/>
                </a:solidFill>
              </a:rPr>
              <a:t>)</a:t>
            </a:r>
            <a:r>
              <a:rPr lang="ja-JP" altLang="en-US" sz="2400" dirty="0" smtClean="0">
                <a:solidFill>
                  <a:srgbClr val="0070C0"/>
                </a:solidFill>
              </a:rPr>
              <a:t>は部屋の状態のみに依存</a:t>
            </a:r>
            <a:endParaRPr lang="en-US" altLang="ja-JP" sz="2400" dirty="0" smtClean="0">
              <a:solidFill>
                <a:srgbClr val="0070C0"/>
              </a:solidFill>
            </a:endParaRPr>
          </a:p>
          <a:p>
            <a:r>
              <a:rPr lang="ja-JP" altLang="en-US" sz="2400" dirty="0" smtClean="0">
                <a:solidFill>
                  <a:srgbClr val="0070C0"/>
                </a:solidFill>
              </a:rPr>
              <a:t>ドアの補助状態集合は含まない</a:t>
            </a:r>
            <a:endParaRPr lang="en-US" altLang="ja-JP" sz="2400" dirty="0" smtClean="0">
              <a:solidFill>
                <a:srgbClr val="0070C0"/>
              </a:solidFill>
            </a:endParaRPr>
          </a:p>
        </p:txBody>
      </p:sp>
      <p:pic>
        <p:nvPicPr>
          <p:cNvPr id="38" name="コンテンツ プレースホルダー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126" y="1054504"/>
            <a:ext cx="7192764" cy="1533752"/>
          </a:xfrm>
          <a:prstGeom prst="rect">
            <a:avLst/>
          </a:prstGeom>
        </p:spPr>
      </p:pic>
      <p:cxnSp>
        <p:nvCxnSpPr>
          <p:cNvPr id="21" name="直線コネクタ 20"/>
          <p:cNvCxnSpPr/>
          <p:nvPr/>
        </p:nvCxnSpPr>
        <p:spPr>
          <a:xfrm>
            <a:off x="7322385" y="4335825"/>
            <a:ext cx="1252448"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422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kumimoji="1" lang="en-US" altLang="ja-JP" sz="3200" dirty="0" smtClean="0"/>
              <a:t>Abstract</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en-US" altLang="ja-JP" dirty="0" smtClean="0"/>
              <a:t>DP</a:t>
            </a:r>
            <a:r>
              <a:rPr lang="ja-JP" altLang="en-US" dirty="0" smtClean="0"/>
              <a:t>をもとにする存在しているアプローチは</a:t>
            </a:r>
            <a:r>
              <a:rPr lang="en-US" altLang="ja-JP" dirty="0" smtClean="0"/>
              <a:t>computationally intensive(</a:t>
            </a:r>
            <a:r>
              <a:rPr lang="ja-JP" altLang="en-US" dirty="0" smtClean="0"/>
              <a:t>演算集約的？</a:t>
            </a:r>
            <a:r>
              <a:rPr lang="en-US" altLang="ja-JP" dirty="0" smtClean="0"/>
              <a:t>)</a:t>
            </a:r>
          </a:p>
          <a:p>
            <a:r>
              <a:rPr lang="ja-JP" altLang="en-US" dirty="0" smtClean="0"/>
              <a:t>したがって</a:t>
            </a:r>
            <a:r>
              <a:rPr lang="en-US" altLang="ja-JP" dirty="0" smtClean="0"/>
              <a:t>, </a:t>
            </a:r>
            <a:r>
              <a:rPr lang="ja-JP" altLang="en-US" dirty="0" smtClean="0">
                <a:solidFill>
                  <a:srgbClr val="FF0000"/>
                </a:solidFill>
              </a:rPr>
              <a:t>大きな環境 かつ</a:t>
            </a:r>
            <a:r>
              <a:rPr lang="en-US" altLang="ja-JP" dirty="0" smtClean="0">
                <a:solidFill>
                  <a:srgbClr val="FF0000"/>
                </a:solidFill>
              </a:rPr>
              <a:t>/</a:t>
            </a:r>
            <a:r>
              <a:rPr lang="ja-JP" altLang="en-US" dirty="0" smtClean="0">
                <a:solidFill>
                  <a:srgbClr val="FF0000"/>
                </a:solidFill>
              </a:rPr>
              <a:t>または ロボットの数が多いと実行不能</a:t>
            </a:r>
            <a:endParaRPr lang="en-US" altLang="ja-JP" dirty="0" smtClean="0">
              <a:solidFill>
                <a:srgbClr val="FF0000"/>
              </a:solidFill>
            </a:endParaRPr>
          </a:p>
          <a:p>
            <a:endParaRPr lang="en-US" altLang="ja-JP" dirty="0"/>
          </a:p>
          <a:p>
            <a:r>
              <a:rPr lang="ja-JP" altLang="en-US" dirty="0" smtClean="0"/>
              <a:t>提案 </a:t>
            </a:r>
            <a:r>
              <a:rPr lang="en-US" altLang="ja-JP" dirty="0" smtClean="0"/>
              <a:t>: </a:t>
            </a:r>
            <a:r>
              <a:rPr lang="ja-JP" altLang="en-US" dirty="0" smtClean="0"/>
              <a:t>計算量を減らして準最適解を得るための</a:t>
            </a:r>
            <a:endParaRPr lang="en-US" altLang="ja-JP" dirty="0" smtClean="0"/>
          </a:p>
          <a:p>
            <a:pPr marL="0" indent="0">
              <a:buNone/>
            </a:pPr>
            <a:r>
              <a:rPr lang="ja-JP" altLang="en-US" dirty="0"/>
              <a:t>　</a:t>
            </a:r>
            <a:r>
              <a:rPr lang="ja-JP" altLang="en-US" dirty="0">
                <a:solidFill>
                  <a:srgbClr val="FF0000"/>
                </a:solidFill>
              </a:rPr>
              <a:t>近似</a:t>
            </a:r>
            <a:r>
              <a:rPr lang="en-US" altLang="ja-JP" dirty="0">
                <a:solidFill>
                  <a:srgbClr val="FF0000"/>
                </a:solidFill>
              </a:rPr>
              <a:t>DP</a:t>
            </a:r>
            <a:r>
              <a:rPr lang="ja-JP" altLang="en-US" dirty="0">
                <a:solidFill>
                  <a:srgbClr val="FF0000"/>
                </a:solidFill>
              </a:rPr>
              <a:t>フレームワーク</a:t>
            </a:r>
            <a:r>
              <a:rPr lang="en-US" altLang="ja-JP" dirty="0">
                <a:solidFill>
                  <a:srgbClr val="FF0000"/>
                </a:solidFill>
              </a:rPr>
              <a:t>(Approximate Dynamic Programming , ADP</a:t>
            </a:r>
            <a:r>
              <a:rPr lang="en-US" altLang="ja-JP" dirty="0" smtClean="0">
                <a:solidFill>
                  <a:srgbClr val="FF0000"/>
                </a:solidFill>
              </a:rPr>
              <a:t>)</a:t>
            </a:r>
          </a:p>
          <a:p>
            <a:r>
              <a:rPr lang="ja-JP" altLang="en-US" dirty="0" smtClean="0"/>
              <a:t>最適</a:t>
            </a:r>
            <a:r>
              <a:rPr lang="ja-JP" altLang="en-US" dirty="0"/>
              <a:t>コストを近似</a:t>
            </a:r>
            <a:r>
              <a:rPr lang="ja-JP" altLang="en-US" dirty="0" smtClean="0"/>
              <a:t>し</a:t>
            </a:r>
            <a:r>
              <a:rPr lang="en-US" altLang="ja-JP" dirty="0" smtClean="0"/>
              <a:t>, </a:t>
            </a:r>
            <a:r>
              <a:rPr lang="ja-JP" altLang="en-US" dirty="0" smtClean="0">
                <a:solidFill>
                  <a:srgbClr val="FF0000"/>
                </a:solidFill>
              </a:rPr>
              <a:t>最小</a:t>
            </a:r>
            <a:r>
              <a:rPr lang="ja-JP" altLang="en-US" dirty="0">
                <a:solidFill>
                  <a:srgbClr val="FF0000"/>
                </a:solidFill>
              </a:rPr>
              <a:t>二乗法により最良近似を見つける</a:t>
            </a:r>
            <a:r>
              <a:rPr lang="ja-JP" altLang="en-US" dirty="0"/>
              <a:t>ための</a:t>
            </a:r>
            <a:r>
              <a:rPr lang="ja-JP" altLang="en-US" dirty="0">
                <a:solidFill>
                  <a:srgbClr val="FF0000"/>
                </a:solidFill>
              </a:rPr>
              <a:t>基底関数の集合</a:t>
            </a:r>
            <a:r>
              <a:rPr lang="ja-JP" altLang="en-US" dirty="0"/>
              <a:t>を</a:t>
            </a:r>
            <a:r>
              <a:rPr lang="ja-JP" altLang="en-US" dirty="0" smtClean="0"/>
              <a:t>選択</a:t>
            </a:r>
            <a:endParaRPr lang="en-US" altLang="ja-JP" dirty="0"/>
          </a:p>
          <a:p>
            <a:r>
              <a:rPr lang="ja-JP" altLang="en-US" dirty="0" smtClean="0">
                <a:solidFill>
                  <a:srgbClr val="FF0000"/>
                </a:solidFill>
              </a:rPr>
              <a:t>低次元</a:t>
            </a:r>
            <a:r>
              <a:rPr lang="ja-JP" altLang="en-US" dirty="0">
                <a:solidFill>
                  <a:srgbClr val="FF0000"/>
                </a:solidFill>
              </a:rPr>
              <a:t>計算とシミュレーションサンプルを使用して計算の複雑さをさらに減らすためのシミュレーションベースの</a:t>
            </a:r>
            <a:r>
              <a:rPr lang="en-US" altLang="ja-JP" dirty="0">
                <a:solidFill>
                  <a:srgbClr val="FF0000"/>
                </a:solidFill>
              </a:rPr>
              <a:t>ADP</a:t>
            </a:r>
            <a:r>
              <a:rPr lang="ja-JP" altLang="en-US" dirty="0">
                <a:solidFill>
                  <a:srgbClr val="FF0000"/>
                </a:solidFill>
              </a:rPr>
              <a:t>アプローチを</a:t>
            </a:r>
            <a:r>
              <a:rPr lang="ja-JP" altLang="en-US" dirty="0" smtClean="0">
                <a:solidFill>
                  <a:srgbClr val="FF0000"/>
                </a:solidFill>
              </a:rPr>
              <a:t>提案</a:t>
            </a:r>
            <a:endParaRPr lang="en-US" altLang="ja-JP" dirty="0" smtClean="0">
              <a:solidFill>
                <a:srgbClr val="FF0000"/>
              </a:solidFill>
            </a:endParaRPr>
          </a:p>
          <a:p>
            <a:endParaRPr lang="en-US" altLang="ja-JP" dirty="0" smtClean="0"/>
          </a:p>
        </p:txBody>
      </p:sp>
    </p:spTree>
    <p:extLst>
      <p:ext uri="{BB962C8B-B14F-4D97-AF65-F5344CB8AC3E}">
        <p14:creationId xmlns:p14="http://schemas.microsoft.com/office/powerpoint/2010/main" val="2924225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2263554" y="3658578"/>
            <a:ext cx="7921885" cy="2972171"/>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38" name="コンテンツ プレースホルダー 5"/>
          <p:cNvPicPr>
            <a:picLocks noGrp="1" noChangeAspect="1"/>
          </p:cNvPicPr>
          <p:nvPr>
            <p:ph idx="1"/>
          </p:nvPr>
        </p:nvPicPr>
        <p:blipFill rotWithShape="1">
          <a:blip r:embed="rId2">
            <a:extLst>
              <a:ext uri="{28A0092B-C50C-407E-A947-70E740481C1C}">
                <a14:useLocalDpi xmlns:a14="http://schemas.microsoft.com/office/drawing/2010/main" val="0"/>
              </a:ext>
            </a:extLst>
          </a:blip>
          <a:srcRect l="21222" t="63928" r="72594" b="9195"/>
          <a:stretch/>
        </p:blipFill>
        <p:spPr>
          <a:xfrm>
            <a:off x="804055" y="1468900"/>
            <a:ext cx="477242" cy="442320"/>
          </a:xfrm>
        </p:spPr>
      </p:pic>
      <p:sp>
        <p:nvSpPr>
          <p:cNvPr id="40" name="テキスト ボックス 39"/>
          <p:cNvSpPr txBox="1"/>
          <p:nvPr/>
        </p:nvSpPr>
        <p:spPr>
          <a:xfrm>
            <a:off x="1184745" y="1468900"/>
            <a:ext cx="5039752" cy="461665"/>
          </a:xfrm>
          <a:prstGeom prst="rect">
            <a:avLst/>
          </a:prstGeom>
          <a:noFill/>
        </p:spPr>
        <p:txBody>
          <a:bodyPr wrap="square" rtlCol="0">
            <a:spAutoFit/>
          </a:bodyPr>
          <a:lstStyle/>
          <a:p>
            <a:r>
              <a:rPr lang="ja-JP" altLang="en-US" sz="2400" dirty="0" smtClean="0"/>
              <a:t>の</a:t>
            </a:r>
            <a:r>
              <a:rPr lang="en-US" altLang="ja-JP" sz="2400" dirty="0" smtClean="0"/>
              <a:t>run : </a:t>
            </a:r>
            <a:r>
              <a:rPr lang="ja-JP" altLang="en-US" sz="2400" dirty="0" smtClean="0"/>
              <a:t>無限</a:t>
            </a:r>
            <a:r>
              <a:rPr lang="ja-JP" altLang="en-US" sz="2400" dirty="0"/>
              <a:t>シークエンス</a:t>
            </a:r>
            <a:endParaRPr lang="en-US" altLang="ja-JP" sz="2400" dirty="0" smtClean="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656" y="1414803"/>
            <a:ext cx="1346203" cy="524094"/>
          </a:xfrm>
          <a:prstGeom prst="rect">
            <a:avLst/>
          </a:prstGeom>
        </p:spPr>
      </p:pic>
      <p:pic>
        <p:nvPicPr>
          <p:cNvPr id="8" name="図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988" y="1473691"/>
            <a:ext cx="827871" cy="485684"/>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1175" y="1537841"/>
            <a:ext cx="3985399" cy="401478"/>
          </a:xfrm>
          <a:prstGeom prst="rect">
            <a:avLst/>
          </a:prstGeom>
        </p:spPr>
      </p:pic>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12935" y="1946329"/>
            <a:ext cx="2027314" cy="461665"/>
          </a:xfrm>
          <a:prstGeom prst="rect">
            <a:avLst/>
          </a:prstGeom>
        </p:spPr>
      </p:pic>
      <p:pic>
        <p:nvPicPr>
          <p:cNvPr id="17" name="図 16"/>
          <p:cNvPicPr>
            <a:picLocks noChangeAspect="1"/>
          </p:cNvPicPr>
          <p:nvPr/>
        </p:nvPicPr>
        <p:blipFill rotWithShape="1">
          <a:blip r:embed="rId7">
            <a:extLst>
              <a:ext uri="{28A0092B-C50C-407E-A947-70E740481C1C}">
                <a14:useLocalDpi xmlns:a14="http://schemas.microsoft.com/office/drawing/2010/main" val="0"/>
              </a:ext>
            </a:extLst>
          </a:blip>
          <a:srcRect t="275" r="48903" b="-1"/>
          <a:stretch/>
        </p:blipFill>
        <p:spPr>
          <a:xfrm>
            <a:off x="2202693" y="2499818"/>
            <a:ext cx="501415" cy="444824"/>
          </a:xfrm>
          <a:prstGeom prst="rect">
            <a:avLst/>
          </a:prstGeom>
        </p:spPr>
      </p:pic>
      <p:pic>
        <p:nvPicPr>
          <p:cNvPr id="19" name="図 18"/>
          <p:cNvPicPr>
            <a:picLocks noChangeAspect="1"/>
          </p:cNvPicPr>
          <p:nvPr/>
        </p:nvPicPr>
        <p:blipFill rotWithShape="1">
          <a:blip r:embed="rId8">
            <a:extLst>
              <a:ext uri="{28A0092B-C50C-407E-A947-70E740481C1C}">
                <a14:useLocalDpi xmlns:a14="http://schemas.microsoft.com/office/drawing/2010/main" val="0"/>
              </a:ext>
            </a:extLst>
          </a:blip>
          <a:srcRect b="12376"/>
          <a:stretch/>
        </p:blipFill>
        <p:spPr>
          <a:xfrm>
            <a:off x="2963301" y="2514332"/>
            <a:ext cx="1746307" cy="382546"/>
          </a:xfrm>
          <a:prstGeom prst="rect">
            <a:avLst/>
          </a:prstGeom>
        </p:spPr>
      </p:pic>
      <p:pic>
        <p:nvPicPr>
          <p:cNvPr id="21" name="図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12935" y="3020762"/>
            <a:ext cx="801878" cy="438360"/>
          </a:xfrm>
          <a:prstGeom prst="rect">
            <a:avLst/>
          </a:prstGeom>
        </p:spPr>
      </p:pic>
      <p:pic>
        <p:nvPicPr>
          <p:cNvPr id="22" name="図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1056" y="3096335"/>
            <a:ext cx="1279435" cy="426478"/>
          </a:xfrm>
          <a:prstGeom prst="rect">
            <a:avLst/>
          </a:prstGeom>
        </p:spPr>
      </p:pic>
      <p:sp>
        <p:nvSpPr>
          <p:cNvPr id="53" name="テキスト ボックス 52"/>
          <p:cNvSpPr txBox="1"/>
          <p:nvPr/>
        </p:nvSpPr>
        <p:spPr>
          <a:xfrm>
            <a:off x="4773628" y="1977714"/>
            <a:ext cx="5039752" cy="461665"/>
          </a:xfrm>
          <a:prstGeom prst="rect">
            <a:avLst/>
          </a:prstGeom>
          <a:noFill/>
        </p:spPr>
        <p:txBody>
          <a:bodyPr wrap="square" rtlCol="0">
            <a:spAutoFit/>
          </a:bodyPr>
          <a:lstStyle/>
          <a:p>
            <a:r>
              <a:rPr lang="ja-JP" altLang="en-US" sz="2400" dirty="0" smtClean="0"/>
              <a:t>ロボット</a:t>
            </a:r>
            <a:r>
              <a:rPr lang="en-US" altLang="ja-JP" sz="2400" dirty="0" smtClean="0"/>
              <a:t>k</a:t>
            </a:r>
            <a:r>
              <a:rPr lang="ja-JP" altLang="en-US" sz="2400" dirty="0" smtClean="0"/>
              <a:t>の無限経路</a:t>
            </a:r>
            <a:endParaRPr lang="en-US" altLang="ja-JP" sz="2400" dirty="0" smtClean="0"/>
          </a:p>
        </p:txBody>
      </p:sp>
      <p:sp>
        <p:nvSpPr>
          <p:cNvPr id="54" name="テキスト ボックス 53"/>
          <p:cNvSpPr txBox="1"/>
          <p:nvPr/>
        </p:nvSpPr>
        <p:spPr>
          <a:xfrm>
            <a:off x="4773628" y="2508320"/>
            <a:ext cx="5039752" cy="461665"/>
          </a:xfrm>
          <a:prstGeom prst="rect">
            <a:avLst/>
          </a:prstGeom>
          <a:noFill/>
        </p:spPr>
        <p:txBody>
          <a:bodyPr wrap="square" rtlCol="0">
            <a:spAutoFit/>
          </a:bodyPr>
          <a:lstStyle/>
          <a:p>
            <a:r>
              <a:rPr lang="ja-JP" altLang="en-US" sz="2400" dirty="0" smtClean="0"/>
              <a:t>ロボット</a:t>
            </a:r>
            <a:r>
              <a:rPr lang="en-US" altLang="ja-JP" sz="2400" dirty="0" smtClean="0"/>
              <a:t>k</a:t>
            </a:r>
            <a:r>
              <a:rPr lang="ja-JP" altLang="en-US" sz="2400" dirty="0" smtClean="0"/>
              <a:t>の出力ワード</a:t>
            </a:r>
            <a:endParaRPr lang="en-US" altLang="ja-JP" sz="2400" dirty="0" smtClean="0"/>
          </a:p>
        </p:txBody>
      </p:sp>
      <p:sp>
        <p:nvSpPr>
          <p:cNvPr id="55" name="テキスト ボックス 54"/>
          <p:cNvSpPr txBox="1"/>
          <p:nvPr/>
        </p:nvSpPr>
        <p:spPr>
          <a:xfrm>
            <a:off x="4773627" y="3073606"/>
            <a:ext cx="6492947" cy="461665"/>
          </a:xfrm>
          <a:prstGeom prst="rect">
            <a:avLst/>
          </a:prstGeom>
          <a:noFill/>
        </p:spPr>
        <p:txBody>
          <a:bodyPr wrap="square" rtlCol="0">
            <a:spAutoFit/>
          </a:bodyPr>
          <a:lstStyle/>
          <a:p>
            <a:r>
              <a:rPr lang="ja-JP" altLang="en-US" sz="2400" dirty="0"/>
              <a:t>ロボット</a:t>
            </a:r>
            <a:r>
              <a:rPr lang="en-US" altLang="ja-JP" sz="2400" dirty="0"/>
              <a:t>k</a:t>
            </a:r>
            <a:r>
              <a:rPr lang="ja-JP" altLang="en-US" sz="2400" dirty="0" smtClean="0"/>
              <a:t>の時間インスタンスの無限シークエンス</a:t>
            </a:r>
            <a:endParaRPr lang="en-US" altLang="ja-JP" sz="2400" dirty="0" smtClean="0"/>
          </a:p>
        </p:txBody>
      </p:sp>
      <p:sp>
        <p:nvSpPr>
          <p:cNvPr id="3" name="テキスト ボックス 2"/>
          <p:cNvSpPr txBox="1"/>
          <p:nvPr/>
        </p:nvSpPr>
        <p:spPr>
          <a:xfrm>
            <a:off x="1244163" y="4747381"/>
            <a:ext cx="1009985" cy="369332"/>
          </a:xfrm>
          <a:prstGeom prst="rect">
            <a:avLst/>
          </a:prstGeom>
          <a:noFill/>
        </p:spPr>
        <p:txBody>
          <a:bodyPr wrap="square" rtlCol="0">
            <a:spAutoFit/>
          </a:bodyPr>
          <a:lstStyle/>
          <a:p>
            <a:r>
              <a:rPr kumimoji="1" lang="ja-JP" altLang="en-US" dirty="0" smtClean="0">
                <a:solidFill>
                  <a:schemeClr val="accent2"/>
                </a:solidFill>
              </a:rPr>
              <a:t>イメージ</a:t>
            </a:r>
            <a:endParaRPr kumimoji="1" lang="ja-JP" altLang="en-US" dirty="0">
              <a:solidFill>
                <a:schemeClr val="accent2"/>
              </a:solidFill>
            </a:endParaRPr>
          </a:p>
        </p:txBody>
      </p:sp>
      <mc:AlternateContent xmlns:mc="http://schemas.openxmlformats.org/markup-compatibility/2006" xmlns:a14="http://schemas.microsoft.com/office/drawing/2010/main">
        <mc:Choice Requires="a14">
          <p:sp>
            <p:nvSpPr>
              <p:cNvPr id="4" name="テキスト ボックス 3"/>
              <p:cNvSpPr txBox="1"/>
              <p:nvPr/>
            </p:nvSpPr>
            <p:spPr>
              <a:xfrm>
                <a:off x="3844630" y="3769872"/>
                <a:ext cx="3859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b="0" i="1" smtClean="0">
                              <a:latin typeface="Cambria Math" panose="02040503050406030204" pitchFamily="18" charset="0"/>
                            </a:rPr>
                            <m:t>𝑞</m:t>
                          </m:r>
                        </m:e>
                        <m:sup>
                          <m:r>
                            <a:rPr kumimoji="1" lang="en-US" altLang="ja-JP" sz="2400" b="0" i="1" smtClean="0">
                              <a:latin typeface="Cambria Math" panose="02040503050406030204" pitchFamily="18" charset="0"/>
                            </a:rPr>
                            <m:t>0</m:t>
                          </m:r>
                        </m:sup>
                      </m:sSup>
                    </m:oMath>
                  </m:oMathPara>
                </a14:m>
                <a:endParaRPr kumimoji="1" lang="ja-JP" altLang="en-US" sz="2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3844630" y="3769872"/>
                <a:ext cx="385938" cy="369332"/>
              </a:xfrm>
              <a:prstGeom prst="rect">
                <a:avLst/>
              </a:prstGeom>
              <a:blipFill>
                <a:blip r:embed="rId11"/>
                <a:stretch>
                  <a:fillRect l="-19048" r="-7937" b="-24590"/>
                </a:stretch>
              </a:blipFill>
            </p:spPr>
            <p:txBody>
              <a:bodyPr/>
              <a:lstStyle/>
              <a:p>
                <a:r>
                  <a:rPr lang="ja-JP" altLang="en-US">
                    <a:noFill/>
                  </a:rPr>
                  <a:t> </a:t>
                </a:r>
              </a:p>
            </p:txBody>
          </p:sp>
        </mc:Fallback>
      </mc:AlternateContent>
      <p:pic>
        <p:nvPicPr>
          <p:cNvPr id="18" name="コンテンツ プレースホルダー 5"/>
          <p:cNvPicPr>
            <a:picLocks noChangeAspect="1"/>
          </p:cNvPicPr>
          <p:nvPr/>
        </p:nvPicPr>
        <p:blipFill rotWithShape="1">
          <a:blip r:embed="rId2">
            <a:extLst>
              <a:ext uri="{28A0092B-C50C-407E-A947-70E740481C1C}">
                <a14:useLocalDpi xmlns:a14="http://schemas.microsoft.com/office/drawing/2010/main" val="0"/>
              </a:ext>
            </a:extLst>
          </a:blip>
          <a:srcRect l="21222" t="63928" r="72594" b="9195"/>
          <a:stretch/>
        </p:blipFill>
        <p:spPr>
          <a:xfrm>
            <a:off x="2313461" y="3724653"/>
            <a:ext cx="521587" cy="483420"/>
          </a:xfrm>
          <a:prstGeom prst="rect">
            <a:avLst/>
          </a:prstGeom>
        </p:spPr>
      </p:pic>
      <p:sp>
        <p:nvSpPr>
          <p:cNvPr id="20" name="テキスト ボックス 19"/>
          <p:cNvSpPr txBox="1"/>
          <p:nvPr/>
        </p:nvSpPr>
        <p:spPr>
          <a:xfrm>
            <a:off x="2704109" y="3754227"/>
            <a:ext cx="1119332" cy="461665"/>
          </a:xfrm>
          <a:prstGeom prst="rect">
            <a:avLst/>
          </a:prstGeom>
          <a:noFill/>
        </p:spPr>
        <p:txBody>
          <a:bodyPr wrap="square" rtlCol="0">
            <a:spAutoFit/>
          </a:bodyPr>
          <a:lstStyle/>
          <a:p>
            <a:r>
              <a:rPr lang="ja-JP" altLang="en-US" sz="2400" dirty="0" smtClean="0"/>
              <a:t>の</a:t>
            </a:r>
            <a:r>
              <a:rPr lang="en-US" altLang="ja-JP" sz="2400" dirty="0" smtClean="0"/>
              <a:t>run</a:t>
            </a:r>
          </a:p>
        </p:txBody>
      </p:sp>
      <mc:AlternateContent xmlns:mc="http://schemas.openxmlformats.org/markup-compatibility/2006" xmlns:a14="http://schemas.microsoft.com/office/drawing/2010/main">
        <mc:Choice Requires="a14">
          <p:sp>
            <p:nvSpPr>
              <p:cNvPr id="23" name="テキスト ボックス 22"/>
              <p:cNvSpPr txBox="1"/>
              <p:nvPr/>
            </p:nvSpPr>
            <p:spPr>
              <a:xfrm>
                <a:off x="4654162" y="3769872"/>
                <a:ext cx="3793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b="0" i="1" smtClean="0">
                              <a:latin typeface="Cambria Math" panose="02040503050406030204" pitchFamily="18" charset="0"/>
                            </a:rPr>
                            <m:t>𝑞</m:t>
                          </m:r>
                        </m:e>
                        <m:sup>
                          <m:r>
                            <a:rPr kumimoji="1" lang="en-US" altLang="ja-JP" sz="2400" b="0" i="1" smtClean="0">
                              <a:latin typeface="Cambria Math" panose="02040503050406030204" pitchFamily="18" charset="0"/>
                            </a:rPr>
                            <m:t>1</m:t>
                          </m:r>
                        </m:sup>
                      </m:sSup>
                    </m:oMath>
                  </m:oMathPara>
                </a14:m>
                <a:endParaRPr kumimoji="1" lang="ja-JP" altLang="en-US" sz="24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4654162" y="3769872"/>
                <a:ext cx="379335" cy="369332"/>
              </a:xfrm>
              <a:prstGeom prst="rect">
                <a:avLst/>
              </a:prstGeom>
              <a:blipFill>
                <a:blip r:embed="rId12"/>
                <a:stretch>
                  <a:fillRect l="-19048" r="-6349"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5528692" y="3766801"/>
                <a:ext cx="3859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b="0" i="1" smtClean="0">
                              <a:latin typeface="Cambria Math" panose="02040503050406030204" pitchFamily="18" charset="0"/>
                            </a:rPr>
                            <m:t>𝑞</m:t>
                          </m:r>
                        </m:e>
                        <m:sup>
                          <m:r>
                            <a:rPr kumimoji="1" lang="en-US" altLang="ja-JP" sz="2400" b="0" i="1" smtClean="0">
                              <a:latin typeface="Cambria Math" panose="02040503050406030204" pitchFamily="18" charset="0"/>
                            </a:rPr>
                            <m:t>2</m:t>
                          </m:r>
                        </m:sup>
                      </m:sSup>
                    </m:oMath>
                  </m:oMathPara>
                </a14:m>
                <a:endParaRPr kumimoji="1" lang="ja-JP" altLang="en-US" sz="24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5528692" y="3766801"/>
                <a:ext cx="385938" cy="369332"/>
              </a:xfrm>
              <a:prstGeom prst="rect">
                <a:avLst/>
              </a:prstGeom>
              <a:blipFill>
                <a:blip r:embed="rId13"/>
                <a:stretch>
                  <a:fillRect l="-19048" r="-7937" b="-2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6770583" y="3779377"/>
                <a:ext cx="3859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b="0" i="1" smtClean="0">
                              <a:latin typeface="Cambria Math" panose="02040503050406030204" pitchFamily="18" charset="0"/>
                            </a:rPr>
                            <m:t>𝑞</m:t>
                          </m:r>
                        </m:e>
                        <m:sup>
                          <m:r>
                            <a:rPr kumimoji="1" lang="en-US" altLang="ja-JP" sz="2400" b="0" i="1" smtClean="0">
                              <a:latin typeface="Cambria Math" panose="02040503050406030204" pitchFamily="18" charset="0"/>
                            </a:rPr>
                            <m:t>3</m:t>
                          </m:r>
                        </m:sup>
                      </m:sSup>
                    </m:oMath>
                  </m:oMathPara>
                </a14:m>
                <a:endParaRPr kumimoji="1" lang="ja-JP" altLang="en-US" sz="2400" dirty="0"/>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6770583" y="3779377"/>
                <a:ext cx="385938" cy="369332"/>
              </a:xfrm>
              <a:prstGeom prst="rect">
                <a:avLst/>
              </a:prstGeom>
              <a:blipFill>
                <a:blip r:embed="rId14"/>
                <a:stretch>
                  <a:fillRect l="-19048" r="-7937"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7579397" y="3779377"/>
                <a:ext cx="3859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b="0" i="1" smtClean="0">
                              <a:latin typeface="Cambria Math" panose="02040503050406030204" pitchFamily="18" charset="0"/>
                            </a:rPr>
                            <m:t>𝑞</m:t>
                          </m:r>
                        </m:e>
                        <m:sup>
                          <m:r>
                            <a:rPr kumimoji="1" lang="en-US" altLang="ja-JP" sz="2400" b="0" i="1" smtClean="0">
                              <a:latin typeface="Cambria Math" panose="02040503050406030204" pitchFamily="18" charset="0"/>
                            </a:rPr>
                            <m:t>4</m:t>
                          </m:r>
                        </m:sup>
                      </m:sSup>
                    </m:oMath>
                  </m:oMathPara>
                </a14:m>
                <a:endParaRPr kumimoji="1" lang="ja-JP" altLang="en-US" sz="2400" dirty="0"/>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7579397" y="3779377"/>
                <a:ext cx="385938" cy="369332"/>
              </a:xfrm>
              <a:prstGeom prst="rect">
                <a:avLst/>
              </a:prstGeom>
              <a:blipFill>
                <a:blip r:embed="rId15"/>
                <a:stretch>
                  <a:fillRect l="-18750" r="-6250"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8421287" y="3779377"/>
                <a:ext cx="292259" cy="3735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400" i="1" smtClean="0">
                              <a:latin typeface="Cambria Math" panose="02040503050406030204" pitchFamily="18" charset="0"/>
                            </a:rPr>
                          </m:ctrlPr>
                        </m:sSupPr>
                        <m:e>
                          <m:r>
                            <a:rPr kumimoji="1" lang="en-US" altLang="ja-JP" sz="2400" b="0" i="1" smtClean="0">
                              <a:latin typeface="Cambria Math" panose="02040503050406030204" pitchFamily="18" charset="0"/>
                            </a:rPr>
                            <m:t>𝑞</m:t>
                          </m:r>
                        </m:e>
                        <m:sup>
                          <m:r>
                            <a:rPr kumimoji="1" lang="en-US" altLang="ja-JP" sz="2400" b="0" i="1" smtClean="0">
                              <a:latin typeface="Cambria Math" panose="02040503050406030204" pitchFamily="18" charset="0"/>
                            </a:rPr>
                            <m:t>5</m:t>
                          </m:r>
                        </m:sup>
                      </m:sSup>
                    </m:oMath>
                  </m:oMathPara>
                </a14:m>
                <a:endParaRPr kumimoji="1" lang="ja-JP" altLang="en-US" sz="24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8421287" y="3779377"/>
                <a:ext cx="292259" cy="373500"/>
              </a:xfrm>
              <a:prstGeom prst="rect">
                <a:avLst/>
              </a:prstGeom>
              <a:blipFill>
                <a:blip r:embed="rId16"/>
                <a:stretch>
                  <a:fillRect l="-37500" t="-1639" r="-31250" b="-26230"/>
                </a:stretch>
              </a:blipFill>
            </p:spPr>
            <p:txBody>
              <a:bodyPr/>
              <a:lstStyle/>
              <a:p>
                <a:r>
                  <a:rPr lang="ja-JP" altLang="en-US">
                    <a:noFill/>
                  </a:rPr>
                  <a:t> </a:t>
                </a:r>
              </a:p>
            </p:txBody>
          </p:sp>
        </mc:Fallback>
      </mc:AlternateContent>
      <p:sp>
        <p:nvSpPr>
          <p:cNvPr id="6" name="テキスト ボックス 5"/>
          <p:cNvSpPr txBox="1"/>
          <p:nvPr/>
        </p:nvSpPr>
        <p:spPr>
          <a:xfrm>
            <a:off x="9126244" y="3766801"/>
            <a:ext cx="799683" cy="461665"/>
          </a:xfrm>
          <a:prstGeom prst="rect">
            <a:avLst/>
          </a:prstGeom>
          <a:noFill/>
        </p:spPr>
        <p:txBody>
          <a:bodyPr wrap="square" rtlCol="0">
            <a:spAutoFit/>
          </a:bodyPr>
          <a:lstStyle/>
          <a:p>
            <a:r>
              <a:rPr lang="ja-JP" altLang="en-US" sz="2400" dirty="0"/>
              <a:t>･･･</a:t>
            </a:r>
            <a:endParaRPr kumimoji="1" lang="ja-JP" altLang="en-US" sz="2400" dirty="0"/>
          </a:p>
        </p:txBody>
      </p:sp>
      <p:pic>
        <p:nvPicPr>
          <p:cNvPr id="28" name="図 27"/>
          <p:cNvPicPr>
            <a:picLocks noChangeAspect="1"/>
          </p:cNvPicPr>
          <p:nvPr/>
        </p:nvPicPr>
        <p:blipFill rotWithShape="1">
          <a:blip r:embed="rId6">
            <a:extLst>
              <a:ext uri="{28A0092B-C50C-407E-A947-70E740481C1C}">
                <a14:useLocalDpi xmlns:a14="http://schemas.microsoft.com/office/drawing/2010/main" val="0"/>
              </a:ext>
            </a:extLst>
          </a:blip>
          <a:srcRect r="75442" b="1033"/>
          <a:stretch/>
        </p:blipFill>
        <p:spPr>
          <a:xfrm>
            <a:off x="2718852" y="4891421"/>
            <a:ext cx="594243" cy="545333"/>
          </a:xfrm>
          <a:prstGeom prst="rect">
            <a:avLst/>
          </a:prstGeom>
        </p:spPr>
      </p:pic>
      <mc:AlternateContent xmlns:mc="http://schemas.openxmlformats.org/markup-compatibility/2006" xmlns:a14="http://schemas.microsoft.com/office/drawing/2010/main">
        <mc:Choice Requires="a14">
          <p:sp>
            <p:nvSpPr>
              <p:cNvPr id="7" name="テキスト ボックス 6"/>
              <p:cNvSpPr txBox="1"/>
              <p:nvPr/>
            </p:nvSpPr>
            <p:spPr>
              <a:xfrm>
                <a:off x="3838154" y="4964024"/>
                <a:ext cx="396326" cy="386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0</m:t>
                          </m:r>
                        </m:sup>
                      </m:sSubSup>
                    </m:oMath>
                  </m:oMathPara>
                </a14:m>
                <a:endParaRPr kumimoji="1" lang="ja-JP" altLang="en-US" sz="2400" dirty="0"/>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3838154" y="4964024"/>
                <a:ext cx="396326" cy="386260"/>
              </a:xfrm>
              <a:prstGeom prst="rect">
                <a:avLst/>
              </a:prstGeom>
              <a:blipFill>
                <a:blip r:embed="rId17"/>
                <a:stretch>
                  <a:fillRect l="-10769" r="-4615" b="-171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472216" y="4964024"/>
                <a:ext cx="389722" cy="383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lang="en-US" altLang="ja-JP" sz="2400" i="1">
                              <a:latin typeface="Cambria Math" panose="02040503050406030204" pitchFamily="18" charset="0"/>
                            </a:rPr>
                            <m:t>1</m:t>
                          </m:r>
                        </m:sup>
                      </m:sSubSup>
                    </m:oMath>
                  </m:oMathPara>
                </a14:m>
                <a:endParaRPr kumimoji="1" lang="ja-JP" altLang="en-US" sz="24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472216" y="4964024"/>
                <a:ext cx="389722" cy="383182"/>
              </a:xfrm>
              <a:prstGeom prst="rect">
                <a:avLst/>
              </a:prstGeom>
              <a:blipFill>
                <a:blip r:embed="rId18"/>
                <a:stretch>
                  <a:fillRect l="-10938" r="-6250" b="-174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6752917" y="4978740"/>
                <a:ext cx="396326" cy="383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m:oMathPara>
                </a14:m>
                <a:endParaRPr kumimoji="1" lang="ja-JP" altLang="en-US" sz="2400"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6752917" y="4978740"/>
                <a:ext cx="396326" cy="383951"/>
              </a:xfrm>
              <a:prstGeom prst="rect">
                <a:avLst/>
              </a:prstGeom>
              <a:blipFill>
                <a:blip r:embed="rId19"/>
                <a:stretch>
                  <a:fillRect l="-10769" r="-4615" b="-174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8388789" y="4978740"/>
                <a:ext cx="298735" cy="3858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lang="en-US" altLang="ja-JP" sz="2400" i="1">
                              <a:latin typeface="Cambria Math" panose="02040503050406030204" pitchFamily="18" charset="0"/>
                            </a:rPr>
                            <m:t>3</m:t>
                          </m:r>
                        </m:sup>
                      </m:sSubSup>
                    </m:oMath>
                  </m:oMathPara>
                </a14:m>
                <a:endParaRPr kumimoji="1" lang="ja-JP" altLang="en-US" sz="2400" dirty="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8388789" y="4978740"/>
                <a:ext cx="298735" cy="385811"/>
              </a:xfrm>
              <a:prstGeom prst="rect">
                <a:avLst/>
              </a:prstGeom>
              <a:blipFill>
                <a:blip r:embed="rId20"/>
                <a:stretch>
                  <a:fillRect l="-26531" r="-26531" b="-19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3838154" y="4357625"/>
                <a:ext cx="396326" cy="386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0</m:t>
                          </m:r>
                        </m:sup>
                      </m:sSubSup>
                    </m:oMath>
                  </m:oMathPara>
                </a14:m>
                <a:endParaRPr kumimoji="1" lang="ja-JP" altLang="en-US" sz="24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838154" y="4357625"/>
                <a:ext cx="396326" cy="386260"/>
              </a:xfrm>
              <a:prstGeom prst="rect">
                <a:avLst/>
              </a:prstGeom>
              <a:blipFill>
                <a:blip r:embed="rId21"/>
                <a:stretch>
                  <a:fillRect l="-10769" r="-4615" b="-19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472216" y="4357625"/>
                <a:ext cx="389722" cy="383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lang="en-US" altLang="ja-JP" sz="2400" i="1">
                              <a:latin typeface="Cambria Math" panose="02040503050406030204" pitchFamily="18" charset="0"/>
                            </a:rPr>
                            <m:t>1</m:t>
                          </m:r>
                        </m:sup>
                      </m:sSubSup>
                    </m:oMath>
                  </m:oMathPara>
                </a14:m>
                <a:endParaRPr kumimoji="1" lang="ja-JP" altLang="en-US" sz="24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472216" y="4357625"/>
                <a:ext cx="389722" cy="383182"/>
              </a:xfrm>
              <a:prstGeom prst="rect">
                <a:avLst/>
              </a:prstGeom>
              <a:blipFill>
                <a:blip r:embed="rId22"/>
                <a:stretch>
                  <a:fillRect l="-10938" r="-6250" b="-174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6752917" y="4372341"/>
                <a:ext cx="396326" cy="383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m:oMathPara>
                </a14:m>
                <a:endParaRPr kumimoji="1" lang="ja-JP" altLang="en-US" sz="24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752917" y="4372341"/>
                <a:ext cx="396326" cy="383951"/>
              </a:xfrm>
              <a:prstGeom prst="rect">
                <a:avLst/>
              </a:prstGeom>
              <a:blipFill>
                <a:blip r:embed="rId23"/>
                <a:stretch>
                  <a:fillRect l="-10769" r="-4615" b="-174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8388789" y="4372341"/>
                <a:ext cx="298735" cy="3858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lang="en-US" altLang="ja-JP" sz="2400" i="1">
                              <a:latin typeface="Cambria Math" panose="02040503050406030204" pitchFamily="18" charset="0"/>
                            </a:rPr>
                            <m:t>3</m:t>
                          </m:r>
                        </m:sup>
                      </m:sSubSup>
                    </m:oMath>
                  </m:oMathPara>
                </a14:m>
                <a:endParaRPr kumimoji="1" lang="ja-JP" altLang="en-US" sz="2400"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8388789" y="4372341"/>
                <a:ext cx="298735" cy="385811"/>
              </a:xfrm>
              <a:prstGeom prst="rect">
                <a:avLst/>
              </a:prstGeom>
              <a:blipFill>
                <a:blip r:embed="rId24"/>
                <a:stretch>
                  <a:fillRect l="-26531" r="-26531" b="-1718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4620199" y="4311427"/>
                <a:ext cx="506614" cy="5463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m:rPr>
                              <m:sty m:val="p"/>
                            </m:rPr>
                            <a:rPr lang="en-US" altLang="ja-JP" sz="2400" i="1">
                              <a:latin typeface="Cambria Math" panose="02040503050406030204" pitchFamily="18" charset="0"/>
                            </a:rPr>
                            <m:t>q</m:t>
                          </m:r>
                        </m:e>
                        <m:sub>
                          <m:r>
                            <a:rPr kumimoji="1" lang="en-US" altLang="ja-JP" sz="2400" b="0" i="1" smtClean="0">
                              <a:latin typeface="Cambria Math" panose="02040503050406030204" pitchFamily="18" charset="0"/>
                            </a:rPr>
                            <m:t>𝑘</m:t>
                          </m:r>
                        </m:sub>
                        <m:sup>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0</m:t>
                              </m:r>
                            </m:sup>
                          </m:sSubSup>
                        </m:sup>
                      </m:sSubSup>
                    </m:oMath>
                  </m:oMathPara>
                </a14:m>
                <a:endParaRPr kumimoji="1" lang="ja-JP" altLang="en-US" sz="24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4620199" y="4311427"/>
                <a:ext cx="506614" cy="546303"/>
              </a:xfrm>
              <a:prstGeom prst="rect">
                <a:avLst/>
              </a:prstGeom>
              <a:blipFill>
                <a:blip r:embed="rId2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7532276" y="4311427"/>
                <a:ext cx="506614" cy="5437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m:rPr>
                              <m:sty m:val="p"/>
                            </m:rPr>
                            <a:rPr lang="en-US" altLang="ja-JP" sz="2400" i="1">
                              <a:latin typeface="Cambria Math" panose="02040503050406030204" pitchFamily="18" charset="0"/>
                            </a:rPr>
                            <m:t>q</m:t>
                          </m:r>
                        </m:e>
                        <m:sub>
                          <m:r>
                            <a:rPr kumimoji="1" lang="en-US" altLang="ja-JP" sz="2400" b="0" i="1" smtClean="0">
                              <a:latin typeface="Cambria Math" panose="02040503050406030204" pitchFamily="18" charset="0"/>
                            </a:rPr>
                            <m:t>𝑘</m:t>
                          </m:r>
                        </m:sub>
                        <m:sup>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2</m:t>
                              </m:r>
                            </m:sup>
                          </m:sSubSup>
                        </m:sup>
                      </m:sSubSup>
                    </m:oMath>
                  </m:oMathPara>
                </a14:m>
                <a:endParaRPr kumimoji="1" lang="ja-JP" altLang="en-US" sz="2400" dirty="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7532276" y="4311427"/>
                <a:ext cx="506614" cy="543739"/>
              </a:xfrm>
              <a:prstGeom prst="rect">
                <a:avLst/>
              </a:prstGeom>
              <a:blipFill>
                <a:blip r:embed="rId26"/>
                <a:stretch>
                  <a:fillRect/>
                </a:stretch>
              </a:blipFill>
            </p:spPr>
            <p:txBody>
              <a:bodyPr/>
              <a:lstStyle/>
              <a:p>
                <a:r>
                  <a:rPr lang="ja-JP" altLang="en-US">
                    <a:noFill/>
                  </a:rPr>
                  <a:t> </a:t>
                </a:r>
              </a:p>
            </p:txBody>
          </p:sp>
        </mc:Fallback>
      </mc:AlternateContent>
      <p:cxnSp>
        <p:nvCxnSpPr>
          <p:cNvPr id="11" name="直線コネクタ 10"/>
          <p:cNvCxnSpPr/>
          <p:nvPr/>
        </p:nvCxnSpPr>
        <p:spPr>
          <a:xfrm>
            <a:off x="3932260" y="4161080"/>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41" name="直線コネクタ 40"/>
          <p:cNvCxnSpPr/>
          <p:nvPr/>
        </p:nvCxnSpPr>
        <p:spPr>
          <a:xfrm>
            <a:off x="3987521" y="4161080"/>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42" name="直線コネクタ 41"/>
          <p:cNvCxnSpPr/>
          <p:nvPr/>
        </p:nvCxnSpPr>
        <p:spPr>
          <a:xfrm>
            <a:off x="4714298" y="4161079"/>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43" name="直線コネクタ 42"/>
          <p:cNvCxnSpPr/>
          <p:nvPr/>
        </p:nvCxnSpPr>
        <p:spPr>
          <a:xfrm>
            <a:off x="4769559" y="4161079"/>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44" name="直線コネクタ 43"/>
          <p:cNvCxnSpPr/>
          <p:nvPr/>
        </p:nvCxnSpPr>
        <p:spPr>
          <a:xfrm>
            <a:off x="5597225" y="4161078"/>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45" name="直線コネクタ 44"/>
          <p:cNvCxnSpPr/>
          <p:nvPr/>
        </p:nvCxnSpPr>
        <p:spPr>
          <a:xfrm>
            <a:off x="5652486" y="4161078"/>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46" name="直線コネクタ 45"/>
          <p:cNvCxnSpPr/>
          <p:nvPr/>
        </p:nvCxnSpPr>
        <p:spPr>
          <a:xfrm>
            <a:off x="6847023" y="4161078"/>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47" name="直線コネクタ 46"/>
          <p:cNvCxnSpPr/>
          <p:nvPr/>
        </p:nvCxnSpPr>
        <p:spPr>
          <a:xfrm>
            <a:off x="6902284" y="4161078"/>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48" name="直線コネクタ 47"/>
          <p:cNvCxnSpPr/>
          <p:nvPr/>
        </p:nvCxnSpPr>
        <p:spPr>
          <a:xfrm>
            <a:off x="7661939" y="4161078"/>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49" name="直線コネクタ 48"/>
          <p:cNvCxnSpPr/>
          <p:nvPr/>
        </p:nvCxnSpPr>
        <p:spPr>
          <a:xfrm>
            <a:off x="7717200" y="4161078"/>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50" name="直線コネクタ 49"/>
          <p:cNvCxnSpPr/>
          <p:nvPr/>
        </p:nvCxnSpPr>
        <p:spPr>
          <a:xfrm>
            <a:off x="8500741" y="4161078"/>
            <a:ext cx="0" cy="150347"/>
          </a:xfrm>
          <a:prstGeom prst="line">
            <a:avLst/>
          </a:prstGeom>
          <a:ln w="12700" cmpd="sng"/>
        </p:spPr>
        <p:style>
          <a:lnRef idx="1">
            <a:schemeClr val="dk1"/>
          </a:lnRef>
          <a:fillRef idx="0">
            <a:schemeClr val="dk1"/>
          </a:fillRef>
          <a:effectRef idx="0">
            <a:schemeClr val="dk1"/>
          </a:effectRef>
          <a:fontRef idx="minor">
            <a:schemeClr val="tx1"/>
          </a:fontRef>
        </p:style>
      </p:cxnSp>
      <p:cxnSp>
        <p:nvCxnSpPr>
          <p:cNvPr id="51" name="直線コネクタ 50"/>
          <p:cNvCxnSpPr/>
          <p:nvPr/>
        </p:nvCxnSpPr>
        <p:spPr>
          <a:xfrm>
            <a:off x="8556002" y="4161078"/>
            <a:ext cx="0" cy="150347"/>
          </a:xfrm>
          <a:prstGeom prst="line">
            <a:avLst/>
          </a:prstGeom>
          <a:ln w="12700" cmpd="sng"/>
        </p:spPr>
        <p:style>
          <a:lnRef idx="1">
            <a:schemeClr val="dk1"/>
          </a:lnRef>
          <a:fillRef idx="0">
            <a:schemeClr val="dk1"/>
          </a:fillRef>
          <a:effectRef idx="0">
            <a:schemeClr val="dk1"/>
          </a:effectRef>
          <a:fontRef idx="minor">
            <a:schemeClr val="tx1"/>
          </a:fontRef>
        </p:style>
      </p:cxnSp>
      <p:pic>
        <p:nvPicPr>
          <p:cNvPr id="52" name="図 51"/>
          <p:cNvPicPr>
            <a:picLocks noChangeAspect="1"/>
          </p:cNvPicPr>
          <p:nvPr/>
        </p:nvPicPr>
        <p:blipFill rotWithShape="1">
          <a:blip r:embed="rId7">
            <a:extLst>
              <a:ext uri="{28A0092B-C50C-407E-A947-70E740481C1C}">
                <a14:useLocalDpi xmlns:a14="http://schemas.microsoft.com/office/drawing/2010/main" val="0"/>
              </a:ext>
            </a:extLst>
          </a:blip>
          <a:srcRect r="47080" b="-424"/>
          <a:stretch/>
        </p:blipFill>
        <p:spPr>
          <a:xfrm>
            <a:off x="2718851" y="5542974"/>
            <a:ext cx="553993" cy="477863"/>
          </a:xfrm>
          <a:prstGeom prst="rect">
            <a:avLst/>
          </a:prstGeom>
        </p:spPr>
      </p:pic>
      <mc:AlternateContent xmlns:mc="http://schemas.openxmlformats.org/markup-compatibility/2006" xmlns:a14="http://schemas.microsoft.com/office/drawing/2010/main">
        <mc:Choice Requires="a14">
          <p:sp>
            <p:nvSpPr>
              <p:cNvPr id="56" name="テキスト ボックス 55"/>
              <p:cNvSpPr txBox="1"/>
              <p:nvPr/>
            </p:nvSpPr>
            <p:spPr>
              <a:xfrm>
                <a:off x="3593556" y="5526610"/>
                <a:ext cx="971933" cy="386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𝐿</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0</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3593556" y="5526610"/>
                <a:ext cx="971933" cy="386260"/>
              </a:xfrm>
              <a:prstGeom prst="rect">
                <a:avLst/>
              </a:prstGeom>
              <a:blipFill>
                <a:blip r:embed="rId27"/>
                <a:stretch>
                  <a:fillRect l="-6875" r="-10625"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5154474" y="5526121"/>
                <a:ext cx="965329" cy="383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𝐿</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1</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5154474" y="5526121"/>
                <a:ext cx="965329" cy="383182"/>
              </a:xfrm>
              <a:prstGeom prst="rect">
                <a:avLst/>
              </a:prstGeom>
              <a:blipFill>
                <a:blip r:embed="rId28"/>
                <a:stretch>
                  <a:fillRect l="-7595" r="-10759" b="-338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536478" y="5526121"/>
                <a:ext cx="971933" cy="383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𝐿</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2</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536478" y="5526121"/>
                <a:ext cx="971933" cy="383951"/>
              </a:xfrm>
              <a:prstGeom prst="rect">
                <a:avLst/>
              </a:prstGeom>
              <a:blipFill>
                <a:blip r:embed="rId29"/>
                <a:stretch>
                  <a:fillRect l="-6875" r="-10625" b="-317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8177660" y="5526121"/>
                <a:ext cx="971933" cy="385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en-US" altLang="ja-JP" sz="2400" b="0" i="1" smtClean="0">
                              <a:latin typeface="Cambria Math" panose="02040503050406030204" pitchFamily="18" charset="0"/>
                            </a:rPr>
                            <m:t>𝐿</m:t>
                          </m:r>
                        </m:e>
                        <m:sub>
                          <m:r>
                            <a:rPr kumimoji="1" lang="en-US" altLang="ja-JP" sz="2400" b="0" i="1" smtClean="0">
                              <a:latin typeface="Cambria Math" panose="02040503050406030204" pitchFamily="18" charset="0"/>
                            </a:rPr>
                            <m:t>𝑘</m:t>
                          </m:r>
                        </m:sub>
                      </m:sSub>
                      <m:r>
                        <a:rPr kumimoji="1" lang="en-US" altLang="ja-JP" sz="2400" b="0" i="1" smtClean="0">
                          <a:latin typeface="Cambria Math" panose="02040503050406030204" pitchFamily="18" charset="0"/>
                        </a:rPr>
                        <m:t>(</m:t>
                      </m:r>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3</m:t>
                          </m:r>
                        </m:sup>
                      </m:sSubSup>
                      <m:r>
                        <a:rPr kumimoji="1" lang="en-US" altLang="ja-JP" sz="2400" b="0" i="1" smtClean="0">
                          <a:latin typeface="Cambria Math" panose="02040503050406030204" pitchFamily="18" charset="0"/>
                        </a:rPr>
                        <m:t>)</m:t>
                      </m:r>
                    </m:oMath>
                  </m:oMathPara>
                </a14:m>
                <a:endParaRPr kumimoji="1" lang="ja-JP" altLang="en-US" sz="2400" dirty="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8177660" y="5526121"/>
                <a:ext cx="971933" cy="385811"/>
              </a:xfrm>
              <a:prstGeom prst="rect">
                <a:avLst/>
              </a:prstGeom>
              <a:blipFill>
                <a:blip r:embed="rId30"/>
                <a:stretch>
                  <a:fillRect l="-6875" r="-10625" b="-33333"/>
                </a:stretch>
              </a:blipFill>
            </p:spPr>
            <p:txBody>
              <a:bodyPr/>
              <a:lstStyle/>
              <a:p>
                <a:r>
                  <a:rPr lang="ja-JP" altLang="en-US">
                    <a:noFill/>
                  </a:rPr>
                  <a:t> </a:t>
                </a:r>
              </a:p>
            </p:txBody>
          </p:sp>
        </mc:Fallback>
      </mc:AlternateContent>
      <p:sp>
        <p:nvSpPr>
          <p:cNvPr id="60" name="テキスト ボックス 59"/>
          <p:cNvSpPr txBox="1"/>
          <p:nvPr/>
        </p:nvSpPr>
        <p:spPr>
          <a:xfrm>
            <a:off x="9126243" y="4357625"/>
            <a:ext cx="799683" cy="461665"/>
          </a:xfrm>
          <a:prstGeom prst="rect">
            <a:avLst/>
          </a:prstGeom>
          <a:noFill/>
        </p:spPr>
        <p:txBody>
          <a:bodyPr wrap="square" rtlCol="0">
            <a:spAutoFit/>
          </a:bodyPr>
          <a:lstStyle/>
          <a:p>
            <a:r>
              <a:rPr lang="ja-JP" altLang="en-US" sz="2400" dirty="0"/>
              <a:t>･･･</a:t>
            </a:r>
            <a:endParaRPr kumimoji="1" lang="ja-JP" altLang="en-US" sz="2400" dirty="0"/>
          </a:p>
        </p:txBody>
      </p:sp>
      <p:sp>
        <p:nvSpPr>
          <p:cNvPr id="61" name="テキスト ボックス 60"/>
          <p:cNvSpPr txBox="1"/>
          <p:nvPr/>
        </p:nvSpPr>
        <p:spPr>
          <a:xfrm>
            <a:off x="9128417" y="4921789"/>
            <a:ext cx="799683" cy="461665"/>
          </a:xfrm>
          <a:prstGeom prst="rect">
            <a:avLst/>
          </a:prstGeom>
          <a:noFill/>
        </p:spPr>
        <p:txBody>
          <a:bodyPr wrap="square" rtlCol="0">
            <a:spAutoFit/>
          </a:bodyPr>
          <a:lstStyle/>
          <a:p>
            <a:r>
              <a:rPr lang="ja-JP" altLang="en-US" sz="2400" dirty="0"/>
              <a:t>･･･</a:t>
            </a:r>
            <a:endParaRPr kumimoji="1" lang="ja-JP" altLang="en-US" sz="2400" dirty="0"/>
          </a:p>
        </p:txBody>
      </p:sp>
      <p:sp>
        <p:nvSpPr>
          <p:cNvPr id="62" name="テキスト ボックス 61"/>
          <p:cNvSpPr txBox="1"/>
          <p:nvPr/>
        </p:nvSpPr>
        <p:spPr>
          <a:xfrm>
            <a:off x="9126243" y="5549798"/>
            <a:ext cx="799683" cy="461665"/>
          </a:xfrm>
          <a:prstGeom prst="rect">
            <a:avLst/>
          </a:prstGeom>
          <a:noFill/>
        </p:spPr>
        <p:txBody>
          <a:bodyPr wrap="square" rtlCol="0">
            <a:spAutoFit/>
          </a:bodyPr>
          <a:lstStyle/>
          <a:p>
            <a:r>
              <a:rPr lang="ja-JP" altLang="en-US" sz="2400" dirty="0"/>
              <a:t>･･･</a:t>
            </a:r>
            <a:endParaRPr kumimoji="1" lang="ja-JP" altLang="en-US" sz="2400" dirty="0"/>
          </a:p>
        </p:txBody>
      </p:sp>
      <p:pic>
        <p:nvPicPr>
          <p:cNvPr id="63" name="図 62"/>
          <p:cNvPicPr>
            <a:picLocks noChangeAspect="1"/>
          </p:cNvPicPr>
          <p:nvPr/>
        </p:nvPicPr>
        <p:blipFill rotWithShape="1">
          <a:blip r:embed="rId9">
            <a:extLst>
              <a:ext uri="{28A0092B-C50C-407E-A947-70E740481C1C}">
                <a14:useLocalDpi xmlns:a14="http://schemas.microsoft.com/office/drawing/2010/main" val="0"/>
              </a:ext>
            </a:extLst>
          </a:blip>
          <a:srcRect r="42161" b="-7386"/>
          <a:stretch/>
        </p:blipFill>
        <p:spPr>
          <a:xfrm>
            <a:off x="2741633" y="6024114"/>
            <a:ext cx="526074" cy="533948"/>
          </a:xfrm>
          <a:prstGeom prst="rect">
            <a:avLst/>
          </a:prstGeom>
        </p:spPr>
      </p:pic>
      <mc:AlternateContent xmlns:mc="http://schemas.openxmlformats.org/markup-compatibility/2006" xmlns:a14="http://schemas.microsoft.com/office/drawing/2010/main">
        <mc:Choice Requires="a14">
          <p:sp>
            <p:nvSpPr>
              <p:cNvPr id="16" name="テキスト ボックス 15"/>
              <p:cNvSpPr txBox="1"/>
              <p:nvPr/>
            </p:nvSpPr>
            <p:spPr>
              <a:xfrm>
                <a:off x="3823440" y="6118348"/>
                <a:ext cx="432939" cy="386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ja-JP" altLang="en-US" sz="2400" i="1" smtClean="0">
                              <a:latin typeface="Cambria Math" panose="02040503050406030204" pitchFamily="18" charset="0"/>
                            </a:rPr>
                            <m:t>𝕋</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0</m:t>
                          </m:r>
                        </m:sup>
                      </m:sSubSup>
                    </m:oMath>
                  </m:oMathPara>
                </a14:m>
                <a:endParaRPr kumimoji="1" lang="ja-JP" altLang="en-US" sz="24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823440" y="6118348"/>
                <a:ext cx="432939" cy="386260"/>
              </a:xfrm>
              <a:prstGeom prst="rect">
                <a:avLst/>
              </a:prstGeom>
              <a:blipFill>
                <a:blip r:embed="rId31"/>
                <a:stretch>
                  <a:fillRect l="-15493" r="-5634" b="-19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5472216" y="6141451"/>
                <a:ext cx="432939" cy="383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ja-JP" altLang="en-US" sz="2400" i="1" smtClean="0">
                              <a:latin typeface="Cambria Math" panose="02040503050406030204" pitchFamily="18" charset="0"/>
                            </a:rPr>
                            <m:t>𝕋</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1</m:t>
                          </m:r>
                        </m:sup>
                      </m:sSubSup>
                    </m:oMath>
                  </m:oMathPara>
                </a14:m>
                <a:endParaRPr kumimoji="1" lang="ja-JP" altLang="en-US" sz="2400" dirty="0"/>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5472216" y="6141451"/>
                <a:ext cx="432939" cy="383182"/>
              </a:xfrm>
              <a:prstGeom prst="rect">
                <a:avLst/>
              </a:prstGeom>
              <a:blipFill>
                <a:blip r:embed="rId32"/>
                <a:stretch>
                  <a:fillRect l="-16901" r="-5634" b="-174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724576" y="6158074"/>
                <a:ext cx="431946" cy="3839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ja-JP" altLang="en-US" sz="2400" i="1" smtClean="0">
                              <a:latin typeface="Cambria Math" panose="02040503050406030204" pitchFamily="18" charset="0"/>
                            </a:rPr>
                            <m:t>𝕋</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2</m:t>
                          </m:r>
                        </m:sup>
                      </m:sSubSup>
                    </m:oMath>
                  </m:oMathPara>
                </a14:m>
                <a:endParaRPr kumimoji="1" lang="ja-JP" altLang="en-US" sz="2400" dirty="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724576" y="6158074"/>
                <a:ext cx="431946" cy="383951"/>
              </a:xfrm>
              <a:prstGeom prst="rect">
                <a:avLst/>
              </a:prstGeom>
              <a:blipFill>
                <a:blip r:embed="rId33"/>
                <a:stretch>
                  <a:fillRect l="-15493" r="-5634" b="-174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8392463" y="6140296"/>
                <a:ext cx="432939" cy="385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ja-JP" altLang="en-US" sz="2400" i="1" smtClean="0">
                              <a:latin typeface="Cambria Math" panose="02040503050406030204" pitchFamily="18" charset="0"/>
                            </a:rPr>
                            <m:t>𝕋</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3</m:t>
                          </m:r>
                        </m:sup>
                      </m:sSubSup>
                    </m:oMath>
                  </m:oMathPara>
                </a14:m>
                <a:endParaRPr kumimoji="1" lang="ja-JP" altLang="en-US" sz="2400" dirty="0"/>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8392463" y="6140296"/>
                <a:ext cx="432939" cy="385811"/>
              </a:xfrm>
              <a:prstGeom prst="rect">
                <a:avLst/>
              </a:prstGeom>
              <a:blipFill>
                <a:blip r:embed="rId34"/>
                <a:stretch>
                  <a:fillRect l="-16901" r="-5634" b="-17188"/>
                </a:stretch>
              </a:blipFill>
            </p:spPr>
            <p:txBody>
              <a:bodyPr/>
              <a:lstStyle/>
              <a:p>
                <a:r>
                  <a:rPr lang="ja-JP" altLang="en-US">
                    <a:noFill/>
                  </a:rPr>
                  <a:t> </a:t>
                </a:r>
              </a:p>
            </p:txBody>
          </p:sp>
        </mc:Fallback>
      </mc:AlternateContent>
      <p:pic>
        <p:nvPicPr>
          <p:cNvPr id="68" name="図 67"/>
          <p:cNvPicPr>
            <a:picLocks noChangeAspect="1"/>
          </p:cNvPicPr>
          <p:nvPr/>
        </p:nvPicPr>
        <p:blipFill rotWithShape="1">
          <a:blip r:embed="rId7">
            <a:extLst>
              <a:ext uri="{28A0092B-C50C-407E-A947-70E740481C1C}">
                <a14:useLocalDpi xmlns:a14="http://schemas.microsoft.com/office/drawing/2010/main" val="0"/>
              </a:ext>
            </a:extLst>
          </a:blip>
          <a:srcRect l="66944" t="275" r="727" b="20933"/>
          <a:stretch/>
        </p:blipFill>
        <p:spPr>
          <a:xfrm>
            <a:off x="2692843" y="2517856"/>
            <a:ext cx="317241" cy="351453"/>
          </a:xfrm>
          <a:prstGeom prst="rect">
            <a:avLst/>
          </a:prstGeom>
        </p:spPr>
      </p:pic>
      <p:sp>
        <p:nvSpPr>
          <p:cNvPr id="83" name="テキスト ボックス 82"/>
          <p:cNvSpPr txBox="1"/>
          <p:nvPr/>
        </p:nvSpPr>
        <p:spPr>
          <a:xfrm>
            <a:off x="9126242" y="6169084"/>
            <a:ext cx="799683" cy="461665"/>
          </a:xfrm>
          <a:prstGeom prst="rect">
            <a:avLst/>
          </a:prstGeom>
          <a:noFill/>
        </p:spPr>
        <p:txBody>
          <a:bodyPr wrap="square" rtlCol="0">
            <a:spAutoFit/>
          </a:bodyPr>
          <a:lstStyle/>
          <a:p>
            <a:r>
              <a:rPr lang="ja-JP" altLang="en-US" sz="2400" dirty="0"/>
              <a:t>･･･</a:t>
            </a:r>
            <a:endParaRPr kumimoji="1" lang="ja-JP" altLang="en-US" sz="2400" dirty="0"/>
          </a:p>
        </p:txBody>
      </p:sp>
      <p:cxnSp>
        <p:nvCxnSpPr>
          <p:cNvPr id="88" name="直線コネクタ 87"/>
          <p:cNvCxnSpPr/>
          <p:nvPr/>
        </p:nvCxnSpPr>
        <p:spPr>
          <a:xfrm>
            <a:off x="2313461" y="4901512"/>
            <a:ext cx="7871978"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2313461" y="5443854"/>
            <a:ext cx="7871978"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a:off x="2313461" y="6029059"/>
            <a:ext cx="7871978"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68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148" y="5037977"/>
            <a:ext cx="2780713" cy="415176"/>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5418"/>
          <a:stretch/>
        </p:blipFill>
        <p:spPr>
          <a:xfrm>
            <a:off x="4802349" y="2204731"/>
            <a:ext cx="2082774" cy="419878"/>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8345" y="2718938"/>
            <a:ext cx="1727720" cy="468535"/>
          </a:xfrm>
          <a:prstGeom prst="rect">
            <a:avLst/>
          </a:prstGeom>
        </p:spPr>
      </p:pic>
      <p:pic>
        <p:nvPicPr>
          <p:cNvPr id="10" name="図 9"/>
          <p:cNvPicPr>
            <a:picLocks noChangeAspect="1"/>
          </p:cNvPicPr>
          <p:nvPr/>
        </p:nvPicPr>
        <p:blipFill rotWithShape="1">
          <a:blip r:embed="rId5">
            <a:extLst>
              <a:ext uri="{28A0092B-C50C-407E-A947-70E740481C1C}">
                <a14:useLocalDpi xmlns:a14="http://schemas.microsoft.com/office/drawing/2010/main" val="0"/>
              </a:ext>
            </a:extLst>
          </a:blip>
          <a:srcRect t="16224"/>
          <a:stretch/>
        </p:blipFill>
        <p:spPr>
          <a:xfrm>
            <a:off x="7585889" y="2735504"/>
            <a:ext cx="2675898" cy="451969"/>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348" y="4015152"/>
            <a:ext cx="3375053" cy="383528"/>
          </a:xfrm>
          <a:prstGeom prst="rect">
            <a:avLst/>
          </a:prstGeom>
        </p:spPr>
      </p:pic>
      <p:pic>
        <p:nvPicPr>
          <p:cNvPr id="12" name="図 1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5758145" y="4938977"/>
            <a:ext cx="1527451" cy="520722"/>
          </a:xfrm>
          <a:prstGeom prst="rect">
            <a:avLst/>
          </a:prstGeom>
        </p:spPr>
      </p:pic>
      <p:sp>
        <p:nvSpPr>
          <p:cNvPr id="23" name="テキスト ボックス 22"/>
          <p:cNvSpPr txBox="1"/>
          <p:nvPr/>
        </p:nvSpPr>
        <p:spPr>
          <a:xfrm>
            <a:off x="888702" y="1601012"/>
            <a:ext cx="7620816" cy="461665"/>
          </a:xfrm>
          <a:prstGeom prst="rect">
            <a:avLst/>
          </a:prstGeom>
          <a:noFill/>
        </p:spPr>
        <p:txBody>
          <a:bodyPr wrap="square" rtlCol="0">
            <a:spAutoFit/>
          </a:bodyPr>
          <a:lstStyle/>
          <a:p>
            <a:r>
              <a:rPr lang="ja-JP" altLang="en-US" sz="2400" dirty="0" smtClean="0"/>
              <a:t>ロボット</a:t>
            </a:r>
            <a:r>
              <a:rPr lang="en-US" altLang="ja-JP" sz="2400" dirty="0" smtClean="0"/>
              <a:t>k</a:t>
            </a:r>
            <a:r>
              <a:rPr lang="ja-JP" altLang="en-US" sz="2400" dirty="0" smtClean="0"/>
              <a:t>の制御政策の定義 ： 無限列</a:t>
            </a:r>
            <a:endParaRPr lang="en-US" altLang="ja-JP" sz="2400" dirty="0" smtClean="0"/>
          </a:p>
        </p:txBody>
      </p:sp>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l="-3553" t="24255" r="80703" b="-5296"/>
          <a:stretch/>
        </p:blipFill>
        <p:spPr>
          <a:xfrm>
            <a:off x="5755346" y="4560245"/>
            <a:ext cx="477504" cy="403641"/>
          </a:xfrm>
          <a:prstGeom prst="rect">
            <a:avLst/>
          </a:prstGeom>
        </p:spPr>
      </p:pic>
      <p:sp>
        <p:nvSpPr>
          <p:cNvPr id="26" name="テキスト ボックス 25"/>
          <p:cNvSpPr txBox="1"/>
          <p:nvPr/>
        </p:nvSpPr>
        <p:spPr>
          <a:xfrm>
            <a:off x="6222650" y="4477312"/>
            <a:ext cx="4815464" cy="461665"/>
          </a:xfrm>
          <a:prstGeom prst="rect">
            <a:avLst/>
          </a:prstGeom>
          <a:noFill/>
        </p:spPr>
        <p:txBody>
          <a:bodyPr wrap="square" rtlCol="0">
            <a:spAutoFit/>
          </a:bodyPr>
          <a:lstStyle/>
          <a:p>
            <a:r>
              <a:rPr lang="ja-JP" altLang="en-US" sz="2400" dirty="0" smtClean="0"/>
              <a:t>は定常政策</a:t>
            </a:r>
            <a:r>
              <a:rPr lang="en-US" altLang="ja-JP" sz="2400" dirty="0" smtClean="0"/>
              <a:t>(</a:t>
            </a:r>
            <a:r>
              <a:rPr lang="ja-JP" altLang="en-US" sz="2400" dirty="0" smtClean="0"/>
              <a:t>今後これを考える</a:t>
            </a:r>
            <a:r>
              <a:rPr lang="en-US" altLang="ja-JP" sz="2400" dirty="0" smtClean="0"/>
              <a:t>)</a:t>
            </a:r>
          </a:p>
        </p:txBody>
      </p:sp>
      <p:sp>
        <p:nvSpPr>
          <p:cNvPr id="27" name="テキスト ボックス 26"/>
          <p:cNvSpPr txBox="1"/>
          <p:nvPr/>
        </p:nvSpPr>
        <p:spPr>
          <a:xfrm>
            <a:off x="7207054" y="5026165"/>
            <a:ext cx="247946" cy="461665"/>
          </a:xfrm>
          <a:prstGeom prst="rect">
            <a:avLst/>
          </a:prstGeom>
          <a:noFill/>
        </p:spPr>
        <p:txBody>
          <a:bodyPr wrap="square" rtlCol="0">
            <a:spAutoFit/>
          </a:bodyPr>
          <a:lstStyle/>
          <a:p>
            <a:r>
              <a:rPr lang="en-US" altLang="ja-JP" sz="2400" dirty="0" smtClean="0"/>
              <a:t>:</a:t>
            </a:r>
          </a:p>
        </p:txBody>
      </p:sp>
      <p:sp>
        <p:nvSpPr>
          <p:cNvPr id="29" name="テキスト ボックス 28"/>
          <p:cNvSpPr txBox="1"/>
          <p:nvPr/>
        </p:nvSpPr>
        <p:spPr>
          <a:xfrm>
            <a:off x="6885123" y="3374088"/>
            <a:ext cx="1762563" cy="461665"/>
          </a:xfrm>
          <a:prstGeom prst="rect">
            <a:avLst/>
          </a:prstGeom>
          <a:noFill/>
        </p:spPr>
        <p:txBody>
          <a:bodyPr wrap="square" rtlCol="0">
            <a:spAutoFit/>
          </a:bodyPr>
          <a:lstStyle/>
          <a:p>
            <a:r>
              <a:rPr lang="en-US" altLang="ja-JP" sz="2400" dirty="0"/>
              <a:t>h</a:t>
            </a:r>
            <a:r>
              <a:rPr lang="en-US" altLang="ja-JP" sz="2400" dirty="0" smtClean="0"/>
              <a:t>istory</a:t>
            </a:r>
            <a:r>
              <a:rPr lang="ja-JP" altLang="en-US" sz="2400" dirty="0" smtClean="0"/>
              <a:t>依存</a:t>
            </a:r>
            <a:endParaRPr lang="en-US" altLang="ja-JP" sz="2400" dirty="0" smtClean="0"/>
          </a:p>
        </p:txBody>
      </p:sp>
      <p:cxnSp>
        <p:nvCxnSpPr>
          <p:cNvPr id="14" name="直線コネクタ 13"/>
          <p:cNvCxnSpPr/>
          <p:nvPr/>
        </p:nvCxnSpPr>
        <p:spPr>
          <a:xfrm>
            <a:off x="6400095" y="3280780"/>
            <a:ext cx="2855873"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7593428" y="5600904"/>
            <a:ext cx="1633961" cy="461665"/>
          </a:xfrm>
          <a:prstGeom prst="rect">
            <a:avLst/>
          </a:prstGeom>
          <a:noFill/>
        </p:spPr>
        <p:txBody>
          <a:bodyPr wrap="square" rtlCol="0">
            <a:spAutoFit/>
          </a:bodyPr>
          <a:lstStyle/>
          <a:p>
            <a:r>
              <a:rPr lang="en-US" altLang="ja-JP" sz="2400" dirty="0" smtClean="0"/>
              <a:t>Markov</a:t>
            </a:r>
            <a:r>
              <a:rPr lang="ja-JP" altLang="en-US" sz="2400" dirty="0" smtClean="0"/>
              <a:t>性</a:t>
            </a:r>
            <a:endParaRPr lang="en-US" altLang="ja-JP" sz="2400" dirty="0" smtClean="0"/>
          </a:p>
        </p:txBody>
      </p:sp>
      <p:cxnSp>
        <p:nvCxnSpPr>
          <p:cNvPr id="17" name="直線コネクタ 16"/>
          <p:cNvCxnSpPr/>
          <p:nvPr/>
        </p:nvCxnSpPr>
        <p:spPr>
          <a:xfrm>
            <a:off x="7427341" y="5569051"/>
            <a:ext cx="1912602"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646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807" y="1104384"/>
            <a:ext cx="5586689" cy="5527003"/>
          </a:xfrm>
          <a:prstGeom prst="rect">
            <a:avLst/>
          </a:prstGeom>
        </p:spPr>
      </p:pic>
      <p:sp>
        <p:nvSpPr>
          <p:cNvPr id="15" name="正方形/長方形 14"/>
          <p:cNvSpPr/>
          <p:nvPr/>
        </p:nvSpPr>
        <p:spPr>
          <a:xfrm>
            <a:off x="3419061" y="1162898"/>
            <a:ext cx="2600076" cy="24310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132850" y="3723117"/>
            <a:ext cx="1645699" cy="461665"/>
          </a:xfrm>
          <a:prstGeom prst="rect">
            <a:avLst/>
          </a:prstGeom>
          <a:noFill/>
        </p:spPr>
        <p:txBody>
          <a:bodyPr wrap="square" rtlCol="0">
            <a:spAutoFit/>
          </a:bodyPr>
          <a:lstStyle/>
          <a:p>
            <a:r>
              <a:rPr lang="en-US" altLang="ja-JP" sz="2400" dirty="0" smtClean="0"/>
              <a:t>p.3 Fig. 1.</a:t>
            </a:r>
          </a:p>
        </p:txBody>
      </p:sp>
    </p:spTree>
    <p:extLst>
      <p:ext uri="{BB962C8B-B14F-4D97-AF65-F5344CB8AC3E}">
        <p14:creationId xmlns:p14="http://schemas.microsoft.com/office/powerpoint/2010/main" val="383698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APPENDIX A. Environment, door, and robot models</a:t>
            </a:r>
            <a:endParaRPr kumimoji="1" lang="ja-JP" altLang="en-US" sz="3200" dirty="0"/>
          </a:p>
        </p:txBody>
      </p:sp>
      <p:pic>
        <p:nvPicPr>
          <p:cNvPr id="9"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61259" y="1073083"/>
            <a:ext cx="7606476" cy="1621970"/>
          </a:xfrm>
        </p:spPr>
      </p:pic>
      <mc:AlternateContent xmlns:mc="http://schemas.openxmlformats.org/markup-compatibility/2006" xmlns:a14="http://schemas.microsoft.com/office/drawing/2010/main">
        <mc:Choice Requires="a14">
          <p:sp>
            <p:nvSpPr>
              <p:cNvPr id="5" name="正方形/長方形 4"/>
              <p:cNvSpPr/>
              <p:nvPr/>
            </p:nvSpPr>
            <p:spPr>
              <a:xfrm>
                <a:off x="4598423" y="2622535"/>
                <a:ext cx="4377802" cy="50135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𝑄</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𝑄</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3</m:t>
                          </m:r>
                        </m:sub>
                      </m:sSub>
                      <m:r>
                        <a:rPr lang="en-US" altLang="ja-JP" sz="2400" i="1">
                          <a:latin typeface="Cambria Math" panose="02040503050406030204" pitchFamily="18" charset="0"/>
                        </a:rPr>
                        <m:t>, </m:t>
                      </m:r>
                      <m:sSubSup>
                        <m:sSubSupPr>
                          <m:ctrlPr>
                            <a:rPr lang="en-US" altLang="ja-JP" sz="2400" i="1" smtClean="0">
                              <a:latin typeface="Cambria Math" panose="02040503050406030204" pitchFamily="18" charset="0"/>
                            </a:rPr>
                          </m:ctrlPr>
                        </m:sSubSupPr>
                        <m:e>
                          <m:r>
                            <a:rPr lang="en-US" altLang="ja-JP" sz="2400" b="0" i="1" smtClean="0">
                              <a:latin typeface="Cambria Math" panose="02040503050406030204" pitchFamily="18" charset="0"/>
                            </a:rPr>
                            <m:t>𝑞</m:t>
                          </m:r>
                        </m:e>
                        <m:sub>
                          <m:r>
                            <a:rPr lang="en-US" altLang="ja-JP" sz="2400" b="0" i="1" smtClean="0">
                              <a:latin typeface="Cambria Math" panose="02040503050406030204" pitchFamily="18" charset="0"/>
                            </a:rPr>
                            <m:t>1</m:t>
                          </m:r>
                        </m:sub>
                        <m:sup>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b="0" i="1" smtClean="0">
                                  <a:latin typeface="Cambria Math" panose="02040503050406030204" pitchFamily="18" charset="0"/>
                                </a:rPr>
                                <m:t>1</m:t>
                              </m:r>
                            </m:sub>
                          </m:sSub>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1</m:t>
                          </m:r>
                        </m:sub>
                        <m:sup>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2</m:t>
                              </m:r>
                            </m:sub>
                          </m:sSub>
                        </m:sup>
                      </m:sSubSup>
                      <m:r>
                        <a:rPr lang="en-US" altLang="ja-JP" sz="2400" b="0" i="1" smtClean="0">
                          <a:latin typeface="Cambria Math" panose="02040503050406030204" pitchFamily="18" charset="0"/>
                        </a:rPr>
                        <m:t>}</m:t>
                      </m:r>
                    </m:oMath>
                  </m:oMathPara>
                </a14:m>
                <a:endParaRPr lang="ja-JP" altLang="en-US" sz="2400" dirty="0"/>
              </a:p>
            </p:txBody>
          </p:sp>
        </mc:Choice>
        <mc:Fallback xmlns="">
          <p:sp>
            <p:nvSpPr>
              <p:cNvPr id="5" name="正方形/長方形 4"/>
              <p:cNvSpPr>
                <a:spLocks noRot="1" noChangeAspect="1" noMove="1" noResize="1" noEditPoints="1" noAdjustHandles="1" noChangeArrowheads="1" noChangeShapeType="1" noTextEdit="1"/>
              </p:cNvSpPr>
              <p:nvPr/>
            </p:nvSpPr>
            <p:spPr>
              <a:xfrm>
                <a:off x="4598423" y="2622535"/>
                <a:ext cx="4377802" cy="50135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正方形/長方形 5"/>
              <p:cNvSpPr/>
              <p:nvPr/>
            </p:nvSpPr>
            <p:spPr>
              <a:xfrm>
                <a:off x="9155955" y="2638884"/>
                <a:ext cx="2204771" cy="481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b="0" i="1" smtClean="0">
                              <a:latin typeface="Cambria Math" panose="02040503050406030204" pitchFamily="18" charset="0"/>
                            </a:rPr>
                            <m:t>𝑣</m:t>
                          </m:r>
                        </m:e>
                        <m:sub>
                          <m:r>
                            <a:rPr lang="en-US" altLang="ja-JP" sz="2400" i="1">
                              <a:latin typeface="Cambria Math" panose="02040503050406030204" pitchFamily="18" charset="0"/>
                            </a:rPr>
                            <m:t>1</m:t>
                          </m:r>
                        </m:sub>
                        <m:sup>
                          <m:r>
                            <a:rPr lang="en-US" altLang="ja-JP" sz="2400" b="0" i="1" smtClean="0">
                              <a:latin typeface="Cambria Math" panose="02040503050406030204" pitchFamily="18" charset="0"/>
                            </a:rPr>
                            <m:t>𝑖𝑛</m:t>
                          </m:r>
                        </m:sup>
                      </m:sSubSup>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𝑖𝑛</m:t>
                          </m:r>
                        </m:sup>
                      </m:sSubSup>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1</m:t>
                          </m:r>
                        </m:sub>
                      </m:sSub>
                    </m:oMath>
                  </m:oMathPara>
                </a14:m>
                <a:endParaRPr lang="ja-JP" altLang="en-US" sz="2400" dirty="0"/>
              </a:p>
            </p:txBody>
          </p:sp>
        </mc:Choice>
        <mc:Fallback xmlns="">
          <p:sp>
            <p:nvSpPr>
              <p:cNvPr id="6" name="正方形/長方形 5"/>
              <p:cNvSpPr>
                <a:spLocks noRot="1" noChangeAspect="1" noMove="1" noResize="1" noEditPoints="1" noAdjustHandles="1" noChangeArrowheads="1" noChangeShapeType="1" noTextEdit="1"/>
              </p:cNvSpPr>
              <p:nvPr/>
            </p:nvSpPr>
            <p:spPr>
              <a:xfrm>
                <a:off x="9155955" y="2638884"/>
                <a:ext cx="2204771" cy="48167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正方形/長方形 13"/>
              <p:cNvSpPr/>
              <p:nvPr/>
            </p:nvSpPr>
            <p:spPr>
              <a:xfrm>
                <a:off x="4705797" y="3193101"/>
                <a:ext cx="249831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𝑈</m:t>
                          </m:r>
                        </m:e>
                        <m:sub>
                          <m:r>
                            <a:rPr lang="en-US" altLang="ja-JP" sz="2400" b="0" i="1" smtClean="0">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𝑈</m:t>
                          </m:r>
                        </m:e>
                        <m:sub>
                          <m:r>
                            <a:rPr lang="en-US" altLang="ja-JP" sz="2400" b="0" i="1" smtClean="0">
                              <a:latin typeface="Cambria Math" panose="02040503050406030204" pitchFamily="18" charset="0"/>
                            </a:rPr>
                            <m:t>2</m:t>
                          </m:r>
                        </m:sub>
                      </m:sSub>
                      <m:r>
                        <a:rPr lang="en-US" altLang="ja-JP" sz="2400" b="0" i="1" smtClean="0">
                          <a:latin typeface="Cambria Math" panose="02040503050406030204" pitchFamily="18" charset="0"/>
                        </a:rPr>
                        <m:t>={???}</m:t>
                      </m:r>
                    </m:oMath>
                  </m:oMathPara>
                </a14:m>
                <a:endParaRPr lang="ja-JP" altLang="en-US" sz="2400" dirty="0"/>
              </a:p>
            </p:txBody>
          </p:sp>
        </mc:Choice>
        <mc:Fallback xmlns="">
          <p:sp>
            <p:nvSpPr>
              <p:cNvPr id="14" name="正方形/長方形 13"/>
              <p:cNvSpPr>
                <a:spLocks noRot="1" noChangeAspect="1" noMove="1" noResize="1" noEditPoints="1" noAdjustHandles="1" noChangeArrowheads="1" noChangeShapeType="1" noTextEdit="1"/>
              </p:cNvSpPr>
              <p:nvPr/>
            </p:nvSpPr>
            <p:spPr>
              <a:xfrm>
                <a:off x="4705797" y="3193101"/>
                <a:ext cx="2498313" cy="461665"/>
              </a:xfrm>
              <a:prstGeom prst="rect">
                <a:avLst/>
              </a:prstGeom>
              <a:blipFill>
                <a:blip r:embed="rId5"/>
                <a:stretch>
                  <a:fillRect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正方形/長方形 15"/>
              <p:cNvSpPr/>
              <p:nvPr/>
            </p:nvSpPr>
            <p:spPr>
              <a:xfrm>
                <a:off x="4705797" y="3739548"/>
                <a:ext cx="6471515" cy="830997"/>
              </a:xfrm>
              <a:prstGeom prst="rect">
                <a:avLst/>
              </a:prstGeom>
            </p:spPr>
            <p:txBody>
              <a:bodyPr wrap="none">
                <a:spAutoFit/>
              </a:bodyPr>
              <a:lstStyle/>
              <a:p>
                <a:r>
                  <a:rPr lang="ja-JP" altLang="en-US" sz="2400" dirty="0" smtClean="0"/>
                  <a:t>遷移は</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𝑀</m:t>
                        </m:r>
                      </m:e>
                      <m:sub>
                        <m:r>
                          <a:rPr lang="en-US" altLang="ja-JP" sz="2400" b="0" i="1" smtClean="0">
                            <a:latin typeface="Cambria Math" panose="02040503050406030204" pitchFamily="18" charset="0"/>
                          </a:rPr>
                          <m:t>1</m:t>
                        </m:r>
                      </m:sub>
                    </m:sSub>
                    <m:d>
                      <m:dPr>
                        <m:ctrlPr>
                          <a:rPr lang="en-US" altLang="ja-JP" sz="2400" b="0" i="1" smtClean="0">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𝑢</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𝑣</m:t>
                            </m:r>
                          </m:e>
                          <m:sub>
                            <m:r>
                              <a:rPr lang="en-US" altLang="ja-JP" sz="2400" i="1">
                                <a:latin typeface="Cambria Math" panose="02040503050406030204" pitchFamily="18" charset="0"/>
                              </a:rPr>
                              <m:t>1</m:t>
                            </m:r>
                          </m:sub>
                        </m:sSub>
                      </m:e>
                    </m:d>
                    <m:r>
                      <a:rPr lang="en-US" altLang="ja-JP" sz="2400" b="0" i="1" smtClean="0">
                        <a:latin typeface="Cambria Math" panose="02040503050406030204" pitchFamily="18" charset="0"/>
                      </a:rPr>
                      <m:t>=</m:t>
                    </m:r>
                    <m:sSubSup>
                      <m:sSubSupPr>
                        <m:ctrlPr>
                          <a:rPr lang="en-US" altLang="ja-JP" sz="2400" b="0" i="1" smtClean="0">
                            <a:latin typeface="Cambria Math" panose="02040503050406030204" pitchFamily="18" charset="0"/>
                          </a:rPr>
                        </m:ctrlPr>
                      </m:sSubSupPr>
                      <m:e>
                        <m:r>
                          <a:rPr lang="en-US" altLang="ja-JP" sz="2400" i="1">
                            <a:latin typeface="Cambria Math" panose="02040503050406030204" pitchFamily="18" charset="0"/>
                          </a:rPr>
                          <m:t>𝑣</m:t>
                        </m:r>
                      </m:e>
                      <m:sub>
                        <m:r>
                          <a:rPr lang="en-US" altLang="ja-JP" sz="2400" i="1">
                            <a:latin typeface="Cambria Math" panose="02040503050406030204" pitchFamily="18" charset="0"/>
                          </a:rPr>
                          <m:t>1</m:t>
                        </m:r>
                      </m:sub>
                      <m:sup>
                        <m:r>
                          <a:rPr lang="en-US" altLang="ja-JP" sz="2400" b="0" i="1" smtClean="0">
                            <a:latin typeface="Cambria Math" panose="02040503050406030204" pitchFamily="18" charset="0"/>
                          </a:rPr>
                          <m:t>′</m:t>
                        </m:r>
                      </m:sup>
                    </m:sSubSup>
                    <m:r>
                      <a:rPr lang="en-US" altLang="ja-JP" sz="2400" b="0" i="1" smtClean="0">
                        <a:latin typeface="Cambria Math" panose="02040503050406030204" pitchFamily="18" charset="0"/>
                      </a:rPr>
                      <m:t> ,</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𝑀</m:t>
                        </m:r>
                      </m:e>
                      <m:sub>
                        <m:r>
                          <a:rPr lang="en-US" altLang="ja-JP" sz="2400" b="0" i="1" smtClean="0">
                            <a:latin typeface="Cambria Math" panose="02040503050406030204" pitchFamily="18" charset="0"/>
                          </a:rPr>
                          <m:t>2</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𝑢</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2</m:t>
                            </m:r>
                          </m:sub>
                        </m:sSub>
                      </m:e>
                    </m:d>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2</m:t>
                        </m:r>
                      </m:sub>
                      <m:sup>
                        <m:r>
                          <a:rPr lang="en-US" altLang="ja-JP" sz="2400" i="1">
                            <a:latin typeface="Cambria Math" panose="02040503050406030204" pitchFamily="18" charset="0"/>
                          </a:rPr>
                          <m:t>′</m:t>
                        </m:r>
                      </m:sup>
                    </m:sSubSup>
                    <m:r>
                      <a:rPr lang="ja-JP" altLang="en-US" sz="2400" i="1" smtClean="0">
                        <a:latin typeface="Cambria Math" panose="02040503050406030204" pitchFamily="18" charset="0"/>
                      </a:rPr>
                      <m:t>を</m:t>
                    </m:r>
                  </m:oMath>
                </a14:m>
                <a:r>
                  <a:rPr lang="ja-JP" altLang="en-US" sz="2400" dirty="0" smtClean="0"/>
                  <a:t>もとに</a:t>
                </a:r>
                <a:endParaRPr lang="en-US" altLang="ja-JP" sz="2400" i="1" dirty="0" smtClean="0">
                  <a:latin typeface="Cambria Math" panose="02040503050406030204" pitchFamily="18" charset="0"/>
                </a:endParaRPr>
              </a:p>
              <a:p>
                <a14:m>
                  <m:oMath xmlns:m="http://schemas.openxmlformats.org/officeDocument/2006/math">
                    <m:sSub>
                      <m:sSubPr>
                        <m:ctrlPr>
                          <a:rPr lang="en-US" altLang="ja-JP" sz="2400" i="1">
                            <a:latin typeface="Cambria Math" panose="02040503050406030204" pitchFamily="18" charset="0"/>
                          </a:rPr>
                        </m:ctrlPr>
                      </m:sSubPr>
                      <m:e>
                        <m:r>
                          <a:rPr lang="ja-JP" altLang="en-US" sz="2400" i="1" smtClean="0">
                            <a:latin typeface="Cambria Math" panose="02040503050406030204" pitchFamily="18" charset="0"/>
                          </a:rPr>
                          <m:t>→</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m:t>
                        </m:r>
                      </m:e>
                      <m:sub>
                        <m:r>
                          <a:rPr lang="en-US" altLang="ja-JP" sz="2400" b="0" i="1" smtClean="0">
                            <a:latin typeface="Cambria Math" panose="02040503050406030204" pitchFamily="18" charset="0"/>
                          </a:rPr>
                          <m:t>2</m:t>
                        </m:r>
                      </m:sub>
                    </m:sSub>
                    <m:r>
                      <a:rPr lang="ja-JP" altLang="en-US" sz="2400" i="1">
                        <a:latin typeface="Cambria Math" panose="02040503050406030204" pitchFamily="18" charset="0"/>
                      </a:rPr>
                      <m:t>で</m:t>
                    </m:r>
                  </m:oMath>
                </a14:m>
                <a:r>
                  <a:rPr lang="ja-JP" altLang="en-US" sz="2400" dirty="0" smtClean="0"/>
                  <a:t>記述される</a:t>
                </a:r>
                <a:r>
                  <a:rPr lang="en-US" altLang="ja-JP" sz="2400" dirty="0" smtClean="0"/>
                  <a:t>(</a:t>
                </a:r>
                <a:r>
                  <a:rPr lang="ja-JP" altLang="en-US" sz="2400" dirty="0" smtClean="0"/>
                  <a:t>図中の矢印</a:t>
                </a:r>
                <a:r>
                  <a:rPr lang="en-US" altLang="ja-JP" sz="2400" dirty="0" smtClean="0"/>
                  <a:t>)</a:t>
                </a:r>
                <a:endParaRPr lang="ja-JP" altLang="en-US" sz="2400" dirty="0"/>
              </a:p>
            </p:txBody>
          </p:sp>
        </mc:Choice>
        <mc:Fallback xmlns="">
          <p:sp>
            <p:nvSpPr>
              <p:cNvPr id="16" name="正方形/長方形 15"/>
              <p:cNvSpPr>
                <a:spLocks noRot="1" noChangeAspect="1" noMove="1" noResize="1" noEditPoints="1" noAdjustHandles="1" noChangeArrowheads="1" noChangeShapeType="1" noTextEdit="1"/>
              </p:cNvSpPr>
              <p:nvPr/>
            </p:nvSpPr>
            <p:spPr>
              <a:xfrm>
                <a:off x="4705797" y="3739548"/>
                <a:ext cx="6471515" cy="830997"/>
              </a:xfrm>
              <a:prstGeom prst="rect">
                <a:avLst/>
              </a:prstGeom>
              <a:blipFill>
                <a:blip r:embed="rId6"/>
                <a:stretch>
                  <a:fillRect l="-1507" t="-8029" r="-377" b="-160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正方形/長方形 9"/>
              <p:cNvSpPr/>
              <p:nvPr/>
            </p:nvSpPr>
            <p:spPr>
              <a:xfrm>
                <a:off x="4696063" y="4608168"/>
                <a:ext cx="36356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i="1">
                              <a:latin typeface="Cambria Math" panose="02040503050406030204" pitchFamily="18" charset="0"/>
                            </a:rPr>
                            <m:t>Π</m:t>
                          </m:r>
                        </m:e>
                        <m:sub>
                          <m:r>
                            <a:rPr lang="en-US" altLang="ja-JP" sz="2400" i="1">
                              <a:latin typeface="Cambria Math" panose="02040503050406030204" pitchFamily="18" charset="0"/>
                            </a:rPr>
                            <m:t>1</m:t>
                          </m:r>
                        </m:sub>
                      </m:sSub>
                      <m:r>
                        <a:rPr lang="en-US" altLang="ja-JP" sz="2400" i="1">
                          <a:latin typeface="Cambria Math" panose="02040503050406030204" pitchFamily="18" charset="0"/>
                        </a:rPr>
                        <m:t>=</m:t>
                      </m:r>
                      <m:r>
                        <a:rPr lang="en-US" altLang="ja-JP" sz="2400" i="1" smtClean="0">
                          <a:latin typeface="Cambria Math" panose="02040503050406030204" pitchFamily="18" charset="0"/>
                        </a:rPr>
                        <m:t> </m:t>
                      </m:r>
                      <m:r>
                        <a:rPr lang="en-US" altLang="ja-JP" sz="2400" i="1">
                          <a:latin typeface="Cambria Math" panose="02040503050406030204" pitchFamily="18" charset="0"/>
                        </a:rPr>
                        <m:t>{</m:t>
                      </m:r>
                      <m:r>
                        <a:rPr lang="en-US" altLang="ja-JP" sz="2400" b="0" i="1" smtClean="0">
                          <a:latin typeface="Cambria Math" panose="02040503050406030204" pitchFamily="18" charset="0"/>
                        </a:rPr>
                        <m:t>𝑃𝑖𝑐𝑘𝑢𝑝</m:t>
                      </m:r>
                      <m:r>
                        <a:rPr lang="en-US" altLang="ja-JP" sz="2400" i="1">
                          <a:latin typeface="Cambria Math" panose="02040503050406030204" pitchFamily="18" charset="0"/>
                        </a:rPr>
                        <m:t> ,</m:t>
                      </m:r>
                      <m:r>
                        <a:rPr lang="en-US" altLang="ja-JP" sz="2400" b="0" i="1" smtClean="0">
                          <a:latin typeface="Cambria Math" panose="02040503050406030204" pitchFamily="18" charset="0"/>
                        </a:rPr>
                        <m:t>𝐷𝑒𝑙𝑖𝑣𝑒𝑟𝑦</m:t>
                      </m:r>
                      <m:r>
                        <a:rPr lang="en-US" altLang="ja-JP" sz="2400" b="0" i="1" smtClean="0">
                          <a:latin typeface="Cambria Math" panose="02040503050406030204" pitchFamily="18" charset="0"/>
                        </a:rPr>
                        <m:t>}</m:t>
                      </m:r>
                    </m:oMath>
                  </m:oMathPara>
                </a14:m>
                <a:endParaRPr lang="ja-JP" altLang="en-US" sz="24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4696063" y="4608168"/>
                <a:ext cx="3635611" cy="461665"/>
              </a:xfrm>
              <a:prstGeom prst="rect">
                <a:avLst/>
              </a:prstGeom>
              <a:blipFill>
                <a:blip r:embed="rId7"/>
                <a:stretch>
                  <a:fillRect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正方形/長方形 16"/>
              <p:cNvSpPr/>
              <p:nvPr/>
            </p:nvSpPr>
            <p:spPr>
              <a:xfrm>
                <a:off x="8345267" y="4586828"/>
                <a:ext cx="311521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i="1">
                              <a:latin typeface="Cambria Math" panose="02040503050406030204" pitchFamily="18" charset="0"/>
                            </a:rPr>
                            <m:t>Π</m:t>
                          </m:r>
                        </m:e>
                        <m:sub>
                          <m:r>
                            <a:rPr lang="en-US" altLang="ja-JP" sz="2400" b="0" i="1" smtClean="0">
                              <a:latin typeface="Cambria Math" panose="02040503050406030204" pitchFamily="18" charset="0"/>
                            </a:rPr>
                            <m:t>2</m:t>
                          </m:r>
                        </m:sub>
                      </m:sSub>
                      <m:r>
                        <a:rPr lang="en-US" altLang="ja-JP" sz="2400" i="1">
                          <a:latin typeface="Cambria Math" panose="02040503050406030204" pitchFamily="18" charset="0"/>
                        </a:rPr>
                        <m:t>=</m:t>
                      </m:r>
                      <m:r>
                        <a:rPr lang="en-US" altLang="ja-JP" sz="2400" i="1" smtClean="0">
                          <a:latin typeface="Cambria Math" panose="02040503050406030204" pitchFamily="18" charset="0"/>
                        </a:rPr>
                        <m:t> </m:t>
                      </m:r>
                      <m:r>
                        <a:rPr lang="en-US" altLang="ja-JP" sz="2400" i="1">
                          <a:latin typeface="Cambria Math" panose="02040503050406030204" pitchFamily="18" charset="0"/>
                        </a:rPr>
                        <m:t>{</m:t>
                      </m:r>
                      <m:r>
                        <a:rPr lang="en-US" altLang="ja-JP" sz="2400" b="0" i="1" smtClean="0">
                          <a:latin typeface="Cambria Math" panose="02040503050406030204" pitchFamily="18" charset="0"/>
                        </a:rPr>
                        <m:t>𝑃𝑖𝑐𝑘𝑢𝑝</m:t>
                      </m:r>
                      <m:r>
                        <a:rPr lang="en-US" altLang="ja-JP" sz="2400" i="1">
                          <a:latin typeface="Cambria Math" panose="02040503050406030204" pitchFamily="18" charset="0"/>
                        </a:rPr>
                        <m:t> ,</m:t>
                      </m:r>
                      <m:r>
                        <a:rPr lang="en-US" altLang="ja-JP" sz="2400" b="0" i="1" smtClean="0">
                          <a:latin typeface="Cambria Math" panose="02040503050406030204" pitchFamily="18" charset="0"/>
                        </a:rPr>
                        <m:t>𝐵𝑎𝑠𝑒</m:t>
                      </m:r>
                      <m:r>
                        <a:rPr lang="en-US" altLang="ja-JP" sz="2400" b="0" i="1" smtClean="0">
                          <a:latin typeface="Cambria Math" panose="02040503050406030204" pitchFamily="18" charset="0"/>
                        </a:rPr>
                        <m:t>}</m:t>
                      </m:r>
                    </m:oMath>
                  </m:oMathPara>
                </a14:m>
                <a:endParaRPr lang="ja-JP" altLang="en-US" sz="24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8345267" y="4586828"/>
                <a:ext cx="3115212" cy="461665"/>
              </a:xfrm>
              <a:prstGeom prst="rect">
                <a:avLst/>
              </a:prstGeom>
              <a:blipFill>
                <a:blip r:embed="rId8"/>
                <a:stretch>
                  <a:fillRect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4705797" y="5121040"/>
                <a:ext cx="276473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1" smtClean="0">
                              <a:latin typeface="Cambria Math" panose="02040503050406030204" pitchFamily="18" charset="0"/>
                            </a:rPr>
                            <m:t>L</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1</m:t>
                              </m:r>
                            </m:sub>
                          </m:sSub>
                        </m:e>
                      </m:d>
                      <m:r>
                        <a:rPr lang="en-US" altLang="ja-JP" sz="2400" i="1">
                          <a:latin typeface="Cambria Math" panose="02040503050406030204" pitchFamily="18" charset="0"/>
                        </a:rPr>
                        <m:t>=</m:t>
                      </m:r>
                      <m:r>
                        <a:rPr lang="en-US" altLang="ja-JP" sz="2400" i="1" smtClean="0">
                          <a:latin typeface="Cambria Math" panose="02040503050406030204" pitchFamily="18" charset="0"/>
                        </a:rPr>
                        <m:t> </m:t>
                      </m:r>
                      <m:r>
                        <a:rPr lang="en-US" altLang="ja-JP" sz="2400" i="1">
                          <a:latin typeface="Cambria Math" panose="02040503050406030204" pitchFamily="18" charset="0"/>
                        </a:rPr>
                        <m:t>{</m:t>
                      </m:r>
                      <m:r>
                        <a:rPr lang="en-US" altLang="ja-JP" sz="2400" b="0" i="1" smtClean="0">
                          <a:latin typeface="Cambria Math" panose="02040503050406030204" pitchFamily="18" charset="0"/>
                        </a:rPr>
                        <m:t>𝑃𝑖𝑐𝑘𝑢𝑝</m:t>
                      </m:r>
                      <m:r>
                        <a:rPr lang="en-US" altLang="ja-JP" sz="2400" b="0" i="1" smtClean="0">
                          <a:latin typeface="Cambria Math" panose="02040503050406030204" pitchFamily="18" charset="0"/>
                        </a:rPr>
                        <m:t>}</m:t>
                      </m:r>
                    </m:oMath>
                  </m:oMathPara>
                </a14:m>
                <a:endParaRPr lang="ja-JP" altLang="en-US" sz="2400"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4705797" y="5121040"/>
                <a:ext cx="2764731" cy="461665"/>
              </a:xfrm>
              <a:prstGeom prst="rect">
                <a:avLst/>
              </a:prstGeom>
              <a:blipFill>
                <a:blip r:embed="rId9"/>
                <a:stretch>
                  <a:fillRect r="-221"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正方形/長方形 19"/>
              <p:cNvSpPr/>
              <p:nvPr/>
            </p:nvSpPr>
            <p:spPr>
              <a:xfrm>
                <a:off x="7334381" y="5121040"/>
                <a:ext cx="30233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1" smtClean="0">
                              <a:latin typeface="Cambria Math" panose="02040503050406030204" pitchFamily="18" charset="0"/>
                            </a:rPr>
                            <m:t>L</m:t>
                          </m:r>
                        </m:e>
                        <m:sub>
                          <m:r>
                            <a:rPr lang="en-US" altLang="ja-JP" sz="2400" i="1">
                              <a:latin typeface="Cambria Math" panose="02040503050406030204" pitchFamily="18" charset="0"/>
                            </a:rPr>
                            <m:t>1</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smtClean="0">
                                  <a:latin typeface="Cambria Math" panose="02040503050406030204" pitchFamily="18" charset="0"/>
                                </a:rPr>
                                <m:t>2</m:t>
                              </m:r>
                            </m:sub>
                          </m:sSub>
                        </m:e>
                      </m:d>
                      <m:r>
                        <a:rPr lang="en-US" altLang="ja-JP" sz="2400" i="1">
                          <a:latin typeface="Cambria Math" panose="02040503050406030204" pitchFamily="18" charset="0"/>
                        </a:rPr>
                        <m:t>=</m:t>
                      </m:r>
                      <m:r>
                        <a:rPr lang="en-US" altLang="ja-JP" sz="2400" i="1" smtClean="0">
                          <a:latin typeface="Cambria Math" panose="02040503050406030204" pitchFamily="18" charset="0"/>
                        </a:rPr>
                        <m:t> </m:t>
                      </m:r>
                      <m:r>
                        <a:rPr lang="en-US" altLang="ja-JP" sz="2400" i="1">
                          <a:latin typeface="Cambria Math" panose="02040503050406030204" pitchFamily="18" charset="0"/>
                        </a:rPr>
                        <m:t>{</m:t>
                      </m:r>
                      <m:r>
                        <a:rPr lang="en-US" altLang="ja-JP" sz="2400" i="1">
                          <a:latin typeface="Cambria Math" panose="02040503050406030204" pitchFamily="18" charset="0"/>
                        </a:rPr>
                        <m:t>𝐷𝑒𝑙𝑖𝑣𝑒𝑟𝑦</m:t>
                      </m:r>
                      <m:r>
                        <a:rPr lang="en-US" altLang="ja-JP" sz="2400" b="0" i="1" smtClean="0">
                          <a:latin typeface="Cambria Math" panose="02040503050406030204" pitchFamily="18" charset="0"/>
                        </a:rPr>
                        <m:t>}</m:t>
                      </m:r>
                    </m:oMath>
                  </m:oMathPara>
                </a14:m>
                <a:endParaRPr lang="ja-JP" altLang="en-US" sz="2400" dirty="0"/>
              </a:p>
            </p:txBody>
          </p:sp>
        </mc:Choice>
        <mc:Fallback xmlns="">
          <p:sp>
            <p:nvSpPr>
              <p:cNvPr id="20" name="正方形/長方形 19"/>
              <p:cNvSpPr>
                <a:spLocks noRot="1" noChangeAspect="1" noMove="1" noResize="1" noEditPoints="1" noAdjustHandles="1" noChangeArrowheads="1" noChangeShapeType="1" noTextEdit="1"/>
              </p:cNvSpPr>
              <p:nvPr/>
            </p:nvSpPr>
            <p:spPr>
              <a:xfrm>
                <a:off x="7334381" y="5121040"/>
                <a:ext cx="3023392" cy="461665"/>
              </a:xfrm>
              <a:prstGeom prst="rect">
                <a:avLst/>
              </a:prstGeom>
              <a:blipFill>
                <a:blip r:embed="rId10"/>
                <a:stretch>
                  <a:fillRect r="-202"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正方形/長方形 20"/>
              <p:cNvSpPr/>
              <p:nvPr/>
            </p:nvSpPr>
            <p:spPr>
              <a:xfrm>
                <a:off x="10219694" y="5121039"/>
                <a:ext cx="201465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i="1" smtClean="0">
                              <a:latin typeface="Cambria Math" panose="02040503050406030204" pitchFamily="18" charset="0"/>
                            </a:rPr>
                            <m:t>L</m:t>
                          </m:r>
                        </m:e>
                        <m:sub>
                          <m:r>
                            <a:rPr lang="en-US" altLang="ja-JP" sz="2400" b="0" i="1" smtClean="0">
                              <a:latin typeface="Cambria Math" panose="02040503050406030204" pitchFamily="18" charset="0"/>
                            </a:rPr>
                            <m:t>1</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3</m:t>
                              </m:r>
                            </m:sub>
                          </m:sSub>
                        </m:e>
                      </m:d>
                      <m:r>
                        <a:rPr lang="en-US" altLang="ja-JP" sz="2400" i="1">
                          <a:latin typeface="Cambria Math" panose="02040503050406030204" pitchFamily="18" charset="0"/>
                        </a:rPr>
                        <m:t>=</m:t>
                      </m:r>
                      <m:r>
                        <a:rPr lang="en-US" altLang="ja-JP" sz="2400" i="1" smtClean="0">
                          <a:latin typeface="Cambria Math" panose="02040503050406030204" pitchFamily="18" charset="0"/>
                        </a:rPr>
                        <m:t> </m:t>
                      </m:r>
                      <m:r>
                        <a:rPr lang="en-US" altLang="ja-JP" sz="2400" i="1">
                          <a:latin typeface="Cambria Math" panose="02040503050406030204" pitchFamily="18" charset="0"/>
                        </a:rPr>
                        <m:t>{</m:t>
                      </m:r>
                      <m:r>
                        <a:rPr lang="en-US" altLang="ja-JP" sz="2400" i="1" smtClean="0">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rPr>
                        <m:t>}</m:t>
                      </m:r>
                    </m:oMath>
                  </m:oMathPara>
                </a14:m>
                <a:endParaRPr lang="ja-JP" altLang="en-US" sz="2400" dirty="0"/>
              </a:p>
            </p:txBody>
          </p:sp>
        </mc:Choice>
        <mc:Fallback xmlns="">
          <p:sp>
            <p:nvSpPr>
              <p:cNvPr id="21" name="正方形/長方形 20"/>
              <p:cNvSpPr>
                <a:spLocks noRot="1" noChangeAspect="1" noMove="1" noResize="1" noEditPoints="1" noAdjustHandles="1" noChangeArrowheads="1" noChangeShapeType="1" noTextEdit="1"/>
              </p:cNvSpPr>
              <p:nvPr/>
            </p:nvSpPr>
            <p:spPr>
              <a:xfrm>
                <a:off x="10219694" y="5121039"/>
                <a:ext cx="2014654" cy="461665"/>
              </a:xfrm>
              <a:prstGeom prst="rect">
                <a:avLst/>
              </a:prstGeom>
              <a:blipFill>
                <a:blip r:embed="rId11"/>
                <a:stretch>
                  <a:fillRect r="-302"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正方形/長方形 21"/>
              <p:cNvSpPr/>
              <p:nvPr/>
            </p:nvSpPr>
            <p:spPr>
              <a:xfrm>
                <a:off x="4705797" y="5633912"/>
                <a:ext cx="27718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i="1" smtClean="0">
                              <a:latin typeface="Cambria Math" panose="02040503050406030204" pitchFamily="18" charset="0"/>
                            </a:rPr>
                            <m:t>L</m:t>
                          </m:r>
                        </m:e>
                        <m:sub>
                          <m:r>
                            <a:rPr lang="en-US" altLang="ja-JP" sz="2400" b="0" i="1" smtClean="0">
                              <a:latin typeface="Cambria Math" panose="02040503050406030204" pitchFamily="18" charset="0"/>
                            </a:rPr>
                            <m:t>2</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a:latin typeface="Cambria Math" panose="02040503050406030204" pitchFamily="18" charset="0"/>
                                </a:rPr>
                                <m:t>1</m:t>
                              </m:r>
                            </m:sub>
                          </m:sSub>
                        </m:e>
                      </m:d>
                      <m:r>
                        <a:rPr lang="en-US" altLang="ja-JP" sz="2400" i="1">
                          <a:latin typeface="Cambria Math" panose="02040503050406030204" pitchFamily="18" charset="0"/>
                        </a:rPr>
                        <m:t>=</m:t>
                      </m:r>
                      <m:r>
                        <a:rPr lang="en-US" altLang="ja-JP" sz="2400" i="1" smtClean="0">
                          <a:latin typeface="Cambria Math" panose="02040503050406030204" pitchFamily="18" charset="0"/>
                        </a:rPr>
                        <m:t> </m:t>
                      </m:r>
                      <m:r>
                        <a:rPr lang="en-US" altLang="ja-JP" sz="2400" i="1">
                          <a:latin typeface="Cambria Math" panose="02040503050406030204" pitchFamily="18" charset="0"/>
                        </a:rPr>
                        <m:t>{</m:t>
                      </m:r>
                      <m:r>
                        <a:rPr lang="en-US" altLang="ja-JP" sz="2400" b="0" i="1" smtClean="0">
                          <a:latin typeface="Cambria Math" panose="02040503050406030204" pitchFamily="18" charset="0"/>
                        </a:rPr>
                        <m:t>𝑃𝑖𝑐𝑘𝑢𝑝</m:t>
                      </m:r>
                      <m:r>
                        <a:rPr lang="en-US" altLang="ja-JP" sz="2400" b="0" i="1" smtClean="0">
                          <a:latin typeface="Cambria Math" panose="02040503050406030204" pitchFamily="18" charset="0"/>
                        </a:rPr>
                        <m:t>}</m:t>
                      </m:r>
                    </m:oMath>
                  </m:oMathPara>
                </a14:m>
                <a:endParaRPr lang="ja-JP" altLang="en-US" sz="2400" dirty="0"/>
              </a:p>
            </p:txBody>
          </p:sp>
        </mc:Choice>
        <mc:Fallback xmlns="">
          <p:sp>
            <p:nvSpPr>
              <p:cNvPr id="22" name="正方形/長方形 21"/>
              <p:cNvSpPr>
                <a:spLocks noRot="1" noChangeAspect="1" noMove="1" noResize="1" noEditPoints="1" noAdjustHandles="1" noChangeArrowheads="1" noChangeShapeType="1" noTextEdit="1"/>
              </p:cNvSpPr>
              <p:nvPr/>
            </p:nvSpPr>
            <p:spPr>
              <a:xfrm>
                <a:off x="4705797" y="5633912"/>
                <a:ext cx="2771849" cy="461665"/>
              </a:xfrm>
              <a:prstGeom prst="rect">
                <a:avLst/>
              </a:prstGeom>
              <a:blipFill>
                <a:blip r:embed="rId12"/>
                <a:stretch>
                  <a:fillRect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正方形/長方形 22"/>
              <p:cNvSpPr/>
              <p:nvPr/>
            </p:nvSpPr>
            <p:spPr>
              <a:xfrm>
                <a:off x="7334381" y="5655252"/>
                <a:ext cx="202177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i="1" smtClean="0">
                              <a:latin typeface="Cambria Math" panose="02040503050406030204" pitchFamily="18" charset="0"/>
                            </a:rPr>
                            <m:t>L</m:t>
                          </m:r>
                        </m:e>
                        <m:sub>
                          <m:r>
                            <a:rPr lang="en-US" altLang="ja-JP" sz="2400" b="0" i="1" smtClean="0">
                              <a:latin typeface="Cambria Math" panose="02040503050406030204" pitchFamily="18" charset="0"/>
                            </a:rPr>
                            <m:t>2</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i="1" smtClean="0">
                                  <a:latin typeface="Cambria Math" panose="02040503050406030204" pitchFamily="18" charset="0"/>
                                </a:rPr>
                                <m:t>2</m:t>
                              </m:r>
                            </m:sub>
                          </m:sSub>
                        </m:e>
                      </m:d>
                      <m:r>
                        <a:rPr lang="en-US" altLang="ja-JP" sz="2400" i="1">
                          <a:latin typeface="Cambria Math" panose="02040503050406030204" pitchFamily="18" charset="0"/>
                        </a:rPr>
                        <m:t>=</m:t>
                      </m:r>
                      <m:r>
                        <a:rPr lang="en-US" altLang="ja-JP" sz="2400" i="1" smtClean="0">
                          <a:latin typeface="Cambria Math" panose="02040503050406030204" pitchFamily="18" charset="0"/>
                        </a:rPr>
                        <m:t> </m:t>
                      </m:r>
                      <m:r>
                        <a:rPr lang="en-US" altLang="ja-JP" sz="2400" i="1">
                          <a:latin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m:t>
                      </m:r>
                      <m:r>
                        <a:rPr lang="en-US" altLang="ja-JP" sz="2400" b="0" i="1" smtClean="0">
                          <a:latin typeface="Cambria Math" panose="02040503050406030204" pitchFamily="18" charset="0"/>
                        </a:rPr>
                        <m:t>}</m:t>
                      </m:r>
                    </m:oMath>
                  </m:oMathPara>
                </a14:m>
                <a:endParaRPr lang="ja-JP" altLang="en-US" sz="2400" dirty="0"/>
              </a:p>
            </p:txBody>
          </p:sp>
        </mc:Choice>
        <mc:Fallback xmlns="">
          <p:sp>
            <p:nvSpPr>
              <p:cNvPr id="23" name="正方形/長方形 22"/>
              <p:cNvSpPr>
                <a:spLocks noRot="1" noChangeAspect="1" noMove="1" noResize="1" noEditPoints="1" noAdjustHandles="1" noChangeArrowheads="1" noChangeShapeType="1" noTextEdit="1"/>
              </p:cNvSpPr>
              <p:nvPr/>
            </p:nvSpPr>
            <p:spPr>
              <a:xfrm>
                <a:off x="7334381" y="5655252"/>
                <a:ext cx="2021772" cy="461665"/>
              </a:xfrm>
              <a:prstGeom prst="rect">
                <a:avLst/>
              </a:prstGeom>
              <a:blipFill>
                <a:blip r:embed="rId13"/>
                <a:stretch>
                  <a:fillRect r="-301" b="-18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正方形/長方形 23"/>
              <p:cNvSpPr/>
              <p:nvPr/>
            </p:nvSpPr>
            <p:spPr>
              <a:xfrm>
                <a:off x="9356153" y="5657939"/>
                <a:ext cx="250299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smtClean="0">
                              <a:latin typeface="Cambria Math" panose="02040503050406030204" pitchFamily="18" charset="0"/>
                            </a:rPr>
                          </m:ctrlPr>
                        </m:sSubPr>
                        <m:e>
                          <m:r>
                            <m:rPr>
                              <m:sty m:val="p"/>
                            </m:rPr>
                            <a:rPr lang="en-US" altLang="ja-JP" sz="2400" i="1" smtClean="0">
                              <a:latin typeface="Cambria Math" panose="02040503050406030204" pitchFamily="18" charset="0"/>
                            </a:rPr>
                            <m:t>L</m:t>
                          </m:r>
                        </m:e>
                        <m:sub>
                          <m:r>
                            <a:rPr lang="en-US" altLang="ja-JP" sz="2400" b="0" i="1" smtClean="0">
                              <a:latin typeface="Cambria Math" panose="02040503050406030204" pitchFamily="18" charset="0"/>
                            </a:rPr>
                            <m:t>2</m:t>
                          </m:r>
                        </m:sub>
                      </m:sSub>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𝑣</m:t>
                              </m:r>
                            </m:e>
                            <m:sub>
                              <m:r>
                                <a:rPr lang="en-US" altLang="ja-JP" sz="2400" b="0" i="1" smtClean="0">
                                  <a:latin typeface="Cambria Math" panose="02040503050406030204" pitchFamily="18" charset="0"/>
                                </a:rPr>
                                <m:t>3</m:t>
                              </m:r>
                            </m:sub>
                          </m:sSub>
                        </m:e>
                      </m:d>
                      <m:r>
                        <a:rPr lang="en-US" altLang="ja-JP" sz="2400" i="1">
                          <a:latin typeface="Cambria Math" panose="02040503050406030204" pitchFamily="18" charset="0"/>
                        </a:rPr>
                        <m:t>=</m:t>
                      </m:r>
                      <m:r>
                        <a:rPr lang="en-US" altLang="ja-JP" sz="2400" i="1" smtClean="0">
                          <a:latin typeface="Cambria Math" panose="02040503050406030204" pitchFamily="18" charset="0"/>
                        </a:rPr>
                        <m:t> </m:t>
                      </m:r>
                      <m:r>
                        <a:rPr lang="en-US" altLang="ja-JP" sz="2400" i="1">
                          <a:latin typeface="Cambria Math" panose="02040503050406030204" pitchFamily="18" charset="0"/>
                        </a:rPr>
                        <m:t>{</m:t>
                      </m:r>
                      <m:r>
                        <a:rPr lang="en-US" altLang="ja-JP" sz="2400" b="0" i="1" smtClean="0">
                          <a:latin typeface="Cambria Math" panose="02040503050406030204" pitchFamily="18" charset="0"/>
                        </a:rPr>
                        <m:t>𝐵𝑎𝑠𝑒</m:t>
                      </m:r>
                      <m:r>
                        <a:rPr lang="en-US" altLang="ja-JP" sz="2400" b="0" i="1" smtClean="0">
                          <a:latin typeface="Cambria Math" panose="02040503050406030204" pitchFamily="18" charset="0"/>
                        </a:rPr>
                        <m:t>}</m:t>
                      </m:r>
                    </m:oMath>
                  </m:oMathPara>
                </a14:m>
                <a:endParaRPr lang="ja-JP" altLang="en-US" sz="2400" dirty="0"/>
              </a:p>
            </p:txBody>
          </p:sp>
        </mc:Choice>
        <mc:Fallback xmlns="">
          <p:sp>
            <p:nvSpPr>
              <p:cNvPr id="24" name="正方形/長方形 23"/>
              <p:cNvSpPr>
                <a:spLocks noRot="1" noChangeAspect="1" noMove="1" noResize="1" noEditPoints="1" noAdjustHandles="1" noChangeArrowheads="1" noChangeShapeType="1" noTextEdit="1"/>
              </p:cNvSpPr>
              <p:nvPr/>
            </p:nvSpPr>
            <p:spPr>
              <a:xfrm>
                <a:off x="9356153" y="5657939"/>
                <a:ext cx="2502993" cy="461665"/>
              </a:xfrm>
              <a:prstGeom prst="rect">
                <a:avLst/>
              </a:prstGeom>
              <a:blipFill>
                <a:blip r:embed="rId14"/>
                <a:stretch>
                  <a:fillRect r="-244" b="-171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4780439" y="6133200"/>
                <a:ext cx="3700628" cy="461665"/>
              </a:xfrm>
              <a:prstGeom prst="rect">
                <a:avLst/>
              </a:prstGeom>
            </p:spPr>
            <p:txBody>
              <a:bodyPr wrap="none">
                <a:spAutoFit/>
              </a:bodyPr>
              <a:lstStyle/>
              <a:p>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i="1">
                            <a:latin typeface="Cambria Math" panose="02040503050406030204" pitchFamily="18" charset="0"/>
                          </a:rPr>
                          <m:t>1</m:t>
                        </m:r>
                      </m:sub>
                    </m:sSub>
                    <m:r>
                      <a:rPr lang="en-US" altLang="ja-JP" sz="2400" b="0" i="1" smtClean="0">
                        <a:latin typeface="Cambria Math" panose="02040503050406030204" pitchFamily="18" charset="0"/>
                      </a:rPr>
                      <m:t>,</m:t>
                    </m:r>
                    <m:sSub>
                      <m:sSubPr>
                        <m:ctrlPr>
                          <a:rPr lang="en-US" altLang="ja-JP" sz="2400" i="1">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2</m:t>
                        </m:r>
                      </m:sub>
                    </m:sSub>
                  </m:oMath>
                </a14:m>
                <a:r>
                  <a:rPr lang="ja-JP" altLang="en-US" sz="2400" dirty="0" smtClean="0"/>
                  <a:t>は図中の矢印の数字</a:t>
                </a:r>
                <a:endParaRPr lang="ja-JP" altLang="en-US" sz="24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4780439" y="6133200"/>
                <a:ext cx="3700628" cy="461665"/>
              </a:xfrm>
              <a:prstGeom prst="rect">
                <a:avLst/>
              </a:prstGeom>
              <a:blipFill>
                <a:blip r:embed="rId15"/>
                <a:stretch>
                  <a:fillRect l="-494" t="-15789" r="-1647" b="-23684"/>
                </a:stretch>
              </a:blipFill>
            </p:spPr>
            <p:txBody>
              <a:bodyPr/>
              <a:lstStyle/>
              <a:p>
                <a:r>
                  <a:rPr lang="ja-JP" altLang="en-US">
                    <a:noFill/>
                  </a:rPr>
                  <a:t> </a:t>
                </a:r>
              </a:p>
            </p:txBody>
          </p:sp>
        </mc:Fallback>
      </mc:AlternateContent>
      <p:pic>
        <p:nvPicPr>
          <p:cNvPr id="26" name="図 25"/>
          <p:cNvPicPr>
            <a:picLocks noChangeAspect="1"/>
          </p:cNvPicPr>
          <p:nvPr/>
        </p:nvPicPr>
        <p:blipFill rotWithShape="1">
          <a:blip r:embed="rId16">
            <a:extLst>
              <a:ext uri="{28A0092B-C50C-407E-A947-70E740481C1C}">
                <a14:useLocalDpi xmlns:a14="http://schemas.microsoft.com/office/drawing/2010/main" val="0"/>
              </a:ext>
            </a:extLst>
          </a:blip>
          <a:srcRect l="45878" r="10698" b="56056"/>
          <a:stretch/>
        </p:blipFill>
        <p:spPr>
          <a:xfrm>
            <a:off x="669632" y="2748263"/>
            <a:ext cx="4014336" cy="4019078"/>
          </a:xfrm>
          <a:prstGeom prst="rect">
            <a:avLst/>
          </a:prstGeom>
        </p:spPr>
      </p:pic>
      <p:sp>
        <p:nvSpPr>
          <p:cNvPr id="25" name="テキスト ボックス 24"/>
          <p:cNvSpPr txBox="1"/>
          <p:nvPr/>
        </p:nvSpPr>
        <p:spPr>
          <a:xfrm>
            <a:off x="132850" y="3723117"/>
            <a:ext cx="1645699" cy="461665"/>
          </a:xfrm>
          <a:prstGeom prst="rect">
            <a:avLst/>
          </a:prstGeom>
          <a:noFill/>
        </p:spPr>
        <p:txBody>
          <a:bodyPr wrap="square" rtlCol="0">
            <a:spAutoFit/>
          </a:bodyPr>
          <a:lstStyle/>
          <a:p>
            <a:r>
              <a:rPr lang="en-US" altLang="ja-JP" sz="2400" dirty="0" smtClean="0"/>
              <a:t>p.3 Fig. 1.</a:t>
            </a:r>
          </a:p>
        </p:txBody>
      </p:sp>
      <p:pic>
        <p:nvPicPr>
          <p:cNvPr id="3" name="図 2"/>
          <p:cNvPicPr>
            <a:picLocks noChangeAspect="1"/>
          </p:cNvPicPr>
          <p:nvPr/>
        </p:nvPicPr>
        <p:blipFill rotWithShape="1">
          <a:blip r:embed="rId16">
            <a:extLst>
              <a:ext uri="{28A0092B-C50C-407E-A947-70E740481C1C}">
                <a14:useLocalDpi xmlns:a14="http://schemas.microsoft.com/office/drawing/2010/main" val="0"/>
              </a:ext>
            </a:extLst>
          </a:blip>
          <a:srcRect l="9191" t="1628" r="57574" b="75582"/>
          <a:stretch/>
        </p:blipFill>
        <p:spPr>
          <a:xfrm>
            <a:off x="132850" y="1047890"/>
            <a:ext cx="2582358" cy="1751850"/>
          </a:xfrm>
          <a:prstGeom prst="rect">
            <a:avLst/>
          </a:prstGeom>
        </p:spPr>
      </p:pic>
    </p:spTree>
    <p:extLst>
      <p:ext uri="{BB962C8B-B14F-4D97-AF65-F5344CB8AC3E}">
        <p14:creationId xmlns:p14="http://schemas.microsoft.com/office/powerpoint/2010/main" val="4214076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2.PROBLEM FORMULATION  A. Problem formulation</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smtClean="0"/>
                  <a:t>静的</a:t>
                </a:r>
                <a:r>
                  <a:rPr lang="ja-JP" altLang="en-US" dirty="0"/>
                  <a:t>および確率的に変化する要素からなる環境内を移動するロボットのチームを</a:t>
                </a:r>
                <a:r>
                  <a:rPr lang="ja-JP" altLang="en-US" dirty="0" smtClean="0"/>
                  <a:t>考える</a:t>
                </a:r>
                <a:endParaRPr lang="ja-JP" altLang="en-US" dirty="0"/>
              </a:p>
              <a:p>
                <a:r>
                  <a:rPr lang="ja-JP" altLang="en-US" dirty="0" smtClean="0"/>
                  <a:t>部屋</a:t>
                </a:r>
                <a:r>
                  <a:rPr lang="ja-JP" altLang="en-US" dirty="0"/>
                  <a:t>（静的）とドア（</a:t>
                </a:r>
                <a:r>
                  <a:rPr lang="ja-JP" altLang="en-US" dirty="0" smtClean="0"/>
                  <a:t>変化･確率的）</a:t>
                </a:r>
                <a:r>
                  <a:rPr lang="ja-JP" altLang="en-US" dirty="0"/>
                  <a:t>からなる屋内のような</a:t>
                </a:r>
                <a:r>
                  <a:rPr lang="ja-JP" altLang="en-US" dirty="0" smtClean="0"/>
                  <a:t>環境</a:t>
                </a:r>
                <a:endParaRPr lang="ja-JP" altLang="en-US" dirty="0"/>
              </a:p>
              <a:p>
                <a:r>
                  <a:rPr lang="ja-JP" altLang="en-US" dirty="0" smtClean="0"/>
                  <a:t>環境</a:t>
                </a:r>
                <a:r>
                  <a:rPr lang="en-US" altLang="ja-JP" dirty="0" smtClean="0"/>
                  <a:t>, </a:t>
                </a:r>
                <a:r>
                  <a:rPr lang="ja-JP" altLang="en-US" dirty="0" smtClean="0"/>
                  <a:t>ドア</a:t>
                </a:r>
                <a:r>
                  <a:rPr lang="en-US" altLang="ja-JP" dirty="0" smtClean="0"/>
                  <a:t>, </a:t>
                </a:r>
                <a:r>
                  <a:rPr lang="ja-JP" altLang="en-US" dirty="0" smtClean="0"/>
                  <a:t>ロボットモデル</a:t>
                </a:r>
                <a:r>
                  <a:rPr lang="ja-JP" altLang="en-US" dirty="0"/>
                  <a:t>の詳細な定義と</a:t>
                </a:r>
                <a:r>
                  <a:rPr lang="ja-JP" altLang="en-US" dirty="0" smtClean="0"/>
                  <a:t>制御政策は付録</a:t>
                </a:r>
                <a:r>
                  <a:rPr lang="en-US" altLang="ja-JP" dirty="0"/>
                  <a:t>A</a:t>
                </a:r>
                <a:r>
                  <a:rPr lang="ja-JP" altLang="en-US" dirty="0" smtClean="0"/>
                  <a:t>に</a:t>
                </a:r>
                <a:endParaRPr lang="en-US" altLang="ja-JP" dirty="0" smtClean="0"/>
              </a:p>
              <a:p>
                <a:pPr marL="0" indent="0">
                  <a:buNone/>
                </a:pPr>
                <a:r>
                  <a:rPr lang="ja-JP" altLang="en-US" dirty="0"/>
                  <a:t>　</a:t>
                </a:r>
                <a:r>
                  <a:rPr lang="en-US" altLang="ja-JP" dirty="0" smtClean="0"/>
                  <a:t>(</a:t>
                </a:r>
                <a:r>
                  <a:rPr lang="ja-JP" altLang="en-US" dirty="0" smtClean="0"/>
                  <a:t>今までのスライド</a:t>
                </a:r>
                <a:r>
                  <a:rPr lang="en-US" altLang="ja-JP" dirty="0" smtClean="0"/>
                  <a:t>)</a:t>
                </a:r>
              </a:p>
              <a:p>
                <a:endParaRPr lang="en-US" altLang="ja-JP" dirty="0" smtClean="0"/>
              </a:p>
              <a:p>
                <a:r>
                  <a:rPr lang="ja-JP" altLang="en-US" dirty="0"/>
                  <a:t>ロボット</a:t>
                </a:r>
                <a:r>
                  <a:rPr lang="ja-JP" altLang="en-US" dirty="0" smtClean="0"/>
                  <a:t>の最初の部屋の場所 </a:t>
                </a:r>
                <a:r>
                  <a:rPr lang="en-US" altLang="ja-JP" dirty="0" smtClean="0"/>
                  <a:t>: </a:t>
                </a:r>
                <a14:m>
                  <m:oMath xmlns:m="http://schemas.openxmlformats.org/officeDocument/2006/math">
                    <m:sSubSup>
                      <m:sSubSupPr>
                        <m:ctrlPr>
                          <a:rPr lang="en-US" altLang="ja-JP" i="1" smtClean="0">
                            <a:latin typeface="Cambria Math" panose="02040503050406030204" pitchFamily="18" charset="0"/>
                          </a:rPr>
                        </m:ctrlPr>
                      </m:sSubSup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𝑘</m:t>
                        </m:r>
                      </m:sub>
                      <m:sup>
                        <m:r>
                          <a:rPr lang="en-US" altLang="ja-JP" b="0" i="1" smtClean="0">
                            <a:latin typeface="Cambria Math" panose="02040503050406030204" pitchFamily="18" charset="0"/>
                          </a:rPr>
                          <m:t>𝑖𝑛</m:t>
                        </m:r>
                      </m:sup>
                    </m:sSubSup>
                    <m:r>
                      <a:rPr lang="en-US" altLang="ja-JP" b="0" i="1" smtClean="0">
                        <a:latin typeface="Cambria Math" panose="02040503050406030204" pitchFamily="18" charset="0"/>
                      </a:rPr>
                      <m:t> ,</m:t>
                    </m:r>
                    <m:r>
                      <a:rPr lang="en-US" altLang="ja-JP" i="1">
                        <a:latin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ℛ</m:t>
                    </m:r>
                  </m:oMath>
                </a14:m>
                <a:endParaRPr lang="en-US" altLang="ja-JP" b="0" dirty="0" smtClean="0">
                  <a:ea typeface="Cambria Math" panose="02040503050406030204" pitchFamily="18" charset="0"/>
                </a:endParaRPr>
              </a:p>
              <a:p>
                <a:r>
                  <a:rPr lang="ja-JP" altLang="en-US" dirty="0" smtClean="0"/>
                  <a:t>制御政策 </a:t>
                </a:r>
                <a:r>
                  <a:rPr lang="en-US" altLang="ja-JP" dirty="0" smtClean="0"/>
                  <a:t>: </a:t>
                </a:r>
                <a14:m>
                  <m:oMath xmlns:m="http://schemas.openxmlformats.org/officeDocument/2006/math">
                    <m:sSub>
                      <m:sSubPr>
                        <m:ctrlPr>
                          <a:rPr lang="en-US" altLang="ja-JP" i="1" smtClean="0">
                            <a:latin typeface="Cambria Math" panose="02040503050406030204" pitchFamily="18" charset="0"/>
                          </a:rPr>
                        </m:ctrlPr>
                      </m:sSubPr>
                      <m:e>
                        <m:r>
                          <m:rPr>
                            <m:sty m:val="p"/>
                          </m:rPr>
                          <a:rPr lang="en-US" altLang="ja-JP" i="1">
                            <a:latin typeface="Cambria Math" panose="02040503050406030204" pitchFamily="18" charset="0"/>
                          </a:rPr>
                          <m:t>π</m:t>
                        </m:r>
                      </m:e>
                      <m:sub>
                        <m:r>
                          <a:rPr lang="en-US" altLang="ja-JP" b="0" i="1" smtClean="0">
                            <a:latin typeface="Cambria Math" panose="02040503050406030204" pitchFamily="18" charset="0"/>
                          </a:rPr>
                          <m:t>𝑘</m:t>
                        </m:r>
                        <m:r>
                          <a:rPr lang="en-US" altLang="ja-JP" b="0" i="1" smtClean="0">
                            <a:latin typeface="Cambria Math" panose="02040503050406030204" pitchFamily="18" charset="0"/>
                          </a:rPr>
                          <m:t> </m:t>
                        </m:r>
                      </m:sub>
                    </m:sSub>
                    <m:r>
                      <a:rPr lang="en-US" altLang="ja-JP" i="1">
                        <a:latin typeface="Cambria Math" panose="02040503050406030204" pitchFamily="18" charset="0"/>
                      </a:rPr>
                      <m:t>,</m:t>
                    </m:r>
                    <m:r>
                      <a:rPr lang="en-US" altLang="ja-JP" i="1">
                        <a:latin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ℛ</m:t>
                    </m:r>
                  </m:oMath>
                </a14:m>
                <a:endParaRPr lang="en-US" altLang="ja-JP" dirty="0" smtClean="0">
                  <a:ea typeface="Cambria Math" panose="02040503050406030204" pitchFamily="18" charset="0"/>
                </a:endParaRPr>
              </a:p>
              <a:p>
                <a:r>
                  <a:rPr lang="ja-JP" altLang="en-US" dirty="0" smtClean="0"/>
                  <a:t>ドアのふるまい</a:t>
                </a:r>
                <a:endParaRPr lang="en-US" altLang="ja-JP" dirty="0" smtClean="0"/>
              </a:p>
              <a:p>
                <a:pPr marL="0" indent="0">
                  <a:buNone/>
                </a:pPr>
                <a:r>
                  <a:rPr lang="ja-JP" altLang="en-US" dirty="0" smtClean="0"/>
                  <a:t>の</a:t>
                </a:r>
                <a:r>
                  <a:rPr lang="en-US" altLang="ja-JP" dirty="0" smtClean="0"/>
                  <a:t>3</a:t>
                </a:r>
                <a:r>
                  <a:rPr lang="ja-JP" altLang="en-US" dirty="0" err="1" smtClean="0"/>
                  <a:t>つを</a:t>
                </a:r>
                <a:r>
                  <a:rPr lang="ja-JP" altLang="en-US" dirty="0" smtClean="0"/>
                  <a:t>与える</a:t>
                </a:r>
                <a:endParaRPr lang="en-US" altLang="ja-JP" dirty="0"/>
              </a:p>
              <a:p>
                <a:endParaRPr lang="en-US" altLang="ja-JP" dirty="0">
                  <a:ea typeface="Cambria Math" panose="02040503050406030204" pitchFamily="18" charset="0"/>
                </a:endParaRPr>
              </a:p>
              <a:p>
                <a:endParaRPr lang="en-US" altLang="ja-JP" dirty="0">
                  <a:ea typeface="Cambria Math" panose="02040503050406030204" pitchFamily="18" charset="0"/>
                </a:endParaRPr>
              </a:p>
              <a:p>
                <a:endParaRPr lang="en-US" altLang="ja-JP" dirty="0">
                  <a:ea typeface="Cambria Math" panose="02040503050406030204" pitchFamily="18" charset="0"/>
                </a:endParaRPr>
              </a:p>
              <a:p>
                <a:endParaRPr lang="en-US" altLang="ja-JP" dirty="0" smtClean="0">
                  <a:ea typeface="Cambria Math" panose="02040503050406030204" pitchFamily="18" charset="0"/>
                </a:endParaRPr>
              </a:p>
              <a:p>
                <a:endParaRPr lang="en-US" altLang="ja-JP" dirty="0">
                  <a:ea typeface="Cambria Math" panose="020405030504060302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45127" y="1293338"/>
                <a:ext cx="10515600" cy="5564662"/>
              </a:xfrm>
              <a:blipFill>
                <a:blip r:embed="rId2"/>
                <a:stretch>
                  <a:fillRect l="-1217" t="-1862" r="-6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59134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A. Problem formulation</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smtClean="0"/>
                  <a:t>ロボット経路の集合 </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ℙ</m:t>
                        </m:r>
                      </m:e>
                      <m:sub>
                        <m:r>
                          <a:rPr lang="en-US" altLang="ja-JP" i="1">
                            <a:latin typeface="Cambria Math" panose="02040503050406030204" pitchFamily="18" charset="0"/>
                          </a:rPr>
                          <m:t>𝑘</m:t>
                        </m:r>
                      </m:sub>
                    </m:sSub>
                  </m:oMath>
                </a14:m>
                <a:r>
                  <a:rPr lang="en-US" altLang="ja-JP" dirty="0">
                    <a:ea typeface="Cambria Math" panose="02040503050406030204" pitchFamily="18" charset="0"/>
                  </a:rPr>
                  <a:t> , </a:t>
                </a:r>
                <a14:m>
                  <m:oMath xmlns:m="http://schemas.openxmlformats.org/officeDocument/2006/math">
                    <m:r>
                      <a:rPr lang="en-US" altLang="ja-JP" i="1">
                        <a:latin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ℛ</m:t>
                    </m:r>
                  </m:oMath>
                </a14:m>
                <a:endParaRPr lang="en-US" altLang="ja-JP" dirty="0">
                  <a:ea typeface="Cambria Math" panose="02040503050406030204" pitchFamily="18" charset="0"/>
                </a:endParaRPr>
              </a:p>
              <a:p>
                <a:pPr marL="0" indent="0">
                  <a:buNone/>
                </a:pPr>
                <a:r>
                  <a:rPr lang="ja-JP" altLang="en-US" dirty="0"/>
                  <a:t> </a:t>
                </a:r>
                <a:r>
                  <a:rPr lang="ja-JP" altLang="en-US" dirty="0" smtClean="0"/>
                  <a:t>  制御</a:t>
                </a:r>
                <a14:m>
                  <m:oMath xmlns:m="http://schemas.openxmlformats.org/officeDocument/2006/math">
                    <m:sSubSup>
                      <m:sSubSupPr>
                        <m:ctrlPr>
                          <a:rPr lang="en-US" altLang="ja-JP" i="1">
                            <a:latin typeface="Cambria Math" panose="02040503050406030204" pitchFamily="18" charset="0"/>
                          </a:rPr>
                        </m:ctrlPr>
                      </m:sSubSupPr>
                      <m:e>
                        <m:r>
                          <m:rPr>
                            <m:sty m:val="p"/>
                          </m:rPr>
                          <a:rPr lang="en-US" altLang="ja-JP" i="1" smtClean="0">
                            <a:latin typeface="Cambria Math" panose="02040503050406030204" pitchFamily="18" charset="0"/>
                          </a:rPr>
                          <m:t>μ</m:t>
                        </m:r>
                      </m:e>
                      <m:sub>
                        <m:r>
                          <a:rPr lang="en-US" altLang="ja-JP" i="1">
                            <a:latin typeface="Cambria Math" panose="02040503050406030204" pitchFamily="18" charset="0"/>
                          </a:rPr>
                          <m:t>𝑘</m:t>
                        </m:r>
                      </m:sub>
                      <m:sup>
                        <m:r>
                          <a:rPr lang="en-US" altLang="ja-JP" i="1">
                            <a:latin typeface="Cambria Math" panose="02040503050406030204" pitchFamily="18" charset="0"/>
                          </a:rPr>
                          <m:t>𝑛</m:t>
                        </m:r>
                      </m:sup>
                    </m:sSubSup>
                  </m:oMath>
                </a14:m>
                <a:r>
                  <a:rPr lang="ja-JP" altLang="en-US" dirty="0" smtClean="0"/>
                  <a:t>と時刻</a:t>
                </a:r>
                <a14:m>
                  <m:oMath xmlns:m="http://schemas.openxmlformats.org/officeDocument/2006/math">
                    <m:sSubSup>
                      <m:sSubSupPr>
                        <m:ctrlPr>
                          <a:rPr lang="en-US" altLang="ja-JP" i="1">
                            <a:latin typeface="Cambria Math" panose="02040503050406030204" pitchFamily="18" charset="0"/>
                          </a:rPr>
                        </m:ctrlPr>
                      </m:sSubSupPr>
                      <m:e>
                        <m:r>
                          <a:rPr lang="en-US" altLang="ja-JP" i="1" smtClean="0">
                            <a:latin typeface="Cambria Math" panose="02040503050406030204" pitchFamily="18" charset="0"/>
                            <a:ea typeface="Cambria Math" panose="02040503050406030204" pitchFamily="18" charset="0"/>
                          </a:rPr>
                          <m:t>𝕋</m:t>
                        </m:r>
                      </m:e>
                      <m:sub>
                        <m:r>
                          <a:rPr lang="en-US" altLang="ja-JP" i="1">
                            <a:latin typeface="Cambria Math" panose="02040503050406030204" pitchFamily="18" charset="0"/>
                          </a:rPr>
                          <m:t>𝑘</m:t>
                        </m:r>
                      </m:sub>
                      <m:sup>
                        <m:r>
                          <a:rPr lang="en-US" altLang="ja-JP" i="1">
                            <a:latin typeface="Cambria Math" panose="02040503050406030204" pitchFamily="18" charset="0"/>
                          </a:rPr>
                          <m:t>𝑛</m:t>
                        </m:r>
                      </m:sup>
                    </m:sSubSup>
                  </m:oMath>
                </a14:m>
                <a:r>
                  <a:rPr lang="ja-JP" altLang="en-US" dirty="0" smtClean="0"/>
                  <a:t>で関係する</a:t>
                </a:r>
                <a:r>
                  <a:rPr lang="en-US" altLang="ja-JP" dirty="0" smtClean="0"/>
                  <a:t>(</a:t>
                </a:r>
                <a:r>
                  <a:rPr lang="ja-JP" altLang="en-US" dirty="0" smtClean="0"/>
                  <a:t>その部屋にある</a:t>
                </a:r>
                <a:r>
                  <a:rPr lang="en-US" altLang="ja-JP" dirty="0" smtClean="0"/>
                  <a:t>)</a:t>
                </a:r>
                <a:r>
                  <a:rPr lang="ja-JP" altLang="en-US" dirty="0" smtClean="0"/>
                  <a:t>ドアの状態により</a:t>
                </a:r>
                <a:r>
                  <a:rPr lang="en-US" altLang="ja-JP" dirty="0" smtClean="0"/>
                  <a:t>, </a:t>
                </a:r>
              </a:p>
              <a:p>
                <a:pPr marL="0" indent="0">
                  <a:buNone/>
                </a:pPr>
                <a:r>
                  <a:rPr lang="en-US" altLang="ja-JP" dirty="0"/>
                  <a:t> </a:t>
                </a:r>
                <a:r>
                  <a:rPr lang="en-US" altLang="ja-JP" dirty="0" smtClean="0"/>
                  <a:t>  </a:t>
                </a:r>
                <a:r>
                  <a:rPr lang="ja-JP" altLang="en-US" dirty="0" smtClean="0"/>
                  <a:t>ロボット</a:t>
                </a:r>
                <a:r>
                  <a:rPr lang="en-US" altLang="ja-JP" dirty="0" smtClean="0"/>
                  <a:t>k</a:t>
                </a:r>
                <a:r>
                  <a:rPr lang="ja-JP" altLang="en-US" dirty="0"/>
                  <a:t>の</a:t>
                </a:r>
                <a:r>
                  <a:rPr lang="ja-JP" altLang="en-US" dirty="0" smtClean="0"/>
                  <a:t>次の部屋</a:t>
                </a:r>
                <a14:m>
                  <m:oMath xmlns:m="http://schemas.openxmlformats.org/officeDocument/2006/math">
                    <m:sSubSup>
                      <m:sSubSupPr>
                        <m:ctrlPr>
                          <a:rPr lang="en-US" altLang="ja-JP" i="1">
                            <a:latin typeface="Cambria Math" panose="02040503050406030204" pitchFamily="18" charset="0"/>
                          </a:rPr>
                        </m:ctrlPr>
                      </m:sSubSupPr>
                      <m:e>
                        <m:r>
                          <a:rPr lang="en-US" altLang="ja-JP" b="0" i="1" smtClean="0">
                            <a:latin typeface="Cambria Math" panose="02040503050406030204" pitchFamily="18" charset="0"/>
                          </a:rPr>
                          <m:t>𝑣</m:t>
                        </m:r>
                      </m:e>
                      <m:sub>
                        <m:r>
                          <a:rPr lang="en-US" altLang="ja-JP" i="1">
                            <a:latin typeface="Cambria Math" panose="02040503050406030204" pitchFamily="18" charset="0"/>
                          </a:rPr>
                          <m:t>𝑘</m:t>
                        </m:r>
                      </m:sub>
                      <m:sup>
                        <m:r>
                          <a:rPr lang="en-US" altLang="ja-JP" i="1">
                            <a:latin typeface="Cambria Math" panose="02040503050406030204" pitchFamily="18" charset="0"/>
                          </a:rPr>
                          <m:t>𝑛</m:t>
                        </m:r>
                        <m:r>
                          <a:rPr lang="en-US" altLang="ja-JP" b="0" i="1" smtClean="0">
                            <a:latin typeface="Cambria Math" panose="02040503050406030204" pitchFamily="18" charset="0"/>
                          </a:rPr>
                          <m:t>+1</m:t>
                        </m:r>
                      </m:sup>
                    </m:sSubSup>
                  </m:oMath>
                </a14:m>
                <a:r>
                  <a:rPr lang="ja-JP" altLang="en-US" dirty="0" smtClean="0"/>
                  <a:t>は決定的</a:t>
                </a:r>
                <a:endParaRPr lang="en-US" altLang="ja-JP" dirty="0" smtClean="0">
                  <a:ea typeface="Cambria Math" panose="02040503050406030204" pitchFamily="18" charset="0"/>
                </a:endParaRPr>
              </a:p>
              <a:p>
                <a:r>
                  <a:rPr lang="ja-JP" altLang="en-US" dirty="0"/>
                  <a:t>ロボット経路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ℙ</m:t>
                        </m:r>
                      </m:e>
                      <m:sub>
                        <m:r>
                          <a:rPr lang="en-US" altLang="ja-JP" i="1">
                            <a:latin typeface="Cambria Math" panose="02040503050406030204" pitchFamily="18" charset="0"/>
                          </a:rPr>
                          <m:t>𝑘</m:t>
                        </m:r>
                      </m:sub>
                    </m:sSub>
                  </m:oMath>
                </a14:m>
                <a:r>
                  <a:rPr lang="ja-JP" altLang="en-US" dirty="0" smtClean="0"/>
                  <a:t>とロボットチームの対応するふるまいは</a:t>
                </a:r>
                <a:r>
                  <a:rPr lang="en-US" altLang="ja-JP" dirty="0" smtClean="0"/>
                  <a:t>, </a:t>
                </a:r>
                <a:r>
                  <a:rPr lang="ja-JP" altLang="en-US" dirty="0" smtClean="0"/>
                  <a:t>ドアの挙動の確率的性質のために</a:t>
                </a:r>
                <a:r>
                  <a:rPr lang="en-US" altLang="ja-JP" dirty="0" smtClean="0"/>
                  <a:t>unique</a:t>
                </a:r>
                <a:r>
                  <a:rPr lang="ja-JP" altLang="en-US" dirty="0" smtClean="0"/>
                  <a:t>ではない</a:t>
                </a:r>
                <a:endParaRPr lang="en-US" altLang="ja-JP" dirty="0" smtClean="0"/>
              </a:p>
              <a:p>
                <a:r>
                  <a:rPr lang="ja-JP" altLang="en-US" dirty="0" smtClean="0"/>
                  <a:t>チーム</a:t>
                </a:r>
                <a:r>
                  <a:rPr lang="ja-JP" altLang="en-US" dirty="0"/>
                  <a:t>行動を</a:t>
                </a:r>
                <a:r>
                  <a:rPr lang="en-US" altLang="ja-JP" dirty="0"/>
                  <a:t>MDP</a:t>
                </a:r>
                <a:r>
                  <a:rPr lang="ja-JP" altLang="en-US" dirty="0"/>
                  <a:t>としてモデル化することができる</a:t>
                </a:r>
                <a:r>
                  <a:rPr lang="ja-JP" altLang="en-US" dirty="0" smtClean="0"/>
                  <a:t>ので</a:t>
                </a:r>
                <a:r>
                  <a:rPr lang="en-US" altLang="ja-JP" dirty="0" smtClean="0"/>
                  <a:t>, LTL</a:t>
                </a:r>
                <a:r>
                  <a:rPr lang="ja-JP" altLang="en-US" dirty="0"/>
                  <a:t>式を満足するチーム行動の</a:t>
                </a:r>
                <a:r>
                  <a:rPr lang="ja-JP" altLang="en-US" dirty="0" smtClean="0"/>
                  <a:t>集合は</a:t>
                </a:r>
                <a:r>
                  <a:rPr lang="en-US" altLang="ja-JP" dirty="0" smtClean="0"/>
                  <a:t>well-defined</a:t>
                </a:r>
              </a:p>
              <a:p>
                <a:endParaRPr lang="en-US" altLang="ja-JP" dirty="0">
                  <a:ea typeface="Cambria Math" panose="02040503050406030204" pitchFamily="18" charset="0"/>
                </a:endParaRPr>
              </a:p>
              <a:p>
                <a:pPr marL="0" indent="0">
                  <a:buNone/>
                </a:pPr>
                <a:endParaRPr lang="en-US" altLang="ja-JP" dirty="0">
                  <a:ea typeface="Cambria Math" panose="020405030504060302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45127" y="1293338"/>
                <a:ext cx="10515600" cy="5564662"/>
              </a:xfrm>
              <a:blipFill>
                <a:blip r:embed="rId2"/>
                <a:stretch>
                  <a:fillRect l="-928" t="-23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75183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A. Problem formulation</a:t>
            </a:r>
            <a:endParaRPr kumimoji="1" lang="ja-JP" altLang="en-US" sz="3200" dirty="0"/>
          </a:p>
        </p:txBody>
      </p:sp>
      <p:sp>
        <p:nvSpPr>
          <p:cNvPr id="5" name="正方形/長方形 4"/>
          <p:cNvSpPr/>
          <p:nvPr/>
        </p:nvSpPr>
        <p:spPr>
          <a:xfrm>
            <a:off x="1937074" y="1468900"/>
            <a:ext cx="8140376" cy="2472895"/>
          </a:xfrm>
          <a:prstGeom prst="rect">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a:off x="4762500" y="1468900"/>
            <a:ext cx="0" cy="8933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4762500" y="3209925"/>
            <a:ext cx="0" cy="7318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7419975" y="1468900"/>
            <a:ext cx="0" cy="89330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419975" y="3209925"/>
            <a:ext cx="0" cy="73187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H="1">
            <a:off x="7419975" y="2590305"/>
            <a:ext cx="409575" cy="686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楕円 15"/>
          <p:cNvSpPr/>
          <p:nvPr/>
        </p:nvSpPr>
        <p:spPr>
          <a:xfrm>
            <a:off x="5711086" y="2279735"/>
            <a:ext cx="851224" cy="85122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k</a:t>
            </a:r>
            <a:endParaRPr kumimoji="1" lang="ja-JP" altLang="en-US" sz="3200" dirty="0"/>
          </a:p>
        </p:txBody>
      </p:sp>
      <mc:AlternateContent xmlns:mc="http://schemas.openxmlformats.org/markup-compatibility/2006" xmlns:a14="http://schemas.microsoft.com/office/drawing/2010/main">
        <mc:Choice Requires="a14">
          <p:sp>
            <p:nvSpPr>
              <p:cNvPr id="19" name="正方形/長方形 18"/>
              <p:cNvSpPr/>
              <p:nvPr/>
            </p:nvSpPr>
            <p:spPr>
              <a:xfrm>
                <a:off x="534233" y="4297861"/>
                <a:ext cx="5330501" cy="1938992"/>
              </a:xfrm>
              <a:prstGeom prst="rect">
                <a:avLst/>
              </a:prstGeom>
            </p:spPr>
            <p:txBody>
              <a:bodyPr wrap="square">
                <a:spAutoFit/>
              </a:bodyPr>
              <a:lstStyle/>
              <a:p>
                <a:r>
                  <a:rPr lang="ja-JP" altLang="en-US" sz="2400" dirty="0" smtClean="0"/>
                  <a:t>状態</a:t>
                </a:r>
                <a:r>
                  <a:rPr lang="en-US" altLang="ja-JP" sz="2400" dirty="0" smtClean="0"/>
                  <a:t>v</a:t>
                </a:r>
                <a:r>
                  <a:rPr lang="ja-JP" altLang="en-US" sz="2400" dirty="0" smtClean="0"/>
                  <a:t>と制御</a:t>
                </a:r>
                <a14:m>
                  <m:oMath xmlns:m="http://schemas.openxmlformats.org/officeDocument/2006/math">
                    <m:sSubSup>
                      <m:sSubSupPr>
                        <m:ctrlPr>
                          <a:rPr lang="en-US" altLang="ja-JP" sz="2400" i="1">
                            <a:latin typeface="Cambria Math" panose="02040503050406030204" pitchFamily="18" charset="0"/>
                          </a:rPr>
                        </m:ctrlPr>
                      </m:sSubSupPr>
                      <m:e>
                        <m:r>
                          <m:rPr>
                            <m:sty m:val="p"/>
                          </m:rPr>
                          <a:rPr lang="en-US" altLang="ja-JP" sz="2400" i="1">
                            <a:latin typeface="Cambria Math" panose="02040503050406030204" pitchFamily="18" charset="0"/>
                          </a:rPr>
                          <m:t>μ</m:t>
                        </m:r>
                      </m:e>
                      <m:sub>
                        <m:r>
                          <a:rPr lang="en-US" altLang="ja-JP" sz="2400" i="1">
                            <a:latin typeface="Cambria Math" panose="02040503050406030204" pitchFamily="18" charset="0"/>
                          </a:rPr>
                          <m:t>𝑘</m:t>
                        </m:r>
                      </m:sub>
                      <m:sup>
                        <m:r>
                          <a:rPr lang="en-US" altLang="ja-JP" sz="2400" i="1">
                            <a:latin typeface="Cambria Math" panose="02040503050406030204" pitchFamily="18" charset="0"/>
                          </a:rPr>
                          <m:t>𝑛</m:t>
                        </m:r>
                      </m:sup>
                    </m:sSubSup>
                  </m:oMath>
                </a14:m>
                <a:r>
                  <a:rPr lang="ja-JP" altLang="en-US" sz="2400" dirty="0" smtClean="0"/>
                  <a:t>とドアの開閉がわかれば</a:t>
                </a:r>
                <a:r>
                  <a:rPr lang="en-US" altLang="ja-JP" sz="2400" dirty="0" smtClean="0"/>
                  <a:t>, </a:t>
                </a:r>
              </a:p>
              <a:p>
                <a:r>
                  <a:rPr lang="ja-JP" altLang="en-US" sz="2400" dirty="0" smtClean="0">
                    <a:solidFill>
                      <a:srgbClr val="FF0000"/>
                    </a:solidFill>
                  </a:rPr>
                  <a:t>次の部屋</a:t>
                </a:r>
                <a:r>
                  <a:rPr lang="en-US" altLang="ja-JP" sz="2400" dirty="0" smtClean="0">
                    <a:solidFill>
                      <a:srgbClr val="FF0000"/>
                    </a:solidFill>
                  </a:rPr>
                  <a:t>v’</a:t>
                </a:r>
                <a:r>
                  <a:rPr lang="ja-JP" altLang="en-US" sz="2400" dirty="0" smtClean="0">
                    <a:solidFill>
                      <a:srgbClr val="FF0000"/>
                    </a:solidFill>
                  </a:rPr>
                  <a:t>は決定的</a:t>
                </a:r>
                <a:r>
                  <a:rPr lang="ja-JP" altLang="en-US" sz="2400" dirty="0" smtClean="0"/>
                  <a:t>であるが</a:t>
                </a:r>
                <a:r>
                  <a:rPr lang="en-US" altLang="ja-JP" sz="2400" dirty="0" smtClean="0"/>
                  <a:t>,</a:t>
                </a:r>
              </a:p>
              <a:p>
                <a:endParaRPr lang="en-US" altLang="ja-JP" sz="2400" dirty="0" smtClean="0"/>
              </a:p>
              <a:p>
                <a:r>
                  <a:rPr lang="ja-JP" altLang="en-US" sz="2400" dirty="0" smtClean="0"/>
                  <a:t>ドアの開閉は確率的に遷移するので</a:t>
                </a:r>
                <a:endParaRPr lang="en-US" altLang="ja-JP" sz="2400" dirty="0" smtClean="0"/>
              </a:p>
              <a:p>
                <a:r>
                  <a:rPr lang="ja-JP" altLang="en-US" sz="2400" dirty="0" smtClean="0">
                    <a:solidFill>
                      <a:srgbClr val="FF0000"/>
                    </a:solidFill>
                  </a:rPr>
                  <a:t>時刻</a:t>
                </a:r>
                <a14:m>
                  <m:oMath xmlns:m="http://schemas.openxmlformats.org/officeDocument/2006/math">
                    <m:sSubSup>
                      <m:sSubSupPr>
                        <m:ctrlPr>
                          <a:rPr lang="en-US" altLang="ja-JP" sz="2400" i="1">
                            <a:solidFill>
                              <a:srgbClr val="FF0000"/>
                            </a:solidFill>
                            <a:latin typeface="Cambria Math" panose="02040503050406030204" pitchFamily="18" charset="0"/>
                          </a:rPr>
                        </m:ctrlPr>
                      </m:sSubSupPr>
                      <m:e>
                        <m:r>
                          <a:rPr lang="en-US" altLang="ja-JP" sz="2400" i="1">
                            <a:solidFill>
                              <a:srgbClr val="FF0000"/>
                            </a:solidFill>
                            <a:latin typeface="Cambria Math" panose="02040503050406030204" pitchFamily="18" charset="0"/>
                            <a:ea typeface="Cambria Math" panose="02040503050406030204" pitchFamily="18" charset="0"/>
                          </a:rPr>
                          <m:t>𝕋</m:t>
                        </m:r>
                      </m:e>
                      <m:sub>
                        <m:r>
                          <a:rPr lang="en-US" altLang="ja-JP" sz="2400" i="1">
                            <a:solidFill>
                              <a:srgbClr val="FF0000"/>
                            </a:solidFill>
                            <a:latin typeface="Cambria Math" panose="02040503050406030204" pitchFamily="18" charset="0"/>
                          </a:rPr>
                          <m:t>𝑘</m:t>
                        </m:r>
                      </m:sub>
                      <m:sup>
                        <m:r>
                          <a:rPr lang="en-US" altLang="ja-JP" sz="2400" i="1">
                            <a:solidFill>
                              <a:srgbClr val="FF0000"/>
                            </a:solidFill>
                            <a:latin typeface="Cambria Math" panose="02040503050406030204" pitchFamily="18" charset="0"/>
                          </a:rPr>
                          <m:t>𝑛</m:t>
                        </m:r>
                      </m:sup>
                    </m:sSubSup>
                  </m:oMath>
                </a14:m>
                <a:r>
                  <a:rPr lang="ja-JP" altLang="en-US" sz="2400" dirty="0" smtClean="0">
                    <a:solidFill>
                      <a:srgbClr val="FF0000"/>
                    </a:solidFill>
                  </a:rPr>
                  <a:t>のドアの開閉は非決定的</a:t>
                </a:r>
                <a:endParaRPr lang="ja-JP" altLang="en-US" sz="2400" dirty="0">
                  <a:solidFill>
                    <a:srgbClr val="FF0000"/>
                  </a:solidFill>
                </a:endParaRPr>
              </a:p>
            </p:txBody>
          </p:sp>
        </mc:Choice>
        <mc:Fallback xmlns="">
          <p:sp>
            <p:nvSpPr>
              <p:cNvPr id="19" name="正方形/長方形 18"/>
              <p:cNvSpPr>
                <a:spLocks noRot="1" noChangeAspect="1" noMove="1" noResize="1" noEditPoints="1" noAdjustHandles="1" noChangeArrowheads="1" noChangeShapeType="1" noTextEdit="1"/>
              </p:cNvSpPr>
              <p:nvPr/>
            </p:nvSpPr>
            <p:spPr>
              <a:xfrm>
                <a:off x="534233" y="4297861"/>
                <a:ext cx="5330501" cy="1938992"/>
              </a:xfrm>
              <a:prstGeom prst="rect">
                <a:avLst/>
              </a:prstGeom>
              <a:blipFill>
                <a:blip r:embed="rId2"/>
                <a:stretch>
                  <a:fillRect l="-1831" t="-3774" r="-4462" b="-5031"/>
                </a:stretch>
              </a:blipFill>
            </p:spPr>
            <p:txBody>
              <a:bodyPr/>
              <a:lstStyle/>
              <a:p>
                <a:r>
                  <a:rPr lang="ja-JP" altLang="en-US">
                    <a:noFill/>
                  </a:rPr>
                  <a:t> </a:t>
                </a:r>
              </a:p>
            </p:txBody>
          </p:sp>
        </mc:Fallback>
      </mc:AlternateContent>
      <p:cxnSp>
        <p:nvCxnSpPr>
          <p:cNvPr id="21" name="直線コネクタ 20"/>
          <p:cNvCxnSpPr/>
          <p:nvPr/>
        </p:nvCxnSpPr>
        <p:spPr>
          <a:xfrm>
            <a:off x="366211" y="5238814"/>
            <a:ext cx="5498523"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6083394" y="4693298"/>
            <a:ext cx="267698"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6083284" y="5834743"/>
            <a:ext cx="267808"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正方形/長方形 24"/>
              <p:cNvSpPr/>
              <p:nvPr/>
            </p:nvSpPr>
            <p:spPr>
              <a:xfrm>
                <a:off x="6404746" y="4276581"/>
                <a:ext cx="5502925" cy="833433"/>
              </a:xfrm>
              <a:prstGeom prst="rect">
                <a:avLst/>
              </a:prstGeom>
            </p:spPr>
            <p:txBody>
              <a:bodyPr wrap="square">
                <a:spAutoFit/>
              </a:bodyPr>
              <a:lstStyle/>
              <a:p>
                <a14:m>
                  <m:oMath xmlns:m="http://schemas.openxmlformats.org/officeDocument/2006/math">
                    <m:r>
                      <a:rPr lang="en-US" altLang="ja-JP" sz="2400" b="0" i="1" smtClean="0">
                        <a:latin typeface="Cambria Math" panose="02040503050406030204" pitchFamily="18" charset="0"/>
                      </a:rPr>
                      <m:t>     </m:t>
                    </m:r>
                    <m:r>
                      <a:rPr lang="en-US" altLang="ja-JP" sz="2400" i="1" smtClean="0">
                        <a:latin typeface="Cambria Math" panose="02040503050406030204" pitchFamily="18" charset="0"/>
                      </a:rPr>
                      <m:t>𝑀</m:t>
                    </m:r>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𝑣</m:t>
                        </m:r>
                        <m:r>
                          <a:rPr lang="en-US" altLang="ja-JP" sz="2400" i="1">
                            <a:latin typeface="Cambria Math" panose="02040503050406030204" pitchFamily="18" charset="0"/>
                          </a:rPr>
                          <m:t>,</m:t>
                        </m:r>
                        <m:r>
                          <a:rPr lang="en-US" altLang="ja-JP" sz="2400" i="1" smtClean="0">
                            <a:latin typeface="Cambria Math" panose="02040503050406030204" pitchFamily="18" charset="0"/>
                          </a:rPr>
                          <m:t> </m:t>
                        </m:r>
                        <m:r>
                          <a:rPr lang="en-US" altLang="ja-JP" sz="2400" i="1" smtClean="0">
                            <a:latin typeface="Cambria Math" panose="02040503050406030204" pitchFamily="18" charset="0"/>
                          </a:rPr>
                          <m:t>𝑢</m:t>
                        </m:r>
                      </m:e>
                    </m:d>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oMath>
                </a14:m>
                <a:r>
                  <a:rPr lang="en-US" altLang="ja-JP" sz="2400" dirty="0" smtClean="0"/>
                  <a:t>, </a:t>
                </a:r>
                <a14:m>
                  <m:oMath xmlns:m="http://schemas.openxmlformats.org/officeDocument/2006/math">
                    <m:r>
                      <a:rPr lang="en-US" altLang="ja-JP" sz="2400" i="1">
                        <a:latin typeface="Cambria Math" panose="02040503050406030204" pitchFamily="18" charset="0"/>
                      </a:rPr>
                      <m:t>𝑀</m:t>
                    </m:r>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r>
                          <a:rPr lang="en-US" altLang="ja-JP" sz="2400" i="1">
                            <a:latin typeface="Cambria Math" panose="02040503050406030204" pitchFamily="18" charset="0"/>
                          </a:rPr>
                          <m:t>, </m:t>
                        </m:r>
                        <m:r>
                          <a:rPr lang="en-US" altLang="ja-JP" sz="2400" i="1">
                            <a:latin typeface="Cambria Math" panose="02040503050406030204" pitchFamily="18" charset="0"/>
                          </a:rPr>
                          <m:t>𝑢</m:t>
                        </m:r>
                      </m:e>
                    </m:d>
                    <m:r>
                      <a:rPr lang="en-US" altLang="ja-JP" sz="2400" i="1">
                        <a:latin typeface="Cambria Math" panose="02040503050406030204" pitchFamily="18" charset="0"/>
                      </a:rPr>
                      <m:t>=</m:t>
                    </m:r>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endParaRPr lang="en-US" altLang="ja-JP" sz="2400" dirty="0" smtClean="0"/>
              </a:p>
              <a:p>
                <a:r>
                  <a:rPr lang="en-US" altLang="ja-JP" sz="2400" dirty="0"/>
                  <a:t>o</a:t>
                </a:r>
                <a:r>
                  <a:rPr lang="en-US" altLang="ja-JP" sz="2400" dirty="0" smtClean="0"/>
                  <a:t>r </a:t>
                </a:r>
                <a14:m>
                  <m:oMath xmlns:m="http://schemas.openxmlformats.org/officeDocument/2006/math">
                    <m:r>
                      <a:rPr lang="en-US" altLang="ja-JP" sz="2400" i="1">
                        <a:latin typeface="Cambria Math" panose="02040503050406030204" pitchFamily="18" charset="0"/>
                      </a:rPr>
                      <m:t>𝑀</m:t>
                    </m:r>
                    <m:d>
                      <m:dPr>
                        <m:ctrlPr>
                          <a:rPr lang="en-US" altLang="ja-JP" sz="2400" i="1">
                            <a:latin typeface="Cambria Math" panose="02040503050406030204" pitchFamily="18" charset="0"/>
                          </a:rPr>
                        </m:ctrlPr>
                      </m:dPr>
                      <m:e>
                        <m:r>
                          <a:rPr lang="en-US" altLang="ja-JP" sz="2400" i="1">
                            <a:latin typeface="Cambria Math" panose="02040503050406030204" pitchFamily="18" charset="0"/>
                          </a:rPr>
                          <m:t>𝑣</m:t>
                        </m:r>
                        <m:r>
                          <a:rPr lang="en-US" altLang="ja-JP" sz="2400" i="1">
                            <a:latin typeface="Cambria Math" panose="02040503050406030204" pitchFamily="18" charset="0"/>
                          </a:rPr>
                          <m:t>, </m:t>
                        </m:r>
                        <m:r>
                          <a:rPr lang="en-US" altLang="ja-JP" sz="2400" i="1">
                            <a:latin typeface="Cambria Math" panose="02040503050406030204" pitchFamily="18" charset="0"/>
                          </a:rPr>
                          <m:t>𝑢</m:t>
                        </m:r>
                      </m:e>
                    </m:d>
                    <m:r>
                      <a:rPr lang="en-US" altLang="ja-JP" sz="2400" i="1">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oMath>
                </a14:m>
                <a:r>
                  <a:rPr lang="en-US" altLang="ja-JP" sz="2400" dirty="0"/>
                  <a:t>, </a:t>
                </a:r>
                <a14:m>
                  <m:oMath xmlns:m="http://schemas.openxmlformats.org/officeDocument/2006/math">
                    <m:r>
                      <a:rPr lang="en-US" altLang="ja-JP" sz="2400" i="1">
                        <a:latin typeface="Cambria Math" panose="02040503050406030204" pitchFamily="18" charset="0"/>
                      </a:rPr>
                      <m:t>𝑀</m:t>
                    </m:r>
                    <m:d>
                      <m:dPr>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r>
                          <a:rPr lang="en-US" altLang="ja-JP" sz="2400" i="1">
                            <a:latin typeface="Cambria Math" panose="02040503050406030204" pitchFamily="18" charset="0"/>
                          </a:rPr>
                          <m:t>, </m:t>
                        </m:r>
                        <m:r>
                          <a:rPr lang="en-US" altLang="ja-JP" sz="2400" i="1">
                            <a:latin typeface="Cambria Math" panose="02040503050406030204" pitchFamily="18" charset="0"/>
                          </a:rPr>
                          <m:t>𝑢</m:t>
                        </m:r>
                      </m:e>
                    </m:d>
                    <m:r>
                      <a:rPr lang="en-US" altLang="ja-JP" sz="2400" i="1">
                        <a:latin typeface="Cambria Math" panose="02040503050406030204" pitchFamily="18" charset="0"/>
                      </a:rPr>
                      <m:t>=</m:t>
                    </m:r>
                    <m:r>
                      <a:rPr lang="en-US" altLang="ja-JP" sz="2400" b="0" i="1" smtClean="0">
                        <a:latin typeface="Cambria Math" panose="02040503050406030204" pitchFamily="18" charset="0"/>
                      </a:rPr>
                      <m:t>𝑣</m:t>
                    </m:r>
                  </m:oMath>
                </a14:m>
                <a:r>
                  <a:rPr lang="en-US" altLang="ja-JP" sz="2400" dirty="0" smtClean="0"/>
                  <a:t> </a:t>
                </a:r>
                <a:r>
                  <a:rPr lang="ja-JP" altLang="en-US" sz="2400" dirty="0" smtClean="0"/>
                  <a:t>は決定的</a:t>
                </a:r>
                <a:endParaRPr lang="en-US" altLang="ja-JP" sz="2400" dirty="0"/>
              </a:p>
            </p:txBody>
          </p:sp>
        </mc:Choice>
        <mc:Fallback xmlns="">
          <p:sp>
            <p:nvSpPr>
              <p:cNvPr id="25" name="正方形/長方形 24"/>
              <p:cNvSpPr>
                <a:spLocks noRot="1" noChangeAspect="1" noMove="1" noResize="1" noEditPoints="1" noAdjustHandles="1" noChangeArrowheads="1" noChangeShapeType="1" noTextEdit="1"/>
              </p:cNvSpPr>
              <p:nvPr/>
            </p:nvSpPr>
            <p:spPr>
              <a:xfrm>
                <a:off x="6404746" y="4276581"/>
                <a:ext cx="5502925" cy="833433"/>
              </a:xfrm>
              <a:prstGeom prst="rect">
                <a:avLst/>
              </a:prstGeom>
              <a:blipFill>
                <a:blip r:embed="rId3"/>
                <a:stretch>
                  <a:fillRect l="-1774" t="-5882" b="-16912"/>
                </a:stretch>
              </a:blipFill>
            </p:spPr>
            <p:txBody>
              <a:bodyPr/>
              <a:lstStyle/>
              <a:p>
                <a:r>
                  <a:rPr lang="ja-JP" altLang="en-US">
                    <a:noFill/>
                  </a:rPr>
                  <a:t> </a:t>
                </a:r>
              </a:p>
            </p:txBody>
          </p:sp>
        </mc:Fallback>
      </mc:AlternateContent>
      <p:pic>
        <p:nvPicPr>
          <p:cNvPr id="26" name="図 25"/>
          <p:cNvPicPr>
            <a:picLocks noChangeAspect="1"/>
          </p:cNvPicPr>
          <p:nvPr/>
        </p:nvPicPr>
        <p:blipFill rotWithShape="1">
          <a:blip r:embed="rId4">
            <a:extLst>
              <a:ext uri="{28A0092B-C50C-407E-A947-70E740481C1C}">
                <a14:useLocalDpi xmlns:a14="http://schemas.microsoft.com/office/drawing/2010/main" val="0"/>
              </a:ext>
            </a:extLst>
          </a:blip>
          <a:srcRect r="75442" b="1033"/>
          <a:stretch/>
        </p:blipFill>
        <p:spPr>
          <a:xfrm>
            <a:off x="6462430" y="5746742"/>
            <a:ext cx="594243" cy="545333"/>
          </a:xfrm>
          <a:prstGeom prst="rect">
            <a:avLst/>
          </a:prstGeom>
        </p:spPr>
      </p:pic>
      <mc:AlternateContent xmlns:mc="http://schemas.openxmlformats.org/markup-compatibility/2006" xmlns:a14="http://schemas.microsoft.com/office/drawing/2010/main">
        <mc:Choice Requires="a14">
          <p:sp>
            <p:nvSpPr>
              <p:cNvPr id="27" name="テキスト ボックス 26"/>
              <p:cNvSpPr txBox="1"/>
              <p:nvPr/>
            </p:nvSpPr>
            <p:spPr>
              <a:xfrm>
                <a:off x="7172826" y="5812718"/>
                <a:ext cx="396326" cy="3862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kumimoji="1" lang="en-US" altLang="ja-JP" sz="2400" b="0" i="1" smtClean="0">
                              <a:latin typeface="Cambria Math" panose="02040503050406030204" pitchFamily="18" charset="0"/>
                            </a:rPr>
                            <m:t>0</m:t>
                          </m:r>
                        </m:sup>
                      </m:sSubSup>
                    </m:oMath>
                  </m:oMathPara>
                </a14:m>
                <a:endParaRPr kumimoji="1" lang="ja-JP" altLang="en-US" sz="24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172826" y="5812718"/>
                <a:ext cx="396326" cy="386260"/>
              </a:xfrm>
              <a:prstGeom prst="rect">
                <a:avLst/>
              </a:prstGeom>
              <a:blipFill>
                <a:blip r:embed="rId5"/>
                <a:stretch>
                  <a:fillRect l="-10769" r="-4615" b="-190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7623179" y="5812718"/>
                <a:ext cx="389722" cy="383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lang="en-US" altLang="ja-JP" sz="2400" i="1">
                              <a:latin typeface="Cambria Math" panose="02040503050406030204" pitchFamily="18" charset="0"/>
                            </a:rPr>
                            <m:t>1</m:t>
                          </m:r>
                        </m:sup>
                      </m:sSubSup>
                    </m:oMath>
                  </m:oMathPara>
                </a14:m>
                <a:endParaRPr kumimoji="1" lang="ja-JP" altLang="en-US" sz="2400" dirty="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623179" y="5812718"/>
                <a:ext cx="389722" cy="383182"/>
              </a:xfrm>
              <a:prstGeom prst="rect">
                <a:avLst/>
              </a:prstGeom>
              <a:blipFill>
                <a:blip r:embed="rId6"/>
                <a:stretch>
                  <a:fillRect l="-11111" r="-7937" b="-193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8066928" y="5827434"/>
                <a:ext cx="396326" cy="383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lang="en-US" altLang="ja-JP" sz="2400" i="1">
                              <a:latin typeface="Cambria Math" panose="02040503050406030204" pitchFamily="18" charset="0"/>
                            </a:rPr>
                            <m:t>2</m:t>
                          </m:r>
                        </m:sup>
                      </m:sSubSup>
                    </m:oMath>
                  </m:oMathPara>
                </a14:m>
                <a:endParaRPr kumimoji="1" lang="ja-JP" altLang="en-US" sz="2400" dirty="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8066928" y="5827434"/>
                <a:ext cx="396326" cy="383951"/>
              </a:xfrm>
              <a:prstGeom prst="rect">
                <a:avLst/>
              </a:prstGeom>
              <a:blipFill>
                <a:blip r:embed="rId7"/>
                <a:stretch>
                  <a:fillRect l="-10769" r="-4615" b="-1746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8517281" y="5827434"/>
                <a:ext cx="298735" cy="38581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𝑣</m:t>
                          </m:r>
                        </m:e>
                        <m:sub>
                          <m:r>
                            <a:rPr kumimoji="1" lang="en-US" altLang="ja-JP" sz="2400" b="0" i="1" smtClean="0">
                              <a:latin typeface="Cambria Math" panose="02040503050406030204" pitchFamily="18" charset="0"/>
                            </a:rPr>
                            <m:t>𝑘</m:t>
                          </m:r>
                        </m:sub>
                        <m:sup>
                          <m:r>
                            <a:rPr lang="en-US" altLang="ja-JP" sz="2400" i="1">
                              <a:latin typeface="Cambria Math" panose="02040503050406030204" pitchFamily="18" charset="0"/>
                            </a:rPr>
                            <m:t>3</m:t>
                          </m:r>
                        </m:sup>
                      </m:sSubSup>
                    </m:oMath>
                  </m:oMathPara>
                </a14:m>
                <a:endParaRPr kumimoji="1" lang="ja-JP" altLang="en-US" sz="2400" dirty="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8517281" y="5827434"/>
                <a:ext cx="298735" cy="385811"/>
              </a:xfrm>
              <a:prstGeom prst="rect">
                <a:avLst/>
              </a:prstGeom>
              <a:blipFill>
                <a:blip r:embed="rId8"/>
                <a:stretch>
                  <a:fillRect l="-26531" r="-26531" b="-19048"/>
                </a:stretch>
              </a:blipFill>
            </p:spPr>
            <p:txBody>
              <a:bodyPr/>
              <a:lstStyle/>
              <a:p>
                <a:r>
                  <a:rPr lang="ja-JP" altLang="en-US">
                    <a:noFill/>
                  </a:rPr>
                  <a:t> </a:t>
                </a:r>
              </a:p>
            </p:txBody>
          </p:sp>
        </mc:Fallback>
      </mc:AlternateContent>
      <p:sp>
        <p:nvSpPr>
          <p:cNvPr id="31" name="テキスト ボックス 30"/>
          <p:cNvSpPr txBox="1"/>
          <p:nvPr/>
        </p:nvSpPr>
        <p:spPr>
          <a:xfrm>
            <a:off x="8816016" y="5827434"/>
            <a:ext cx="799683" cy="461665"/>
          </a:xfrm>
          <a:prstGeom prst="rect">
            <a:avLst/>
          </a:prstGeom>
          <a:noFill/>
        </p:spPr>
        <p:txBody>
          <a:bodyPr wrap="square" rtlCol="0">
            <a:spAutoFit/>
          </a:bodyPr>
          <a:lstStyle/>
          <a:p>
            <a:r>
              <a:rPr lang="ja-JP" altLang="en-US" sz="2400" dirty="0"/>
              <a:t>･･･</a:t>
            </a:r>
            <a:endParaRPr kumimoji="1" lang="ja-JP" altLang="en-US" sz="2400" dirty="0"/>
          </a:p>
        </p:txBody>
      </p:sp>
      <p:sp>
        <p:nvSpPr>
          <p:cNvPr id="32" name="正方形/長方形 31"/>
          <p:cNvSpPr/>
          <p:nvPr/>
        </p:nvSpPr>
        <p:spPr>
          <a:xfrm>
            <a:off x="9414463" y="5812718"/>
            <a:ext cx="1712328" cy="461665"/>
          </a:xfrm>
          <a:prstGeom prst="rect">
            <a:avLst/>
          </a:prstGeom>
        </p:spPr>
        <p:txBody>
          <a:bodyPr wrap="none">
            <a:spAutoFit/>
          </a:bodyPr>
          <a:lstStyle/>
          <a:p>
            <a:r>
              <a:rPr lang="ja-JP" altLang="en-US" sz="2400" dirty="0" smtClean="0"/>
              <a:t>は</a:t>
            </a:r>
            <a:r>
              <a:rPr lang="ja-JP" altLang="en-US" sz="2400" dirty="0"/>
              <a:t>非</a:t>
            </a:r>
            <a:r>
              <a:rPr lang="ja-JP" altLang="en-US" sz="2400" dirty="0" smtClean="0"/>
              <a:t>決定的</a:t>
            </a:r>
            <a:endParaRPr lang="en-US" altLang="ja-JP" sz="2400" dirty="0"/>
          </a:p>
        </p:txBody>
      </p:sp>
      <p:cxnSp>
        <p:nvCxnSpPr>
          <p:cNvPr id="39" name="直線矢印コネクタ 38"/>
          <p:cNvCxnSpPr>
            <a:stCxn id="16" idx="6"/>
          </p:cNvCxnSpPr>
          <p:nvPr/>
        </p:nvCxnSpPr>
        <p:spPr>
          <a:xfrm>
            <a:off x="6562310" y="2705347"/>
            <a:ext cx="1504618" cy="5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898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A. Problem formulation</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45127" y="1293338"/>
                <a:ext cx="11193148" cy="5564662"/>
              </a:xfrm>
            </p:spPr>
            <p:txBody>
              <a:bodyPr>
                <a:normAutofit/>
              </a:bodyPr>
              <a:lstStyle/>
              <a:p>
                <a:pPr marL="0" indent="0">
                  <a:buNone/>
                </a:pPr>
                <a:r>
                  <a:rPr lang="en-US" altLang="ja-JP" sz="2400" dirty="0" smtClean="0">
                    <a:latin typeface="+mn-ea"/>
                  </a:rPr>
                  <a:t>Problem</a:t>
                </a:r>
                <a:r>
                  <a:rPr lang="ja-JP" altLang="en-US" sz="2400" dirty="0">
                    <a:latin typeface="+mn-ea"/>
                  </a:rPr>
                  <a:t> </a:t>
                </a:r>
                <a:r>
                  <a:rPr lang="en-US" altLang="ja-JP" sz="2400" dirty="0" smtClean="0">
                    <a:latin typeface="+mn-ea"/>
                  </a:rPr>
                  <a:t>1</a:t>
                </a:r>
              </a:p>
              <a:p>
                <a:pPr marL="0" indent="0">
                  <a:buNone/>
                </a:pPr>
                <a:r>
                  <a:rPr lang="ja-JP" altLang="en-US" sz="2400" dirty="0" smtClean="0">
                    <a:latin typeface="+mn-ea"/>
                  </a:rPr>
                  <a:t>区切られた環境</a:t>
                </a:r>
                <a14:m>
                  <m:oMath xmlns:m="http://schemas.openxmlformats.org/officeDocument/2006/math">
                    <m:r>
                      <a:rPr lang="en-US" altLang="ja-JP" sz="2400" i="1" smtClean="0">
                        <a:latin typeface="Cambria Math" panose="02040503050406030204" pitchFamily="18" charset="0"/>
                        <a:ea typeface="Cambria Math" panose="02040503050406030204" pitchFamily="18" charset="0"/>
                      </a:rPr>
                      <m:t>ℇ</m:t>
                    </m:r>
                  </m:oMath>
                </a14:m>
                <a:r>
                  <a:rPr lang="en-US" altLang="ja-JP" sz="2400" dirty="0" smtClean="0">
                    <a:latin typeface="+mn-ea"/>
                  </a:rPr>
                  <a:t>(Eqn(28))</a:t>
                </a:r>
              </a:p>
              <a:p>
                <a:pPr marL="0" indent="0">
                  <a:buNone/>
                </a:pPr>
                <a:r>
                  <a:rPr lang="ja-JP" altLang="en-US" sz="2400" dirty="0" smtClean="0">
                    <a:latin typeface="+mn-ea"/>
                  </a:rPr>
                  <a:t>ゲーム遷移システム</a:t>
                </a:r>
                <a:r>
                  <a:rPr lang="en-US" altLang="ja-JP" sz="2400" dirty="0" smtClean="0">
                    <a:latin typeface="+mn-ea"/>
                  </a:rPr>
                  <a:t>{ </a:t>
                </a:r>
                <a14:m>
                  <m:oMath xmlns:m="http://schemas.openxmlformats.org/officeDocument/2006/math">
                    <m:sSub>
                      <m:sSubPr>
                        <m:ctrlPr>
                          <a:rPr lang="en-US" altLang="ja-JP" sz="2400" i="1" smtClean="0">
                            <a:latin typeface="Cambria Math" panose="02040503050406030204" pitchFamily="18" charset="0"/>
                          </a:rPr>
                        </m:ctrlPr>
                      </m:sSubPr>
                      <m:e>
                        <m:r>
                          <a:rPr lang="ja-JP" altLang="en-US" sz="2400" i="1" smtClean="0">
                            <a:latin typeface="Cambria Math" panose="02040503050406030204" pitchFamily="18" charset="0"/>
                          </a:rPr>
                          <m:t>𝒯</m:t>
                        </m:r>
                      </m:e>
                      <m:sub>
                        <m:r>
                          <a:rPr lang="en-US" altLang="ja-JP" sz="2400" b="0" i="1" smtClean="0">
                            <a:latin typeface="Cambria Math" panose="02040503050406030204" pitchFamily="18" charset="0"/>
                          </a:rPr>
                          <m:t>𝑘</m:t>
                        </m:r>
                      </m:sub>
                    </m:sSub>
                    <m:r>
                      <a:rPr lang="en-US" altLang="ja-JP" sz="2400" b="0" i="1" smtClean="0">
                        <a:latin typeface="Cambria Math" panose="02040503050406030204" pitchFamily="18" charset="0"/>
                      </a:rPr>
                      <m:t> ,</m:t>
                    </m:r>
                    <m:r>
                      <a:rPr lang="en-US" altLang="ja-JP" sz="2400" i="1">
                        <a:latin typeface="Cambria Math" panose="02040503050406030204" pitchFamily="18" charset="0"/>
                      </a:rPr>
                      <m:t>𝑘</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ℛ</m:t>
                    </m:r>
                  </m:oMath>
                </a14:m>
                <a:r>
                  <a:rPr lang="en-US" altLang="ja-JP" sz="2400" dirty="0" smtClean="0">
                    <a:latin typeface="+mn-ea"/>
                  </a:rPr>
                  <a:t>}(</a:t>
                </a:r>
                <a:r>
                  <a:rPr lang="en-US" altLang="ja-JP" sz="2400" dirty="0" err="1" smtClean="0">
                    <a:latin typeface="+mn-ea"/>
                  </a:rPr>
                  <a:t>Eqn</a:t>
                </a:r>
                <a:r>
                  <a:rPr lang="en-US" altLang="ja-JP" sz="2400" dirty="0" smtClean="0">
                    <a:latin typeface="+mn-ea"/>
                  </a:rPr>
                  <a:t>(30))</a:t>
                </a:r>
                <a:r>
                  <a:rPr lang="ja-JP" altLang="en-US" sz="2400" dirty="0" smtClean="0">
                    <a:latin typeface="+mn-ea"/>
                  </a:rPr>
                  <a:t>  </a:t>
                </a:r>
                <a:r>
                  <a:rPr lang="en-US" altLang="ja-JP" sz="2400" dirty="0" smtClean="0">
                    <a:latin typeface="+mn-ea"/>
                  </a:rPr>
                  <a:t>(</a:t>
                </a:r>
                <a:r>
                  <a:rPr lang="ja-JP" altLang="en-US" sz="2400" dirty="0" smtClean="0">
                    <a:latin typeface="+mn-ea"/>
                  </a:rPr>
                  <a:t>ロボットチーム</a:t>
                </a:r>
                <a:r>
                  <a:rPr lang="en-US" altLang="ja-JP" sz="2400" dirty="0" smtClean="0">
                    <a:latin typeface="+mn-ea"/>
                  </a:rPr>
                  <a:t>)</a:t>
                </a:r>
              </a:p>
              <a:p>
                <a:pPr marL="0" indent="0">
                  <a:buNone/>
                </a:pPr>
                <a:r>
                  <a:rPr lang="en-US" altLang="ja-JP" sz="2400" dirty="0" smtClean="0">
                    <a:latin typeface="+mn-ea"/>
                  </a:rPr>
                  <a:t>Markov</a:t>
                </a:r>
                <a:r>
                  <a:rPr lang="ja-JP" altLang="en-US" sz="2400" dirty="0" smtClean="0">
                    <a:latin typeface="+mn-ea"/>
                  </a:rPr>
                  <a:t>連鎖</a:t>
                </a:r>
                <a:r>
                  <a:rPr lang="en-US" altLang="ja-JP" sz="2400" dirty="0" smtClean="0">
                    <a:latin typeface="+mn-ea"/>
                  </a:rPr>
                  <a:t>{</a:t>
                </a:r>
                <a14:m>
                  <m:oMath xmlns:m="http://schemas.openxmlformats.org/officeDocument/2006/math">
                    <m:r>
                      <a:rPr lang="en-US" altLang="ja-JP" sz="2400" b="0" i="0" smtClean="0">
                        <a:latin typeface="Cambria Math" panose="02040503050406030204" pitchFamily="18" charset="0"/>
                      </a:rPr>
                      <m:t> </m:t>
                    </m:r>
                    <m:sSub>
                      <m:sSubPr>
                        <m:ctrlPr>
                          <a:rPr lang="en-US" altLang="ja-JP" sz="2400" i="1">
                            <a:latin typeface="Cambria Math" panose="02040503050406030204" pitchFamily="18" charset="0"/>
                          </a:rPr>
                        </m:ctrlPr>
                      </m:sSubPr>
                      <m:e>
                        <m:r>
                          <a:rPr lang="ja-JP" altLang="en-US" sz="2400" i="1" smtClean="0">
                            <a:latin typeface="Cambria Math" panose="02040503050406030204" pitchFamily="18" charset="0"/>
                          </a:rPr>
                          <m:t>𝒞</m:t>
                        </m:r>
                      </m:e>
                      <m:sub>
                        <m:r>
                          <a:rPr lang="en-US" altLang="ja-JP" sz="2400" b="0" i="1" smtClean="0">
                            <a:latin typeface="Cambria Math" panose="02040503050406030204" pitchFamily="18" charset="0"/>
                          </a:rPr>
                          <m:t>𝑖</m:t>
                        </m:r>
                      </m:sub>
                    </m:sSub>
                    <m:r>
                      <a:rPr lang="en-US" altLang="ja-JP" sz="2400" b="0" i="1">
                        <a:latin typeface="Cambria Math" panose="02040503050406030204" pitchFamily="18" charset="0"/>
                      </a:rPr>
                      <m:t> </m:t>
                    </m:r>
                    <m:r>
                      <a:rPr lang="en-US" altLang="ja-JP" sz="2400" b="0" i="1" smtClean="0">
                        <a:latin typeface="Cambria Math" panose="02040503050406030204" pitchFamily="18" charset="0"/>
                      </a:rPr>
                      <m:t>,</m:t>
                    </m:r>
                    <m:r>
                      <a:rPr lang="en-US" altLang="ja-JP" sz="2400" b="0" i="1">
                        <a:latin typeface="Cambria Math" panose="02040503050406030204" pitchFamily="18" charset="0"/>
                      </a:rPr>
                      <m:t> </m:t>
                    </m:r>
                    <m:r>
                      <a:rPr lang="en-US" altLang="ja-JP" sz="2400" b="0" i="1" smtClean="0">
                        <a:latin typeface="Cambria Math" panose="02040503050406030204" pitchFamily="18" charset="0"/>
                      </a:rPr>
                      <m:t>𝑖</m:t>
                    </m:r>
                    <m:r>
                      <a:rPr lang="en-US" altLang="ja-JP" sz="2400" i="1">
                        <a:latin typeface="Cambria Math" panose="02040503050406030204" pitchFamily="18" charset="0"/>
                        <a:ea typeface="Cambria Math" panose="02040503050406030204" pitchFamily="18" charset="0"/>
                      </a:rPr>
                      <m:t>∈</m:t>
                    </m:r>
                    <m:r>
                      <a:rPr lang="ja-JP" altLang="en-US" sz="2400" i="1" smtClean="0">
                        <a:latin typeface="Cambria Math" panose="02040503050406030204" pitchFamily="18" charset="0"/>
                        <a:ea typeface="Cambria Math" panose="02040503050406030204" pitchFamily="18" charset="0"/>
                      </a:rPr>
                      <m:t>𝒟</m:t>
                    </m:r>
                  </m:oMath>
                </a14:m>
                <a:r>
                  <a:rPr lang="en-US" altLang="ja-JP" sz="2400" dirty="0" smtClean="0">
                    <a:latin typeface="+mn-ea"/>
                  </a:rPr>
                  <a:t>}(</a:t>
                </a:r>
                <a:r>
                  <a:rPr lang="en-US" altLang="ja-JP" sz="2400" dirty="0" err="1" smtClean="0">
                    <a:latin typeface="+mn-ea"/>
                  </a:rPr>
                  <a:t>Eqn</a:t>
                </a:r>
                <a:r>
                  <a:rPr lang="en-US" altLang="ja-JP" sz="2400" dirty="0" smtClean="0">
                    <a:latin typeface="+mn-ea"/>
                  </a:rPr>
                  <a:t>(29))</a:t>
                </a:r>
                <a:r>
                  <a:rPr lang="ja-JP" altLang="en-US" sz="2400" dirty="0">
                    <a:latin typeface="+mn-ea"/>
                  </a:rPr>
                  <a:t> </a:t>
                </a:r>
                <a:r>
                  <a:rPr lang="ja-JP" altLang="en-US" sz="2400" dirty="0" smtClean="0">
                    <a:latin typeface="+mn-ea"/>
                  </a:rPr>
                  <a:t>              </a:t>
                </a:r>
                <a:r>
                  <a:rPr lang="en-US" altLang="ja-JP" sz="2400" dirty="0" smtClean="0">
                    <a:latin typeface="+mn-ea"/>
                  </a:rPr>
                  <a:t>(</a:t>
                </a:r>
                <a:r>
                  <a:rPr lang="ja-JP" altLang="en-US" sz="2400" dirty="0" smtClean="0">
                    <a:latin typeface="+mn-ea"/>
                  </a:rPr>
                  <a:t>ドアの集合</a:t>
                </a:r>
                <a:r>
                  <a:rPr lang="en-US" altLang="ja-JP" sz="2400" dirty="0" smtClean="0">
                    <a:latin typeface="+mn-ea"/>
                  </a:rPr>
                  <a:t>)</a:t>
                </a:r>
              </a:p>
              <a:p>
                <a:pPr marL="0" indent="0">
                  <a:buNone/>
                </a:pPr>
                <a:r>
                  <a:rPr lang="en-US" altLang="ja-JP" sz="2400" dirty="0" smtClean="0">
                    <a:latin typeface="+mn-ea"/>
                  </a:rPr>
                  <a:t>LTL</a:t>
                </a:r>
                <a:r>
                  <a:rPr lang="ja-JP" altLang="en-US" sz="2400" dirty="0" smtClean="0">
                    <a:latin typeface="+mn-ea"/>
                  </a:rPr>
                  <a:t>式</a:t>
                </a:r>
                <a14:m>
                  <m:oMath xmlns:m="http://schemas.openxmlformats.org/officeDocument/2006/math">
                    <m:r>
                      <a:rPr lang="ja-JP" altLang="en-US" sz="2400" i="1" dirty="0">
                        <a:latin typeface="Cambria Math" panose="02040503050406030204" pitchFamily="18" charset="0"/>
                      </a:rPr>
                      <m:t>𝜙</m:t>
                    </m:r>
                    <m:r>
                      <a:rPr lang="en-US" altLang="ja-JP" sz="2400" i="1" dirty="0">
                        <a:latin typeface="Cambria Math" panose="02040503050406030204" pitchFamily="18" charset="0"/>
                      </a:rPr>
                      <m:t>=</m:t>
                    </m:r>
                    <m:r>
                      <a:rPr lang="en-US" altLang="ja-JP" sz="2400" i="1" dirty="0">
                        <a:latin typeface="Cambria Math" panose="02040503050406030204" pitchFamily="18" charset="0"/>
                      </a:rPr>
                      <m:t>𝜑</m:t>
                    </m:r>
                    <m:r>
                      <a:rPr lang="en-US" altLang="ja-JP" sz="2400" i="1" dirty="0">
                        <a:latin typeface="Cambria Math" panose="02040503050406030204" pitchFamily="18" charset="0"/>
                      </a:rPr>
                      <m:t>∧</m:t>
                    </m:r>
                    <m:r>
                      <a:rPr lang="en-US" altLang="ja-JP" sz="2400" b="1" i="1" dirty="0">
                        <a:latin typeface="Cambria Math" panose="02040503050406030204" pitchFamily="18" charset="0"/>
                      </a:rPr>
                      <m:t>𝑮𝑭</m:t>
                    </m:r>
                    <m:r>
                      <a:rPr lang="ja-JP" altLang="en-US" sz="2400" i="1" dirty="0">
                        <a:latin typeface="Cambria Math" panose="02040503050406030204" pitchFamily="18" charset="0"/>
                      </a:rPr>
                      <m:t>𝜓</m:t>
                    </m:r>
                  </m:oMath>
                </a14:m>
                <a:r>
                  <a:rPr lang="en-US" altLang="ja-JP" sz="2400" dirty="0" smtClean="0">
                    <a:latin typeface="+mn-ea"/>
                  </a:rPr>
                  <a:t>(</a:t>
                </a:r>
                <a:r>
                  <a:rPr lang="en-US" altLang="ja-JP" sz="2400" dirty="0" err="1" smtClean="0">
                    <a:latin typeface="+mn-ea"/>
                  </a:rPr>
                  <a:t>Eqn</a:t>
                </a:r>
                <a:r>
                  <a:rPr lang="en-US" altLang="ja-JP" sz="2400" dirty="0" smtClean="0">
                    <a:latin typeface="+mn-ea"/>
                  </a:rPr>
                  <a:t>(1))</a:t>
                </a:r>
                <a:r>
                  <a:rPr lang="ja-JP" altLang="en-US" sz="2400" dirty="0" smtClean="0">
                    <a:latin typeface="+mn-ea"/>
                  </a:rPr>
                  <a:t>　                  </a:t>
                </a:r>
                <a:r>
                  <a:rPr lang="en-US" altLang="ja-JP" sz="2400" dirty="0" smtClean="0">
                    <a:latin typeface="+mn-ea"/>
                  </a:rPr>
                  <a:t>(</a:t>
                </a:r>
                <a:r>
                  <a:rPr lang="ja-JP" altLang="en-US" sz="2400" dirty="0" smtClean="0">
                    <a:latin typeface="+mn-ea"/>
                  </a:rPr>
                  <a:t>制御仕様</a:t>
                </a:r>
                <a:r>
                  <a:rPr lang="en-US" altLang="ja-JP" sz="2400" dirty="0" smtClean="0">
                    <a:latin typeface="+mn-ea"/>
                  </a:rPr>
                  <a:t>)</a:t>
                </a:r>
              </a:p>
              <a:p>
                <a:pPr marL="0" indent="0">
                  <a:buNone/>
                </a:pPr>
                <a:r>
                  <a:rPr lang="ja-JP" altLang="en-US" sz="2400" dirty="0" smtClean="0">
                    <a:latin typeface="+mn-ea"/>
                  </a:rPr>
                  <a:t>が与えられ</a:t>
                </a:r>
                <a:r>
                  <a:rPr lang="en-US" altLang="ja-JP" sz="2400" dirty="0" smtClean="0">
                    <a:latin typeface="+mn-ea"/>
                  </a:rPr>
                  <a:t>, </a:t>
                </a:r>
              </a:p>
              <a:p>
                <a:pPr marL="0" indent="0">
                  <a:buNone/>
                </a:pP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1">
                            <a:latin typeface="Cambria Math" panose="02040503050406030204" pitchFamily="18" charset="0"/>
                          </a:rPr>
                          <m:t>π</m:t>
                        </m:r>
                      </m:e>
                      <m:sub>
                        <m:r>
                          <a:rPr lang="en-US" altLang="ja-JP" sz="2400" i="1">
                            <a:latin typeface="Cambria Math" panose="02040503050406030204" pitchFamily="18" charset="0"/>
                          </a:rPr>
                          <m:t>𝑘</m:t>
                        </m:r>
                        <m:r>
                          <a:rPr lang="en-US" altLang="ja-JP" sz="2400" i="1">
                            <a:latin typeface="Cambria Math" panose="02040503050406030204" pitchFamily="18" charset="0"/>
                          </a:rPr>
                          <m:t> </m:t>
                        </m:r>
                      </m:sub>
                    </m:sSub>
                    <m:r>
                      <a:rPr lang="ja-JP" altLang="en-US" sz="2400" i="1">
                        <a:latin typeface="Cambria Math" panose="02040503050406030204" pitchFamily="18" charset="0"/>
                      </a:rPr>
                      <m:t>に</m:t>
                    </m:r>
                    <m:r>
                      <a:rPr lang="ja-JP" altLang="en-US" sz="2400" i="1" dirty="0">
                        <a:latin typeface="Cambria Math" panose="02040503050406030204" pitchFamily="18" charset="0"/>
                      </a:rPr>
                      <m:t>より</m:t>
                    </m:r>
                  </m:oMath>
                </a14:m>
                <a:r>
                  <a:rPr lang="ja-JP" altLang="en-US" sz="2400" dirty="0" smtClean="0">
                    <a:latin typeface="+mn-ea"/>
                  </a:rPr>
                  <a:t>生成されるチームのふるまいが</a:t>
                </a:r>
                <a:r>
                  <a:rPr lang="ja-JP" altLang="en-US" sz="2400" dirty="0" smtClean="0">
                    <a:solidFill>
                      <a:srgbClr val="FF0000"/>
                    </a:solidFill>
                    <a:latin typeface="+mn-ea"/>
                  </a:rPr>
                  <a:t>最大確率で</a:t>
                </a:r>
                <a14:m>
                  <m:oMath xmlns:m="http://schemas.openxmlformats.org/officeDocument/2006/math">
                    <m:r>
                      <a:rPr lang="ja-JP" altLang="en-US" sz="2400" i="1" dirty="0">
                        <a:solidFill>
                          <a:srgbClr val="FF0000"/>
                        </a:solidFill>
                        <a:latin typeface="Cambria Math" panose="02040503050406030204" pitchFamily="18" charset="0"/>
                      </a:rPr>
                      <m:t>𝜙</m:t>
                    </m:r>
                  </m:oMath>
                </a14:m>
                <a:r>
                  <a:rPr lang="ja-JP" altLang="en-US" sz="2400" dirty="0" smtClean="0">
                    <a:solidFill>
                      <a:srgbClr val="FF0000"/>
                    </a:solidFill>
                    <a:latin typeface="+mn-ea"/>
                  </a:rPr>
                  <a:t>を満たし</a:t>
                </a:r>
                <a:r>
                  <a:rPr lang="en-US" altLang="ja-JP" sz="2400" dirty="0" smtClean="0">
                    <a:latin typeface="+mn-ea"/>
                  </a:rPr>
                  <a:t>,</a:t>
                </a:r>
              </a:p>
              <a:p>
                <a:pPr marL="0" indent="0">
                  <a:buNone/>
                </a:pPr>
                <a14:m>
                  <m:oMathPara xmlns:m="http://schemas.openxmlformats.org/officeDocument/2006/math">
                    <m:oMathParaPr>
                      <m:jc m:val="centerGroup"/>
                    </m:oMathParaPr>
                    <m:oMath xmlns:m="http://schemas.openxmlformats.org/officeDocument/2006/math">
                      <m:r>
                        <a:rPr lang="en-US" altLang="ja-JP" sz="2400" b="0" i="1" smtClean="0">
                          <a:solidFill>
                            <a:srgbClr val="FF0000"/>
                          </a:solidFill>
                          <a:latin typeface="Cambria Math" panose="02040503050406030204" pitchFamily="18" charset="0"/>
                        </a:rPr>
                        <m:t>𝐽</m:t>
                      </m:r>
                      <m:d>
                        <m:dPr>
                          <m:ctrlPr>
                            <a:rPr lang="en-US" altLang="ja-JP" sz="2400" b="0" i="1" smtClean="0">
                              <a:solidFill>
                                <a:srgbClr val="FF0000"/>
                              </a:solidFill>
                              <a:latin typeface="Cambria Math" panose="02040503050406030204" pitchFamily="18" charset="0"/>
                            </a:rPr>
                          </m:ctrlPr>
                        </m:dPr>
                        <m:e>
                          <m:d>
                            <m:dPr>
                              <m:begChr m:val="{"/>
                              <m:endChr m:val="}"/>
                              <m:ctrlPr>
                                <a:rPr lang="en-US" altLang="ja-JP" sz="2400" b="0" i="1" smtClean="0">
                                  <a:solidFill>
                                    <a:srgbClr val="FF0000"/>
                                  </a:solidFill>
                                  <a:latin typeface="Cambria Math" panose="02040503050406030204" pitchFamily="18" charset="0"/>
                                </a:rPr>
                              </m:ctrlPr>
                            </m:dPr>
                            <m:e>
                              <m:sSubSup>
                                <m:sSubSupPr>
                                  <m:ctrlPr>
                                    <a:rPr lang="en-US" altLang="ja-JP" sz="2400" i="1">
                                      <a:solidFill>
                                        <a:srgbClr val="FF0000"/>
                                      </a:solidFill>
                                      <a:latin typeface="Cambria Math" panose="02040503050406030204" pitchFamily="18" charset="0"/>
                                    </a:rPr>
                                  </m:ctrlPr>
                                </m:sSubSupPr>
                                <m:e>
                                  <m:r>
                                    <a:rPr lang="en-US" altLang="ja-JP" sz="2400" b="0" i="1" smtClean="0">
                                      <a:solidFill>
                                        <a:srgbClr val="FF0000"/>
                                      </a:solidFill>
                                      <a:latin typeface="Cambria Math" panose="02040503050406030204" pitchFamily="18" charset="0"/>
                                    </a:rPr>
                                    <m:t> </m:t>
                                  </m:r>
                                  <m:r>
                                    <a:rPr lang="en-US" altLang="ja-JP" sz="2400" i="1">
                                      <a:solidFill>
                                        <a:srgbClr val="FF0000"/>
                                      </a:solidFill>
                                      <a:latin typeface="Cambria Math" panose="02040503050406030204" pitchFamily="18" charset="0"/>
                                    </a:rPr>
                                    <m:t>𝑣</m:t>
                                  </m:r>
                                </m:e>
                                <m:sub>
                                  <m:r>
                                    <a:rPr lang="en-US" altLang="ja-JP" sz="2400" i="1">
                                      <a:solidFill>
                                        <a:srgbClr val="FF0000"/>
                                      </a:solidFill>
                                      <a:latin typeface="Cambria Math" panose="02040503050406030204" pitchFamily="18" charset="0"/>
                                    </a:rPr>
                                    <m:t>𝑘</m:t>
                                  </m:r>
                                </m:sub>
                                <m:sup>
                                  <m:r>
                                    <a:rPr lang="en-US" altLang="ja-JP" sz="2400" i="1">
                                      <a:solidFill>
                                        <a:srgbClr val="FF0000"/>
                                      </a:solidFill>
                                      <a:latin typeface="Cambria Math" panose="02040503050406030204" pitchFamily="18" charset="0"/>
                                    </a:rPr>
                                    <m:t>𝑖𝑛</m:t>
                                  </m:r>
                                </m:sup>
                              </m:sSubSup>
                              <m:r>
                                <a:rPr lang="en-US" altLang="ja-JP" sz="2400" i="1">
                                  <a:solidFill>
                                    <a:srgbClr val="FF0000"/>
                                  </a:solidFill>
                                  <a:latin typeface="Cambria Math" panose="02040503050406030204" pitchFamily="18" charset="0"/>
                                </a:rPr>
                                <m:t> ,</m:t>
                              </m:r>
                              <m:r>
                                <a:rPr lang="en-US" altLang="ja-JP" sz="2400" i="1">
                                  <a:solidFill>
                                    <a:srgbClr val="FF0000"/>
                                  </a:solidFill>
                                  <a:latin typeface="Cambria Math" panose="02040503050406030204" pitchFamily="18" charset="0"/>
                                </a:rPr>
                                <m:t>𝑘</m:t>
                              </m:r>
                              <m:r>
                                <a:rPr lang="en-US" altLang="ja-JP" sz="2400" i="1">
                                  <a:solidFill>
                                    <a:srgbClr val="FF0000"/>
                                  </a:solidFill>
                                  <a:latin typeface="Cambria Math" panose="02040503050406030204" pitchFamily="18" charset="0"/>
                                  <a:ea typeface="Cambria Math" panose="02040503050406030204" pitchFamily="18" charset="0"/>
                                </a:rPr>
                                <m:t>∈</m:t>
                              </m:r>
                              <m:r>
                                <a:rPr lang="en-US" altLang="ja-JP" sz="2400" i="1">
                                  <a:solidFill>
                                    <a:srgbClr val="FF0000"/>
                                  </a:solidFill>
                                  <a:latin typeface="Cambria Math" panose="02040503050406030204" pitchFamily="18" charset="0"/>
                                  <a:ea typeface="Cambria Math" panose="02040503050406030204" pitchFamily="18" charset="0"/>
                                </a:rPr>
                                <m:t>ℛ</m:t>
                              </m:r>
                              <m:r>
                                <a:rPr lang="en-US" altLang="ja-JP" sz="2400" b="0" i="1" smtClean="0">
                                  <a:solidFill>
                                    <a:srgbClr val="FF0000"/>
                                  </a:solidFill>
                                  <a:latin typeface="Cambria Math" panose="02040503050406030204" pitchFamily="18" charset="0"/>
                                  <a:ea typeface="Cambria Math" panose="02040503050406030204" pitchFamily="18" charset="0"/>
                                </a:rPr>
                                <m:t> </m:t>
                              </m:r>
                            </m:e>
                          </m:d>
                        </m:e>
                      </m:d>
                      <m:r>
                        <a:rPr lang="en-US" altLang="ja-JP" sz="2400" b="0" i="1" smtClean="0">
                          <a:solidFill>
                            <a:srgbClr val="FF0000"/>
                          </a:solidFill>
                          <a:latin typeface="Cambria Math" panose="02040503050406030204" pitchFamily="18" charset="0"/>
                        </a:rPr>
                        <m:t>=</m:t>
                      </m:r>
                      <m:func>
                        <m:funcPr>
                          <m:ctrlPr>
                            <a:rPr lang="en-US" altLang="ja-JP" sz="2400" b="0" i="1" smtClean="0">
                              <a:solidFill>
                                <a:srgbClr val="FF0000"/>
                              </a:solidFill>
                              <a:latin typeface="Cambria Math" panose="02040503050406030204" pitchFamily="18" charset="0"/>
                            </a:rPr>
                          </m:ctrlPr>
                        </m:funcPr>
                        <m:fName>
                          <m:limLow>
                            <m:limLowPr>
                              <m:ctrlPr>
                                <a:rPr lang="en-US" altLang="ja-JP" sz="2400" b="0" i="1" smtClean="0">
                                  <a:solidFill>
                                    <a:srgbClr val="FF0000"/>
                                  </a:solidFill>
                                  <a:latin typeface="Cambria Math" panose="02040503050406030204" pitchFamily="18" charset="0"/>
                                </a:rPr>
                              </m:ctrlPr>
                            </m:limLowPr>
                            <m:e>
                              <m:r>
                                <m:rPr>
                                  <m:sty m:val="p"/>
                                </m:rPr>
                                <a:rPr lang="en-US" altLang="ja-JP" sz="2400" b="0" i="0" smtClean="0">
                                  <a:solidFill>
                                    <a:srgbClr val="FF0000"/>
                                  </a:solidFill>
                                  <a:latin typeface="Cambria Math" panose="02040503050406030204" pitchFamily="18" charset="0"/>
                                </a:rPr>
                                <m:t>lim</m:t>
                              </m:r>
                            </m:e>
                            <m:lim>
                              <m:r>
                                <a:rPr lang="en-US" altLang="ja-JP" sz="2400" b="0" i="1" smtClean="0">
                                  <a:solidFill>
                                    <a:srgbClr val="FF0000"/>
                                  </a:solidFill>
                                  <a:latin typeface="Cambria Math" panose="02040503050406030204" pitchFamily="18" charset="0"/>
                                </a:rPr>
                                <m:t>𝑛</m:t>
                              </m:r>
                              <m:r>
                                <a:rPr lang="ja-JP" altLang="en-US" sz="2400" i="1">
                                  <a:solidFill>
                                    <a:srgbClr val="FF0000"/>
                                  </a:solidFill>
                                  <a:latin typeface="Cambria Math" panose="02040503050406030204" pitchFamily="18" charset="0"/>
                                </a:rPr>
                                <m:t>→</m:t>
                              </m:r>
                              <m:r>
                                <a:rPr lang="ja-JP" altLang="en-US" sz="2400" i="1" smtClean="0">
                                  <a:solidFill>
                                    <a:srgbClr val="FF0000"/>
                                  </a:solidFill>
                                  <a:latin typeface="Cambria Math" panose="02040503050406030204" pitchFamily="18" charset="0"/>
                                </a:rPr>
                                <m:t>∞</m:t>
                              </m:r>
                            </m:lim>
                          </m:limLow>
                        </m:fName>
                        <m:e>
                          <m:func>
                            <m:funcPr>
                              <m:ctrlPr>
                                <a:rPr lang="en-US" altLang="ja-JP" sz="2400" b="0" i="1" smtClean="0">
                                  <a:solidFill>
                                    <a:srgbClr val="FF0000"/>
                                  </a:solidFill>
                                  <a:latin typeface="Cambria Math" panose="02040503050406030204" pitchFamily="18" charset="0"/>
                                </a:rPr>
                              </m:ctrlPr>
                            </m:funcPr>
                            <m:fName>
                              <m:r>
                                <m:rPr>
                                  <m:sty m:val="p"/>
                                </m:rPr>
                                <a:rPr lang="en-US" altLang="ja-JP" sz="2400" b="0" i="0" smtClean="0">
                                  <a:solidFill>
                                    <a:srgbClr val="FF0000"/>
                                  </a:solidFill>
                                  <a:latin typeface="Cambria Math" panose="02040503050406030204" pitchFamily="18" charset="0"/>
                                </a:rPr>
                                <m:t>sup</m:t>
                              </m:r>
                            </m:fName>
                            <m:e>
                              <m:r>
                                <m:rPr>
                                  <m:sty m:val="p"/>
                                </m:rPr>
                                <a:rPr lang="en-US" altLang="ja-JP" sz="2400" i="1">
                                  <a:solidFill>
                                    <a:srgbClr val="FF0000"/>
                                  </a:solidFill>
                                  <a:latin typeface="Cambria Math" panose="02040503050406030204" pitchFamily="18" charset="0"/>
                                </a:rPr>
                                <m:t>E</m:t>
                              </m:r>
                              <m:d>
                                <m:dPr>
                                  <m:ctrlPr>
                                    <a:rPr lang="en-US" altLang="ja-JP" sz="2400" i="1">
                                      <a:solidFill>
                                        <a:srgbClr val="FF0000"/>
                                      </a:solidFill>
                                      <a:latin typeface="Cambria Math" panose="02040503050406030204" pitchFamily="18" charset="0"/>
                                    </a:rPr>
                                  </m:ctrlPr>
                                </m:dPr>
                                <m:e>
                                  <m:d>
                                    <m:dPr>
                                      <m:ctrlPr>
                                        <a:rPr lang="en-US" altLang="ja-JP" sz="2400" i="1" smtClean="0">
                                          <a:solidFill>
                                            <a:srgbClr val="FF0000"/>
                                          </a:solidFill>
                                          <a:latin typeface="Cambria Math" panose="02040503050406030204" pitchFamily="18" charset="0"/>
                                        </a:rPr>
                                      </m:ctrlPr>
                                    </m:dPr>
                                    <m:e>
                                      <m:sSubSup>
                                        <m:sSubSupPr>
                                          <m:ctrlPr>
                                            <a:rPr lang="en-US" altLang="ja-JP" sz="2400" i="1">
                                              <a:solidFill>
                                                <a:srgbClr val="FF0000"/>
                                              </a:solidFill>
                                              <a:latin typeface="Cambria Math" panose="02040503050406030204" pitchFamily="18" charset="0"/>
                                            </a:rPr>
                                          </m:ctrlPr>
                                        </m:sSubSupPr>
                                        <m:e>
                                          <m:r>
                                            <a:rPr lang="en-US" altLang="ja-JP" sz="2400" i="1">
                                              <a:solidFill>
                                                <a:srgbClr val="FF0000"/>
                                              </a:solidFill>
                                              <a:latin typeface="Cambria Math" panose="02040503050406030204" pitchFamily="18" charset="0"/>
                                              <a:ea typeface="Cambria Math" panose="02040503050406030204" pitchFamily="18" charset="0"/>
                                            </a:rPr>
                                            <m:t>𝕋</m:t>
                                          </m:r>
                                        </m:e>
                                        <m:sub>
                                          <m:r>
                                            <a:rPr lang="en-US" altLang="ja-JP" sz="2400" b="0" i="1" smtClean="0">
                                              <a:solidFill>
                                                <a:srgbClr val="FF0000"/>
                                              </a:solidFill>
                                              <a:latin typeface="Cambria Math" panose="02040503050406030204" pitchFamily="18" charset="0"/>
                                              <a:ea typeface="Cambria Math" panose="02040503050406030204" pitchFamily="18" charset="0"/>
                                            </a:rPr>
                                            <m:t>𝑡𝑒𝑎𝑚</m:t>
                                          </m:r>
                                        </m:sub>
                                        <m:sup>
                                          <m:r>
                                            <a:rPr lang="ja-JP" altLang="en-US" sz="2400" i="1" dirty="0">
                                              <a:solidFill>
                                                <a:srgbClr val="FF0000"/>
                                              </a:solidFill>
                                              <a:latin typeface="Cambria Math" panose="02040503050406030204" pitchFamily="18" charset="0"/>
                                            </a:rPr>
                                            <m:t>𝜓</m:t>
                                          </m:r>
                                        </m:sup>
                                      </m:sSubSup>
                                      <m:d>
                                        <m:dPr>
                                          <m:ctrlPr>
                                            <a:rPr lang="en-US" altLang="ja-JP" sz="2400" b="0" i="1" smtClean="0">
                                              <a:solidFill>
                                                <a:srgbClr val="FF0000"/>
                                              </a:solidFill>
                                              <a:latin typeface="Cambria Math" panose="02040503050406030204" pitchFamily="18" charset="0"/>
                                            </a:rPr>
                                          </m:ctrlPr>
                                        </m:dPr>
                                        <m:e>
                                          <m:r>
                                            <a:rPr lang="en-US" altLang="ja-JP" sz="2400" b="0" i="1" smtClean="0">
                                              <a:solidFill>
                                                <a:srgbClr val="FF0000"/>
                                              </a:solidFill>
                                              <a:latin typeface="Cambria Math" panose="02040503050406030204" pitchFamily="18" charset="0"/>
                                            </a:rPr>
                                            <m:t>𝑛</m:t>
                                          </m:r>
                                          <m:r>
                                            <a:rPr lang="en-US" altLang="ja-JP" sz="2400" b="0" i="1" smtClean="0">
                                              <a:solidFill>
                                                <a:srgbClr val="FF0000"/>
                                              </a:solidFill>
                                              <a:latin typeface="Cambria Math" panose="02040503050406030204" pitchFamily="18" charset="0"/>
                                            </a:rPr>
                                            <m:t>+1</m:t>
                                          </m:r>
                                        </m:e>
                                      </m:d>
                                      <m:r>
                                        <a:rPr lang="en-US" altLang="ja-JP" sz="2400" b="0" i="1" smtClean="0">
                                          <a:solidFill>
                                            <a:srgbClr val="FF0000"/>
                                          </a:solidFill>
                                          <a:latin typeface="Cambria Math" panose="02040503050406030204" pitchFamily="18" charset="0"/>
                                        </a:rPr>
                                        <m:t>−</m:t>
                                      </m:r>
                                      <m:sSubSup>
                                        <m:sSubSupPr>
                                          <m:ctrlPr>
                                            <a:rPr lang="en-US" altLang="ja-JP" sz="2400" i="1">
                                              <a:solidFill>
                                                <a:srgbClr val="FF0000"/>
                                              </a:solidFill>
                                              <a:latin typeface="Cambria Math" panose="02040503050406030204" pitchFamily="18" charset="0"/>
                                            </a:rPr>
                                          </m:ctrlPr>
                                        </m:sSubSupPr>
                                        <m:e>
                                          <m:r>
                                            <a:rPr lang="en-US" altLang="ja-JP" sz="2400" i="1">
                                              <a:solidFill>
                                                <a:srgbClr val="FF0000"/>
                                              </a:solidFill>
                                              <a:latin typeface="Cambria Math" panose="02040503050406030204" pitchFamily="18" charset="0"/>
                                              <a:ea typeface="Cambria Math" panose="02040503050406030204" pitchFamily="18" charset="0"/>
                                            </a:rPr>
                                            <m:t>𝕋</m:t>
                                          </m:r>
                                        </m:e>
                                        <m:sub>
                                          <m:r>
                                            <a:rPr lang="en-US" altLang="ja-JP" sz="2400" i="1">
                                              <a:solidFill>
                                                <a:srgbClr val="FF0000"/>
                                              </a:solidFill>
                                              <a:latin typeface="Cambria Math" panose="02040503050406030204" pitchFamily="18" charset="0"/>
                                              <a:ea typeface="Cambria Math" panose="02040503050406030204" pitchFamily="18" charset="0"/>
                                            </a:rPr>
                                            <m:t>𝑡𝑒𝑎𝑚</m:t>
                                          </m:r>
                                        </m:sub>
                                        <m:sup>
                                          <m:r>
                                            <a:rPr lang="ja-JP" altLang="en-US" sz="2400" i="1" dirty="0">
                                              <a:solidFill>
                                                <a:srgbClr val="FF0000"/>
                                              </a:solidFill>
                                              <a:latin typeface="Cambria Math" panose="02040503050406030204" pitchFamily="18" charset="0"/>
                                            </a:rPr>
                                            <m:t>𝜓</m:t>
                                          </m:r>
                                        </m:sup>
                                      </m:sSubSup>
                                      <m:d>
                                        <m:dPr>
                                          <m:ctrlPr>
                                            <a:rPr lang="en-US" altLang="ja-JP" sz="2400" i="1">
                                              <a:solidFill>
                                                <a:srgbClr val="FF0000"/>
                                              </a:solidFill>
                                              <a:latin typeface="Cambria Math" panose="02040503050406030204" pitchFamily="18" charset="0"/>
                                            </a:rPr>
                                          </m:ctrlPr>
                                        </m:dPr>
                                        <m:e>
                                          <m:r>
                                            <a:rPr lang="en-US" altLang="ja-JP" sz="2400" i="1">
                                              <a:solidFill>
                                                <a:srgbClr val="FF0000"/>
                                              </a:solidFill>
                                              <a:latin typeface="Cambria Math" panose="02040503050406030204" pitchFamily="18" charset="0"/>
                                            </a:rPr>
                                            <m:t>𝑛</m:t>
                                          </m:r>
                                        </m:e>
                                      </m:d>
                                    </m:e>
                                  </m:d>
                                </m:e>
                              </m:d>
                              <m:r>
                                <a:rPr lang="en-US" altLang="ja-JP" sz="2400" b="0" i="1" smtClean="0">
                                  <a:solidFill>
                                    <a:srgbClr val="FF0000"/>
                                  </a:solidFill>
                                  <a:latin typeface="Cambria Math" panose="02040503050406030204" pitchFamily="18" charset="0"/>
                                </a:rPr>
                                <m:t>  </m:t>
                              </m:r>
                            </m:e>
                          </m:func>
                        </m:e>
                      </m:func>
                    </m:oMath>
                  </m:oMathPara>
                </a14:m>
                <a:endParaRPr lang="en-US" altLang="ja-JP" sz="2400" dirty="0" smtClean="0">
                  <a:latin typeface="+mn-ea"/>
                </a:endParaRPr>
              </a:p>
              <a:p>
                <a:pPr marL="0" indent="0">
                  <a:buNone/>
                </a:pPr>
                <a:r>
                  <a:rPr lang="en-US" altLang="ja-JP" sz="2400" dirty="0" smtClean="0">
                    <a:latin typeface="+mn-ea"/>
                  </a:rPr>
                  <a:t>(</a:t>
                </a:r>
                <a:r>
                  <a:rPr lang="ja-JP" altLang="en-US" sz="2400" dirty="0" smtClean="0">
                    <a:latin typeface="+mn-ea"/>
                  </a:rPr>
                  <a:t>ただし</a:t>
                </a:r>
                <a:r>
                  <a:rPr lang="en-US" altLang="ja-JP" sz="2400" dirty="0" smtClean="0">
                    <a:latin typeface="+mn-ea"/>
                  </a:rPr>
                  <a:t>, E(</a:t>
                </a:r>
                <a:r>
                  <a:rPr lang="ja-JP" altLang="en-US" sz="2400" dirty="0" smtClean="0">
                    <a:latin typeface="+mn-ea"/>
                  </a:rPr>
                  <a:t>･</a:t>
                </a:r>
                <a:r>
                  <a:rPr lang="en-US" altLang="ja-JP" sz="2400" dirty="0" smtClean="0">
                    <a:latin typeface="+mn-ea"/>
                  </a:rPr>
                  <a:t>)</a:t>
                </a:r>
                <a:r>
                  <a:rPr lang="ja-JP" altLang="en-US" sz="2400" dirty="0" smtClean="0">
                    <a:latin typeface="+mn-ea"/>
                  </a:rPr>
                  <a:t>は期待値演算子</a:t>
                </a:r>
                <a:r>
                  <a:rPr lang="en-US" altLang="ja-JP" sz="2400" dirty="0" smtClean="0">
                    <a:latin typeface="+mn-ea"/>
                  </a:rPr>
                  <a:t>, </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i="1">
                            <a:latin typeface="Cambria Math" panose="02040503050406030204" pitchFamily="18" charset="0"/>
                          </a:rPr>
                        </m:ctrlPr>
                      </m:dPr>
                      <m:e>
                        <m:r>
                          <a:rPr lang="ja-JP" altLang="en-US" sz="2400" i="1">
                            <a:latin typeface="Cambria Math" panose="02040503050406030204" pitchFamily="18" charset="0"/>
                          </a:rPr>
                          <m:t>･</m:t>
                        </m:r>
                      </m:e>
                    </m:d>
                  </m:oMath>
                </a14:m>
                <a:r>
                  <a:rPr lang="ja-JP" altLang="en-US" sz="2400" dirty="0" smtClean="0">
                    <a:latin typeface="+mn-ea"/>
                  </a:rPr>
                  <a:t>は</a:t>
                </a:r>
                <a:r>
                  <a:rPr lang="en-US" altLang="ja-JP" sz="2400" dirty="0" smtClean="0">
                    <a:latin typeface="+mn-ea"/>
                  </a:rPr>
                  <a:t>n</a:t>
                </a:r>
                <a:r>
                  <a:rPr lang="ja-JP" altLang="en-US" sz="2400" dirty="0" smtClean="0">
                    <a:latin typeface="+mn-ea"/>
                  </a:rPr>
                  <a:t>回目に最適タスク</a:t>
                </a:r>
                <a14:m>
                  <m:oMath xmlns:m="http://schemas.openxmlformats.org/officeDocument/2006/math">
                    <m:r>
                      <a:rPr lang="ja-JP" altLang="en-US" sz="2400" i="1" dirty="0">
                        <a:latin typeface="Cambria Math" panose="02040503050406030204" pitchFamily="18" charset="0"/>
                      </a:rPr>
                      <m:t>𝜓</m:t>
                    </m:r>
                  </m:oMath>
                </a14:m>
                <a:r>
                  <a:rPr lang="ja-JP" altLang="en-US" sz="2400" dirty="0" smtClean="0">
                    <a:latin typeface="+mn-ea"/>
                  </a:rPr>
                  <a:t>が実行されるときの時間インスタンス</a:t>
                </a:r>
                <a:r>
                  <a:rPr lang="en-US" altLang="ja-JP" sz="2400" dirty="0" smtClean="0">
                    <a:latin typeface="+mn-ea"/>
                  </a:rPr>
                  <a:t>)</a:t>
                </a:r>
                <a:r>
                  <a:rPr lang="ja-JP" altLang="en-US" sz="2400" dirty="0" smtClean="0">
                    <a:solidFill>
                      <a:srgbClr val="FF0000"/>
                    </a:solidFill>
                    <a:latin typeface="+mn-ea"/>
                  </a:rPr>
                  <a:t>が最小化</a:t>
                </a:r>
                <a:r>
                  <a:rPr lang="ja-JP" altLang="en-US" sz="2400" dirty="0" smtClean="0">
                    <a:latin typeface="+mn-ea"/>
                  </a:rPr>
                  <a:t>されるようなチームに対するロボット制御政策</a:t>
                </a:r>
                <a:r>
                  <a:rPr lang="en-US" altLang="ja-JP" sz="2400" dirty="0" smtClean="0">
                    <a:latin typeface="+mn-ea"/>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1">
                            <a:latin typeface="Cambria Math" panose="02040503050406030204" pitchFamily="18" charset="0"/>
                          </a:rPr>
                          <m:t>π</m:t>
                        </m:r>
                      </m:e>
                      <m:sub>
                        <m:r>
                          <a:rPr lang="en-US" altLang="ja-JP" sz="2400" i="1">
                            <a:latin typeface="Cambria Math" panose="02040503050406030204" pitchFamily="18" charset="0"/>
                          </a:rPr>
                          <m:t>𝑘</m:t>
                        </m:r>
                        <m:r>
                          <a:rPr lang="en-US" altLang="ja-JP" sz="2400" i="1">
                            <a:latin typeface="Cambria Math" panose="02040503050406030204" pitchFamily="18" charset="0"/>
                          </a:rPr>
                          <m:t> </m:t>
                        </m:r>
                      </m:sub>
                    </m:sSub>
                    <m:r>
                      <a:rPr lang="en-US" altLang="ja-JP" sz="2400" i="1">
                        <a:latin typeface="Cambria Math" panose="02040503050406030204" pitchFamily="18" charset="0"/>
                      </a:rPr>
                      <m:t>,</m:t>
                    </m:r>
                    <m:r>
                      <a:rPr lang="en-US" altLang="ja-JP" sz="2400" i="1">
                        <a:latin typeface="Cambria Math" panose="02040503050406030204" pitchFamily="18" charset="0"/>
                      </a:rPr>
                      <m:t>𝑘</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ℛ</m:t>
                    </m:r>
                  </m:oMath>
                </a14:m>
                <a:r>
                  <a:rPr lang="en-US" altLang="ja-JP" sz="2400" dirty="0" smtClean="0">
                    <a:ea typeface="Cambria Math" panose="02040503050406030204" pitchFamily="18" charset="0"/>
                  </a:rPr>
                  <a:t> </a:t>
                </a:r>
                <a:r>
                  <a:rPr lang="en-US" altLang="ja-JP" sz="2400" dirty="0" smtClean="0">
                    <a:latin typeface="+mn-ea"/>
                  </a:rPr>
                  <a:t>}</a:t>
                </a:r>
                <a:r>
                  <a:rPr lang="ja-JP" altLang="en-US" sz="2400" dirty="0" smtClean="0">
                    <a:latin typeface="+mn-ea"/>
                  </a:rPr>
                  <a:t>を求める</a:t>
                </a:r>
                <a:endParaRPr lang="en-US" altLang="ja-JP" sz="2400" dirty="0">
                  <a:ea typeface="Cambria Math" panose="02040503050406030204" pitchFamily="18" charset="0"/>
                </a:endParaRPr>
              </a:p>
              <a:p>
                <a:pPr marL="0" indent="0">
                  <a:buNone/>
                </a:pPr>
                <a:endParaRPr lang="en-US" altLang="ja-JP" sz="2400" dirty="0" smtClean="0">
                  <a:latin typeface="+mn-ea"/>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45127" y="1293338"/>
                <a:ext cx="11193148" cy="5564662"/>
              </a:xfrm>
              <a:blipFill>
                <a:blip r:embed="rId2"/>
                <a:stretch>
                  <a:fillRect l="-871" t="-15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77480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A. Problem formulation</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45127" y="1293338"/>
                <a:ext cx="11193148" cy="105797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𝐽</m:t>
                      </m:r>
                      <m:d>
                        <m:dPr>
                          <m:ctrlPr>
                            <a:rPr lang="en-US" altLang="ja-JP" sz="2400" b="0" i="1" smtClean="0">
                              <a:latin typeface="Cambria Math" panose="02040503050406030204" pitchFamily="18" charset="0"/>
                            </a:rPr>
                          </m:ctrlPr>
                        </m:dPr>
                        <m:e>
                          <m:d>
                            <m:dPr>
                              <m:begChr m:val="{"/>
                              <m:endChr m:val="}"/>
                              <m:ctrlPr>
                                <a:rPr lang="en-US" altLang="ja-JP" sz="2400" b="0" i="1" smtClean="0">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b="0" i="1" smtClean="0">
                                      <a:latin typeface="Cambria Math" panose="02040503050406030204" pitchFamily="18" charset="0"/>
                                    </a:rPr>
                                    <m:t> </m:t>
                                  </m:r>
                                  <m:r>
                                    <a:rPr lang="en-US" altLang="ja-JP" sz="2400" i="1">
                                      <a:latin typeface="Cambria Math" panose="02040503050406030204" pitchFamily="18" charset="0"/>
                                    </a:rPr>
                                    <m:t>𝑣</m:t>
                                  </m:r>
                                </m:e>
                                <m:sub>
                                  <m:r>
                                    <a:rPr lang="en-US" altLang="ja-JP" sz="2400" i="1">
                                      <a:latin typeface="Cambria Math" panose="02040503050406030204" pitchFamily="18" charset="0"/>
                                    </a:rPr>
                                    <m:t>𝑘</m:t>
                                  </m:r>
                                </m:sub>
                                <m:sup>
                                  <m:r>
                                    <a:rPr lang="en-US" altLang="ja-JP" sz="2400" i="1">
                                      <a:latin typeface="Cambria Math" panose="02040503050406030204" pitchFamily="18" charset="0"/>
                                    </a:rPr>
                                    <m:t>𝑖𝑛</m:t>
                                  </m:r>
                                </m:sup>
                              </m:sSubSup>
                              <m:r>
                                <a:rPr lang="en-US" altLang="ja-JP" sz="2400" i="1">
                                  <a:latin typeface="Cambria Math" panose="02040503050406030204" pitchFamily="18" charset="0"/>
                                </a:rPr>
                                <m:t> ,</m:t>
                              </m:r>
                              <m:r>
                                <a:rPr lang="en-US" altLang="ja-JP" sz="2400" i="1">
                                  <a:latin typeface="Cambria Math" panose="02040503050406030204" pitchFamily="18" charset="0"/>
                                </a:rPr>
                                <m:t>𝑘</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ℛ</m:t>
                              </m:r>
                              <m:r>
                                <a:rPr lang="en-US" altLang="ja-JP" sz="2400" b="0" i="1" smtClean="0">
                                  <a:latin typeface="Cambria Math" panose="02040503050406030204" pitchFamily="18" charset="0"/>
                                  <a:ea typeface="Cambria Math" panose="02040503050406030204" pitchFamily="18" charset="0"/>
                                </a:rPr>
                                <m:t> </m:t>
                              </m:r>
                            </m:e>
                          </m:d>
                        </m:e>
                      </m:d>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limLow>
                            <m:limLowPr>
                              <m:ctrlPr>
                                <a:rPr lang="en-US" altLang="ja-JP" sz="2400" b="0" i="1" smtClean="0">
                                  <a:latin typeface="Cambria Math" panose="02040503050406030204" pitchFamily="18" charset="0"/>
                                </a:rPr>
                              </m:ctrlPr>
                            </m:limLowPr>
                            <m:e>
                              <m:r>
                                <m:rPr>
                                  <m:sty m:val="p"/>
                                </m:rPr>
                                <a:rPr lang="en-US" altLang="ja-JP" sz="2400" b="0" i="0" smtClean="0">
                                  <a:latin typeface="Cambria Math" panose="02040503050406030204" pitchFamily="18" charset="0"/>
                                </a:rPr>
                                <m:t>lim</m:t>
                              </m:r>
                            </m:e>
                            <m:lim>
                              <m:r>
                                <a:rPr lang="en-US" altLang="ja-JP" sz="2400" b="0" i="1" smtClean="0">
                                  <a:latin typeface="Cambria Math" panose="02040503050406030204" pitchFamily="18" charset="0"/>
                                </a:rPr>
                                <m:t>𝑛</m:t>
                              </m:r>
                              <m:r>
                                <a:rPr lang="ja-JP" altLang="en-US" sz="2400" i="1">
                                  <a:latin typeface="Cambria Math" panose="02040503050406030204" pitchFamily="18" charset="0"/>
                                </a:rPr>
                                <m:t>→</m:t>
                              </m:r>
                              <m:r>
                                <a:rPr lang="ja-JP" altLang="en-US" sz="2400" i="1" smtClean="0">
                                  <a:latin typeface="Cambria Math" panose="02040503050406030204" pitchFamily="18" charset="0"/>
                                </a:rPr>
                                <m:t>∞</m:t>
                              </m:r>
                            </m:lim>
                          </m:limLow>
                        </m:fName>
                        <m:e>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sup</m:t>
                              </m:r>
                            </m:fName>
                            <m:e>
                              <m:r>
                                <m:rPr>
                                  <m:sty m:val="p"/>
                                </m:rPr>
                                <a:rPr lang="en-US" altLang="ja-JP" sz="2400" i="1">
                                  <a:latin typeface="Cambria Math" panose="02040503050406030204" pitchFamily="18" charset="0"/>
                                </a:rPr>
                                <m:t>E</m:t>
                              </m:r>
                              <m:d>
                                <m:dPr>
                                  <m:ctrlPr>
                                    <a:rPr lang="en-US" altLang="ja-JP" sz="2400" i="1">
                                      <a:latin typeface="Cambria Math" panose="02040503050406030204" pitchFamily="18" charset="0"/>
                                    </a:rPr>
                                  </m:ctrlPr>
                                </m:dPr>
                                <m:e>
                                  <m:d>
                                    <m:dPr>
                                      <m:ctrlPr>
                                        <a:rPr lang="en-US" altLang="ja-JP" sz="2400" i="1" smtClean="0">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b="0" i="1" smtClean="0">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e>
                                      </m:d>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i="1">
                                              <a:latin typeface="Cambria Math" panose="02040503050406030204" pitchFamily="18" charset="0"/>
                                            </a:rPr>
                                          </m:ctrlPr>
                                        </m:dPr>
                                        <m:e>
                                          <m:r>
                                            <a:rPr lang="en-US" altLang="ja-JP" sz="2400" i="1">
                                              <a:latin typeface="Cambria Math" panose="02040503050406030204" pitchFamily="18" charset="0"/>
                                            </a:rPr>
                                            <m:t>𝑛</m:t>
                                          </m:r>
                                        </m:e>
                                      </m:d>
                                    </m:e>
                                  </m:d>
                                </m:e>
                              </m:d>
                              <m:r>
                                <a:rPr lang="en-US" altLang="ja-JP" sz="2400" b="0" i="1" smtClean="0">
                                  <a:latin typeface="Cambria Math" panose="02040503050406030204" pitchFamily="18" charset="0"/>
                                </a:rPr>
                                <m:t>  </m:t>
                              </m:r>
                            </m:e>
                          </m:func>
                        </m:e>
                      </m:func>
                    </m:oMath>
                  </m:oMathPara>
                </a14:m>
                <a:endParaRPr lang="en-US" altLang="ja-JP" sz="2400" dirty="0" smtClean="0">
                  <a:latin typeface="+mn-ea"/>
                </a:endParaRPr>
              </a:p>
              <a:p>
                <a:pPr marL="0" indent="0">
                  <a:buNone/>
                </a:pPr>
                <a:endParaRPr lang="en-US" altLang="ja-JP" sz="2400" dirty="0" smtClean="0">
                  <a:latin typeface="+mn-ea"/>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45127" y="1293338"/>
                <a:ext cx="11193148" cy="1057976"/>
              </a:xfrm>
              <a:blipFill>
                <a:blip r:embed="rId2"/>
                <a:stretch>
                  <a:fillRect/>
                </a:stretch>
              </a:blipFill>
            </p:spPr>
            <p:txBody>
              <a:bodyPr/>
              <a:lstStyle/>
              <a:p>
                <a:r>
                  <a:rPr lang="ja-JP" altLang="en-US">
                    <a:noFill/>
                  </a:rPr>
                  <a:t> </a:t>
                </a:r>
              </a:p>
            </p:txBody>
          </p:sp>
        </mc:Fallback>
      </mc:AlternateContent>
      <p:cxnSp>
        <p:nvCxnSpPr>
          <p:cNvPr id="5" name="直線コネクタ 4"/>
          <p:cNvCxnSpPr/>
          <p:nvPr/>
        </p:nvCxnSpPr>
        <p:spPr>
          <a:xfrm>
            <a:off x="2295331" y="2006082"/>
            <a:ext cx="232332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571862" y="2083837"/>
            <a:ext cx="3495869"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9293290" y="4597388"/>
            <a:ext cx="25099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6232849" y="4466759"/>
            <a:ext cx="0" cy="307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9940213" y="4466759"/>
            <a:ext cx="0" cy="307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038392" y="4466759"/>
            <a:ext cx="0" cy="307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1416711" y="4466759"/>
            <a:ext cx="0" cy="307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046237" y="4597388"/>
            <a:ext cx="1912775"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8052319" y="4597388"/>
            <a:ext cx="1170991" cy="0"/>
          </a:xfrm>
          <a:prstGeom prst="straightConnector1">
            <a:avLst/>
          </a:prstGeom>
          <a:ln w="254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6049348" y="4762226"/>
            <a:ext cx="522514" cy="461665"/>
          </a:xfrm>
          <a:prstGeom prst="rect">
            <a:avLst/>
          </a:prstGeom>
        </p:spPr>
        <p:txBody>
          <a:bodyPr wrap="square">
            <a:spAutoFit/>
          </a:bodyPr>
          <a:lstStyle/>
          <a:p>
            <a:r>
              <a:rPr lang="en-US" altLang="ja-JP" sz="2400" dirty="0">
                <a:latin typeface="+mn-ea"/>
              </a:rPr>
              <a:t>0</a:t>
            </a:r>
          </a:p>
        </p:txBody>
      </p:sp>
      <mc:AlternateContent xmlns:mc="http://schemas.openxmlformats.org/markup-compatibility/2006" xmlns:a14="http://schemas.microsoft.com/office/drawing/2010/main">
        <mc:Choice Requires="a14">
          <p:sp>
            <p:nvSpPr>
              <p:cNvPr id="30" name="正方形/長方形 29"/>
              <p:cNvSpPr/>
              <p:nvPr/>
            </p:nvSpPr>
            <p:spPr>
              <a:xfrm>
                <a:off x="6879773" y="4728018"/>
                <a:ext cx="1334278" cy="548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0</m:t>
                          </m:r>
                        </m:e>
                      </m:d>
                    </m:oMath>
                  </m:oMathPara>
                </a14:m>
                <a:endParaRPr lang="en-US" altLang="ja-JP" sz="2400" dirty="0">
                  <a:latin typeface="+mn-ea"/>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6879773" y="4728018"/>
                <a:ext cx="1334278" cy="54861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8886985" y="4774669"/>
                <a:ext cx="1334278" cy="548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e>
                      </m:d>
                    </m:oMath>
                  </m:oMathPara>
                </a14:m>
                <a:endParaRPr lang="en-US" altLang="ja-JP" sz="2400" dirty="0">
                  <a:latin typeface="+mn-ea"/>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886985" y="4774669"/>
                <a:ext cx="1334278" cy="54861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10195252" y="4767839"/>
                <a:ext cx="2093166" cy="548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e>
                      </m:d>
                    </m:oMath>
                  </m:oMathPara>
                </a14:m>
                <a:endParaRPr lang="en-US" altLang="ja-JP" sz="2400" dirty="0">
                  <a:latin typeface="+mn-ea"/>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10195252" y="4767839"/>
                <a:ext cx="2093166" cy="548612"/>
              </a:xfrm>
              <a:prstGeom prst="rect">
                <a:avLst/>
              </a:prstGeom>
              <a:blipFill>
                <a:blip r:embed="rId5"/>
                <a:stretch>
                  <a:fillRect/>
                </a:stretch>
              </a:blipFill>
            </p:spPr>
            <p:txBody>
              <a:bodyPr/>
              <a:lstStyle/>
              <a:p>
                <a:r>
                  <a:rPr lang="ja-JP" altLang="en-US">
                    <a:noFill/>
                  </a:rPr>
                  <a:t> </a:t>
                </a:r>
              </a:p>
            </p:txBody>
          </p:sp>
        </mc:Fallback>
      </mc:AlternateContent>
      <p:cxnSp>
        <p:nvCxnSpPr>
          <p:cNvPr id="40" name="直線コネクタ 39"/>
          <p:cNvCxnSpPr/>
          <p:nvPr/>
        </p:nvCxnSpPr>
        <p:spPr>
          <a:xfrm>
            <a:off x="5617029" y="2083837"/>
            <a:ext cx="693576"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4991878" y="2083837"/>
            <a:ext cx="54428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p:nvPr/>
        </p:nvCxnSpPr>
        <p:spPr>
          <a:xfrm>
            <a:off x="5536162" y="3705225"/>
            <a:ext cx="1343611" cy="761534"/>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p:cNvCxnSpPr/>
          <p:nvPr/>
        </p:nvCxnSpPr>
        <p:spPr>
          <a:xfrm>
            <a:off x="5530720" y="3696490"/>
            <a:ext cx="4313079" cy="827870"/>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p:nvPr/>
        </p:nvCxnSpPr>
        <p:spPr>
          <a:xfrm>
            <a:off x="5536162" y="3696490"/>
            <a:ext cx="5737727" cy="792507"/>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正方形/長方形 91"/>
              <p:cNvSpPr/>
              <p:nvPr/>
            </p:nvSpPr>
            <p:spPr>
              <a:xfrm>
                <a:off x="865845" y="2736287"/>
                <a:ext cx="6295634" cy="2025939"/>
              </a:xfrm>
              <a:prstGeom prst="rect">
                <a:avLst/>
              </a:prstGeom>
            </p:spPr>
            <p:txBody>
              <a:bodyPr wrap="none">
                <a:spAutoFit/>
              </a:bodyPr>
              <a:lstStyle/>
              <a:p>
                <a14:m>
                  <m:oMath xmlns:m="http://schemas.openxmlformats.org/officeDocument/2006/math">
                    <m:r>
                      <a:rPr lang="ja-JP" altLang="en-US" sz="2400" i="1" dirty="0">
                        <a:latin typeface="Cambria Math" panose="02040503050406030204" pitchFamily="18" charset="0"/>
                      </a:rPr>
                      <m:t>𝜙</m:t>
                    </m:r>
                    <m:r>
                      <a:rPr lang="en-US" altLang="ja-JP" sz="2400" i="1" dirty="0">
                        <a:latin typeface="Cambria Math" panose="02040503050406030204" pitchFamily="18" charset="0"/>
                      </a:rPr>
                      <m:t>=</m:t>
                    </m:r>
                    <m:r>
                      <a:rPr lang="en-US" altLang="ja-JP" sz="2400" i="1" dirty="0">
                        <a:latin typeface="Cambria Math" panose="02040503050406030204" pitchFamily="18" charset="0"/>
                      </a:rPr>
                      <m:t>𝜑</m:t>
                    </m:r>
                    <m:r>
                      <a:rPr lang="en-US" altLang="ja-JP" sz="2400" i="1" dirty="0">
                        <a:latin typeface="Cambria Math" panose="02040503050406030204" pitchFamily="18" charset="0"/>
                      </a:rPr>
                      <m:t>∧</m:t>
                    </m:r>
                    <m:r>
                      <a:rPr lang="en-US" altLang="ja-JP" sz="2400" b="1" i="1" dirty="0">
                        <a:latin typeface="Cambria Math" panose="02040503050406030204" pitchFamily="18" charset="0"/>
                      </a:rPr>
                      <m:t>𝑮𝑭</m:t>
                    </m:r>
                    <m:r>
                      <a:rPr lang="ja-JP" altLang="en-US" sz="2400" i="1" dirty="0">
                        <a:latin typeface="Cambria Math" panose="02040503050406030204" pitchFamily="18" charset="0"/>
                      </a:rPr>
                      <m:t>𝜓</m:t>
                    </m:r>
                  </m:oMath>
                </a14:m>
                <a:r>
                  <a:rPr lang="ja-JP" altLang="en-US" sz="2400" dirty="0" smtClean="0"/>
                  <a:t>について</a:t>
                </a:r>
                <a:r>
                  <a:rPr lang="en-US" altLang="ja-JP" sz="2400" dirty="0" smtClean="0"/>
                  <a:t>,</a:t>
                </a:r>
              </a:p>
              <a:p>
                <a:r>
                  <a:rPr lang="ja-JP" altLang="en-US" sz="2400" dirty="0" smtClean="0">
                    <a:solidFill>
                      <a:srgbClr val="FF0000"/>
                    </a:solidFill>
                  </a:rPr>
                  <a:t>最大確率で</a:t>
                </a:r>
                <a14:m>
                  <m:oMath xmlns:m="http://schemas.openxmlformats.org/officeDocument/2006/math">
                    <m:r>
                      <a:rPr lang="ja-JP" altLang="en-US" sz="2400" i="1" dirty="0">
                        <a:solidFill>
                          <a:srgbClr val="FF0000"/>
                        </a:solidFill>
                        <a:latin typeface="Cambria Math" panose="02040503050406030204" pitchFamily="18" charset="0"/>
                      </a:rPr>
                      <m:t>𝜙</m:t>
                    </m:r>
                  </m:oMath>
                </a14:m>
                <a:r>
                  <a:rPr lang="ja-JP" altLang="en-US" sz="2400" dirty="0" smtClean="0">
                    <a:solidFill>
                      <a:srgbClr val="FF0000"/>
                    </a:solidFill>
                  </a:rPr>
                  <a:t>を満たす政策</a:t>
                </a:r>
                <a14:m>
                  <m:oMath xmlns:m="http://schemas.openxmlformats.org/officeDocument/2006/math">
                    <m:sSub>
                      <m:sSubPr>
                        <m:ctrlPr>
                          <a:rPr lang="en-US" altLang="ja-JP" sz="2400" i="1" smtClean="0">
                            <a:solidFill>
                              <a:srgbClr val="FF0000"/>
                            </a:solidFill>
                            <a:latin typeface="Cambria Math" panose="02040503050406030204" pitchFamily="18" charset="0"/>
                          </a:rPr>
                        </m:ctrlPr>
                      </m:sSubPr>
                      <m:e>
                        <m:r>
                          <m:rPr>
                            <m:sty m:val="p"/>
                          </m:rPr>
                          <a:rPr lang="en-US" altLang="ja-JP" sz="2400" i="1">
                            <a:solidFill>
                              <a:srgbClr val="FF0000"/>
                            </a:solidFill>
                            <a:latin typeface="Cambria Math" panose="02040503050406030204" pitchFamily="18" charset="0"/>
                          </a:rPr>
                          <m:t>π</m:t>
                        </m:r>
                      </m:e>
                      <m:sub>
                        <m:r>
                          <a:rPr lang="en-US" altLang="ja-JP" sz="2400" i="1">
                            <a:solidFill>
                              <a:srgbClr val="FF0000"/>
                            </a:solidFill>
                            <a:latin typeface="Cambria Math" panose="02040503050406030204" pitchFamily="18" charset="0"/>
                          </a:rPr>
                          <m:t>𝑘</m:t>
                        </m:r>
                        <m:r>
                          <a:rPr lang="en-US" altLang="ja-JP" sz="2400" i="1">
                            <a:solidFill>
                              <a:srgbClr val="FF0000"/>
                            </a:solidFill>
                            <a:latin typeface="Cambria Math" panose="02040503050406030204" pitchFamily="18" charset="0"/>
                          </a:rPr>
                          <m:t> </m:t>
                        </m:r>
                      </m:sub>
                    </m:sSub>
                  </m:oMath>
                </a14:m>
                <a:r>
                  <a:rPr lang="ja-JP" altLang="en-US" sz="2400" dirty="0" smtClean="0"/>
                  <a:t>により生成された</a:t>
                </a:r>
                <a:endParaRPr lang="en-US" altLang="ja-JP" sz="2400" dirty="0" smtClean="0"/>
              </a:p>
              <a:p>
                <a:r>
                  <a:rPr lang="ja-JP" altLang="en-US" sz="2400" dirty="0" smtClean="0"/>
                  <a:t>チームの</a:t>
                </a:r>
                <a:r>
                  <a:rPr lang="ja-JP" altLang="en-US" sz="2400" dirty="0"/>
                  <a:t>挙動</a:t>
                </a:r>
                <a:r>
                  <a:rPr lang="ja-JP" altLang="en-US" sz="2400" dirty="0" smtClean="0"/>
                  <a:t>の無限列のなかで</a:t>
                </a:r>
                <a:r>
                  <a:rPr lang="en-US" altLang="ja-JP" sz="2400" dirty="0" smtClean="0"/>
                  <a:t>,</a:t>
                </a:r>
              </a:p>
              <a:p>
                <a14:m>
                  <m:oMath xmlns:m="http://schemas.openxmlformats.org/officeDocument/2006/math">
                    <m:r>
                      <a:rPr lang="ja-JP" altLang="en-US" sz="2400" i="1" dirty="0" smtClean="0">
                        <a:solidFill>
                          <a:srgbClr val="FF0000"/>
                        </a:solidFill>
                        <a:latin typeface="Cambria Math" panose="02040503050406030204" pitchFamily="18" charset="0"/>
                      </a:rPr>
                      <m:t>𝜓</m:t>
                    </m:r>
                  </m:oMath>
                </a14:m>
                <a:r>
                  <a:rPr lang="ja-JP" altLang="en-US" sz="2400" dirty="0" smtClean="0">
                    <a:solidFill>
                      <a:srgbClr val="FF0000"/>
                    </a:solidFill>
                  </a:rPr>
                  <a:t>が</a:t>
                </a:r>
                <a:r>
                  <a:rPr lang="en-US" altLang="ja-JP" sz="2400" dirty="0" smtClean="0">
                    <a:solidFill>
                      <a:srgbClr val="FF0000"/>
                    </a:solidFill>
                  </a:rPr>
                  <a:t>n</a:t>
                </a:r>
                <a:r>
                  <a:rPr lang="ja-JP" altLang="en-US" sz="2400" dirty="0" smtClean="0">
                    <a:solidFill>
                      <a:srgbClr val="FF0000"/>
                    </a:solidFill>
                  </a:rPr>
                  <a:t>回目に真になった時刻を</a:t>
                </a:r>
                <a:endParaRPr lang="en-US" altLang="ja-JP" sz="2400" dirty="0" smtClean="0">
                  <a:solidFill>
                    <a:srgbClr val="FF0000"/>
                  </a:solidFill>
                </a:endParaRPr>
              </a:p>
              <a:p>
                <a14:m>
                  <m:oMath xmlns:m="http://schemas.openxmlformats.org/officeDocument/2006/math">
                    <m:sSubSup>
                      <m:sSubSupPr>
                        <m:ctrlPr>
                          <a:rPr lang="en-US" altLang="ja-JP" sz="2400" i="1">
                            <a:solidFill>
                              <a:srgbClr val="FF0000"/>
                            </a:solidFill>
                            <a:latin typeface="Cambria Math" panose="02040503050406030204" pitchFamily="18" charset="0"/>
                          </a:rPr>
                        </m:ctrlPr>
                      </m:sSubSupPr>
                      <m:e>
                        <m:r>
                          <a:rPr lang="en-US" altLang="ja-JP" sz="2400" i="1">
                            <a:solidFill>
                              <a:srgbClr val="FF0000"/>
                            </a:solidFill>
                            <a:latin typeface="Cambria Math" panose="02040503050406030204" pitchFamily="18" charset="0"/>
                            <a:ea typeface="Cambria Math" panose="02040503050406030204" pitchFamily="18" charset="0"/>
                          </a:rPr>
                          <m:t>𝕋</m:t>
                        </m:r>
                      </m:e>
                      <m:sub>
                        <m:r>
                          <a:rPr lang="en-US" altLang="ja-JP" sz="2400" i="1">
                            <a:solidFill>
                              <a:srgbClr val="FF0000"/>
                            </a:solidFill>
                            <a:latin typeface="Cambria Math" panose="02040503050406030204" pitchFamily="18" charset="0"/>
                            <a:ea typeface="Cambria Math" panose="02040503050406030204" pitchFamily="18" charset="0"/>
                          </a:rPr>
                          <m:t>𝑡𝑒𝑎𝑚</m:t>
                        </m:r>
                      </m:sub>
                      <m:sup>
                        <m:r>
                          <a:rPr lang="ja-JP" altLang="en-US" sz="2400" i="1" dirty="0">
                            <a:solidFill>
                              <a:srgbClr val="FF0000"/>
                            </a:solidFill>
                            <a:latin typeface="Cambria Math" panose="02040503050406030204" pitchFamily="18" charset="0"/>
                          </a:rPr>
                          <m:t>𝜓</m:t>
                        </m:r>
                      </m:sup>
                    </m:sSubSup>
                  </m:oMath>
                </a14:m>
                <a:r>
                  <a:rPr lang="en-US" altLang="ja-JP" sz="2400" dirty="0">
                    <a:solidFill>
                      <a:srgbClr val="FF0000"/>
                    </a:solidFill>
                    <a:latin typeface="+mn-ea"/>
                  </a:rPr>
                  <a:t>(n</a:t>
                </a:r>
                <a:r>
                  <a:rPr lang="en-US" altLang="ja-JP" sz="2400" dirty="0" smtClean="0">
                    <a:solidFill>
                      <a:srgbClr val="FF0000"/>
                    </a:solidFill>
                    <a:latin typeface="+mn-ea"/>
                  </a:rPr>
                  <a:t>)</a:t>
                </a:r>
                <a:r>
                  <a:rPr lang="ja-JP" altLang="en-US" sz="2400" dirty="0" smtClean="0">
                    <a:latin typeface="+mn-ea"/>
                  </a:rPr>
                  <a:t>とする</a:t>
                </a:r>
                <a:endParaRPr lang="ja-JP" altLang="en-US" sz="2400" dirty="0"/>
              </a:p>
            </p:txBody>
          </p:sp>
        </mc:Choice>
        <mc:Fallback xmlns="">
          <p:sp>
            <p:nvSpPr>
              <p:cNvPr id="92" name="正方形/長方形 91"/>
              <p:cNvSpPr>
                <a:spLocks noRot="1" noChangeAspect="1" noMove="1" noResize="1" noEditPoints="1" noAdjustHandles="1" noChangeArrowheads="1" noChangeShapeType="1" noTextEdit="1"/>
              </p:cNvSpPr>
              <p:nvPr/>
            </p:nvSpPr>
            <p:spPr>
              <a:xfrm>
                <a:off x="865845" y="2736287"/>
                <a:ext cx="6295634" cy="2025939"/>
              </a:xfrm>
              <a:prstGeom prst="rect">
                <a:avLst/>
              </a:prstGeom>
              <a:blipFill>
                <a:blip r:embed="rId6"/>
                <a:stretch>
                  <a:fillRect l="-1452" t="-3614" r="-484" b="-39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47601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A. Problem formulation</a:t>
            </a:r>
            <a:endParaRPr kumimoji="1" lang="ja-JP" altLang="en-US" sz="3200"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845127" y="1293338"/>
                <a:ext cx="11193148" cy="105797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𝐽</m:t>
                      </m:r>
                      <m:d>
                        <m:dPr>
                          <m:ctrlPr>
                            <a:rPr lang="en-US" altLang="ja-JP" sz="2400" b="0" i="1" smtClean="0">
                              <a:latin typeface="Cambria Math" panose="02040503050406030204" pitchFamily="18" charset="0"/>
                            </a:rPr>
                          </m:ctrlPr>
                        </m:dPr>
                        <m:e>
                          <m:d>
                            <m:dPr>
                              <m:begChr m:val="{"/>
                              <m:endChr m:val="}"/>
                              <m:ctrlPr>
                                <a:rPr lang="en-US" altLang="ja-JP" sz="2400" b="0" i="1" smtClean="0">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b="0" i="1" smtClean="0">
                                      <a:latin typeface="Cambria Math" panose="02040503050406030204" pitchFamily="18" charset="0"/>
                                    </a:rPr>
                                    <m:t> </m:t>
                                  </m:r>
                                  <m:r>
                                    <a:rPr lang="en-US" altLang="ja-JP" sz="2400" i="1">
                                      <a:latin typeface="Cambria Math" panose="02040503050406030204" pitchFamily="18" charset="0"/>
                                    </a:rPr>
                                    <m:t>𝑣</m:t>
                                  </m:r>
                                </m:e>
                                <m:sub>
                                  <m:r>
                                    <a:rPr lang="en-US" altLang="ja-JP" sz="2400" i="1">
                                      <a:latin typeface="Cambria Math" panose="02040503050406030204" pitchFamily="18" charset="0"/>
                                    </a:rPr>
                                    <m:t>𝑘</m:t>
                                  </m:r>
                                </m:sub>
                                <m:sup>
                                  <m:r>
                                    <a:rPr lang="en-US" altLang="ja-JP" sz="2400" i="1">
                                      <a:latin typeface="Cambria Math" panose="02040503050406030204" pitchFamily="18" charset="0"/>
                                    </a:rPr>
                                    <m:t>𝑖𝑛</m:t>
                                  </m:r>
                                </m:sup>
                              </m:sSubSup>
                              <m:r>
                                <a:rPr lang="en-US" altLang="ja-JP" sz="2400" i="1">
                                  <a:latin typeface="Cambria Math" panose="02040503050406030204" pitchFamily="18" charset="0"/>
                                </a:rPr>
                                <m:t> ,</m:t>
                              </m:r>
                              <m:r>
                                <a:rPr lang="en-US" altLang="ja-JP" sz="2400" i="1">
                                  <a:latin typeface="Cambria Math" panose="02040503050406030204" pitchFamily="18" charset="0"/>
                                </a:rPr>
                                <m:t>𝑘</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ℛ</m:t>
                              </m:r>
                              <m:r>
                                <a:rPr lang="en-US" altLang="ja-JP" sz="2400" b="0" i="1" smtClean="0">
                                  <a:latin typeface="Cambria Math" panose="02040503050406030204" pitchFamily="18" charset="0"/>
                                  <a:ea typeface="Cambria Math" panose="02040503050406030204" pitchFamily="18" charset="0"/>
                                </a:rPr>
                                <m:t> </m:t>
                              </m:r>
                            </m:e>
                          </m:d>
                        </m:e>
                      </m:d>
                      <m:r>
                        <a:rPr lang="en-US" altLang="ja-JP" sz="2400" b="0" i="1" smtClean="0">
                          <a:latin typeface="Cambria Math" panose="02040503050406030204" pitchFamily="18" charset="0"/>
                        </a:rPr>
                        <m:t>=</m:t>
                      </m:r>
                      <m:func>
                        <m:funcPr>
                          <m:ctrlPr>
                            <a:rPr lang="en-US" altLang="ja-JP" sz="2400" b="0" i="1" smtClean="0">
                              <a:latin typeface="Cambria Math" panose="02040503050406030204" pitchFamily="18" charset="0"/>
                            </a:rPr>
                          </m:ctrlPr>
                        </m:funcPr>
                        <m:fName>
                          <m:limLow>
                            <m:limLowPr>
                              <m:ctrlPr>
                                <a:rPr lang="en-US" altLang="ja-JP" sz="2400" b="0" i="1" smtClean="0">
                                  <a:latin typeface="Cambria Math" panose="02040503050406030204" pitchFamily="18" charset="0"/>
                                </a:rPr>
                              </m:ctrlPr>
                            </m:limLowPr>
                            <m:e>
                              <m:r>
                                <m:rPr>
                                  <m:sty m:val="p"/>
                                </m:rPr>
                                <a:rPr lang="en-US" altLang="ja-JP" sz="2400" b="0" i="0" smtClean="0">
                                  <a:latin typeface="Cambria Math" panose="02040503050406030204" pitchFamily="18" charset="0"/>
                                </a:rPr>
                                <m:t>lim</m:t>
                              </m:r>
                            </m:e>
                            <m:lim>
                              <m:r>
                                <a:rPr lang="en-US" altLang="ja-JP" sz="2400" b="0" i="1" smtClean="0">
                                  <a:latin typeface="Cambria Math" panose="02040503050406030204" pitchFamily="18" charset="0"/>
                                </a:rPr>
                                <m:t>𝑛</m:t>
                              </m:r>
                              <m:r>
                                <a:rPr lang="ja-JP" altLang="en-US" sz="2400" i="1">
                                  <a:latin typeface="Cambria Math" panose="02040503050406030204" pitchFamily="18" charset="0"/>
                                </a:rPr>
                                <m:t>→</m:t>
                              </m:r>
                              <m:r>
                                <a:rPr lang="ja-JP" altLang="en-US" sz="2400" i="1" smtClean="0">
                                  <a:latin typeface="Cambria Math" panose="02040503050406030204" pitchFamily="18" charset="0"/>
                                </a:rPr>
                                <m:t>∞</m:t>
                              </m:r>
                            </m:lim>
                          </m:limLow>
                        </m:fName>
                        <m:e>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sup</m:t>
                              </m:r>
                            </m:fName>
                            <m:e>
                              <m:r>
                                <m:rPr>
                                  <m:sty m:val="p"/>
                                </m:rPr>
                                <a:rPr lang="en-US" altLang="ja-JP" sz="2400" i="1">
                                  <a:latin typeface="Cambria Math" panose="02040503050406030204" pitchFamily="18" charset="0"/>
                                </a:rPr>
                                <m:t>E</m:t>
                              </m:r>
                              <m:d>
                                <m:dPr>
                                  <m:ctrlPr>
                                    <a:rPr lang="en-US" altLang="ja-JP" sz="2400" i="1">
                                      <a:latin typeface="Cambria Math" panose="02040503050406030204" pitchFamily="18" charset="0"/>
                                    </a:rPr>
                                  </m:ctrlPr>
                                </m:dPr>
                                <m:e>
                                  <m:d>
                                    <m:dPr>
                                      <m:ctrlPr>
                                        <a:rPr lang="en-US" altLang="ja-JP" sz="2400" i="1" smtClean="0">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b="0" i="1" smtClean="0">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b="0" i="1" smtClean="0">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e>
                                      </m:d>
                                      <m:r>
                                        <a:rPr lang="en-US" altLang="ja-JP" sz="2400" b="0" i="1" smtClean="0">
                                          <a:latin typeface="Cambria Math" panose="02040503050406030204" pitchFamily="18" charset="0"/>
                                        </a:rPr>
                                        <m:t>−</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i="1">
                                              <a:latin typeface="Cambria Math" panose="02040503050406030204" pitchFamily="18" charset="0"/>
                                            </a:rPr>
                                          </m:ctrlPr>
                                        </m:dPr>
                                        <m:e>
                                          <m:r>
                                            <a:rPr lang="en-US" altLang="ja-JP" sz="2400" i="1">
                                              <a:latin typeface="Cambria Math" panose="02040503050406030204" pitchFamily="18" charset="0"/>
                                            </a:rPr>
                                            <m:t>𝑛</m:t>
                                          </m:r>
                                        </m:e>
                                      </m:d>
                                    </m:e>
                                  </m:d>
                                </m:e>
                              </m:d>
                              <m:r>
                                <a:rPr lang="en-US" altLang="ja-JP" sz="2400" b="0" i="1" smtClean="0">
                                  <a:latin typeface="Cambria Math" panose="02040503050406030204" pitchFamily="18" charset="0"/>
                                </a:rPr>
                                <m:t>  </m:t>
                              </m:r>
                            </m:e>
                          </m:func>
                        </m:e>
                      </m:func>
                    </m:oMath>
                  </m:oMathPara>
                </a14:m>
                <a:endParaRPr lang="en-US" altLang="ja-JP" sz="2400" dirty="0" smtClean="0">
                  <a:latin typeface="+mn-ea"/>
                </a:endParaRPr>
              </a:p>
              <a:p>
                <a:pPr marL="0" indent="0">
                  <a:buNone/>
                </a:pPr>
                <a:endParaRPr lang="en-US" altLang="ja-JP" sz="2400" dirty="0" smtClean="0">
                  <a:latin typeface="+mn-ea"/>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845127" y="1293338"/>
                <a:ext cx="11193148" cy="1057976"/>
              </a:xfrm>
              <a:blipFill>
                <a:blip r:embed="rId2"/>
                <a:stretch>
                  <a:fillRect/>
                </a:stretch>
              </a:blipFill>
            </p:spPr>
            <p:txBody>
              <a:bodyPr/>
              <a:lstStyle/>
              <a:p>
                <a:r>
                  <a:rPr lang="ja-JP" altLang="en-US">
                    <a:noFill/>
                  </a:rPr>
                  <a:t> </a:t>
                </a:r>
              </a:p>
            </p:txBody>
          </p:sp>
        </mc:Fallback>
      </mc:AlternateContent>
      <p:cxnSp>
        <p:nvCxnSpPr>
          <p:cNvPr id="5" name="直線コネクタ 4"/>
          <p:cNvCxnSpPr/>
          <p:nvPr/>
        </p:nvCxnSpPr>
        <p:spPr>
          <a:xfrm>
            <a:off x="2295331" y="2006082"/>
            <a:ext cx="2323322"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txBox="1">
                <a:spLocks/>
              </p:cNvSpPr>
              <p:nvPr/>
            </p:nvSpPr>
            <p:spPr>
              <a:xfrm>
                <a:off x="845126" y="2351314"/>
                <a:ext cx="7481358" cy="4716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smtClean="0">
                    <a:latin typeface="+mn-ea"/>
                  </a:rPr>
                  <a:t>部屋の初期状態</a:t>
                </a:r>
                <a14:m>
                  <m:oMath xmlns:m="http://schemas.openxmlformats.org/officeDocument/2006/math">
                    <m:d>
                      <m:dPr>
                        <m:begChr m:val="{"/>
                        <m:endChr m:val="}"/>
                        <m:ctrlPr>
                          <a:rPr lang="en-US" altLang="ja-JP" sz="2400" i="1">
                            <a:latin typeface="Cambria Math" panose="02040503050406030204" pitchFamily="18" charset="0"/>
                          </a:rPr>
                        </m:ctrlPr>
                      </m:dPr>
                      <m:e>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 </m:t>
                            </m:r>
                            <m:r>
                              <a:rPr lang="en-US" altLang="ja-JP" sz="2400" i="1">
                                <a:latin typeface="Cambria Math" panose="02040503050406030204" pitchFamily="18" charset="0"/>
                              </a:rPr>
                              <m:t>𝑣</m:t>
                            </m:r>
                          </m:e>
                          <m:sub>
                            <m:r>
                              <a:rPr lang="en-US" altLang="ja-JP" sz="2400" i="1">
                                <a:latin typeface="Cambria Math" panose="02040503050406030204" pitchFamily="18" charset="0"/>
                              </a:rPr>
                              <m:t>𝑘</m:t>
                            </m:r>
                          </m:sub>
                          <m:sup>
                            <m:r>
                              <a:rPr lang="en-US" altLang="ja-JP" sz="2400" i="1">
                                <a:latin typeface="Cambria Math" panose="02040503050406030204" pitchFamily="18" charset="0"/>
                              </a:rPr>
                              <m:t>𝑖𝑛</m:t>
                            </m:r>
                          </m:sup>
                        </m:sSubSup>
                        <m:r>
                          <a:rPr lang="en-US" altLang="ja-JP" sz="2400" i="1">
                            <a:latin typeface="Cambria Math" panose="02040503050406030204" pitchFamily="18" charset="0"/>
                          </a:rPr>
                          <m:t> ,</m:t>
                        </m:r>
                        <m:r>
                          <a:rPr lang="en-US" altLang="ja-JP" sz="2400" i="1">
                            <a:latin typeface="Cambria Math" panose="02040503050406030204" pitchFamily="18" charset="0"/>
                          </a:rPr>
                          <m:t>𝑘</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ℛ</m:t>
                        </m:r>
                        <m:r>
                          <a:rPr lang="en-US" altLang="ja-JP" sz="2400" i="1">
                            <a:latin typeface="Cambria Math" panose="02040503050406030204" pitchFamily="18" charset="0"/>
                            <a:ea typeface="Cambria Math" panose="02040503050406030204" pitchFamily="18" charset="0"/>
                          </a:rPr>
                          <m:t> </m:t>
                        </m:r>
                      </m:e>
                    </m:d>
                  </m:oMath>
                </a14:m>
                <a:r>
                  <a:rPr lang="ja-JP" altLang="en-US" sz="2400" dirty="0" smtClean="0">
                    <a:latin typeface="+mn-ea"/>
                  </a:rPr>
                  <a:t>についての評価値は</a:t>
                </a:r>
                <a:r>
                  <a:rPr lang="en-US" altLang="ja-JP" sz="2400" dirty="0" smtClean="0">
                    <a:latin typeface="+mn-ea"/>
                  </a:rPr>
                  <a:t>,</a:t>
                </a:r>
              </a:p>
              <a:p>
                <a:pPr marL="0" indent="0">
                  <a:buNone/>
                </a:pPr>
                <a:r>
                  <a:rPr lang="ja-JP" altLang="en-US" sz="2400" dirty="0">
                    <a:latin typeface="+mn-ea"/>
                  </a:rPr>
                  <a:t>無限時間経った</a:t>
                </a:r>
                <a:r>
                  <a:rPr lang="ja-JP" altLang="en-US" sz="2400" dirty="0" smtClean="0">
                    <a:latin typeface="+mn-ea"/>
                  </a:rPr>
                  <a:t>とき</a:t>
                </a:r>
                <a:r>
                  <a:rPr lang="en-US" altLang="ja-JP" sz="2400" dirty="0" smtClean="0">
                    <a:latin typeface="+mn-ea"/>
                  </a:rPr>
                  <a:t>,</a:t>
                </a:r>
                <a:endParaRPr lang="en-US" altLang="ja-JP" sz="2400" dirty="0">
                  <a:latin typeface="+mn-ea"/>
                </a:endParaRPr>
              </a:p>
              <a:p>
                <a:pPr marL="0" indent="0">
                  <a:buNone/>
                </a:pPr>
                <a:r>
                  <a:rPr lang="ja-JP" altLang="en-US" sz="2400" dirty="0" smtClean="0">
                    <a:latin typeface="+mn-ea"/>
                  </a:rPr>
                  <a:t>最適タスク</a:t>
                </a:r>
                <a14:m>
                  <m:oMath xmlns:m="http://schemas.openxmlformats.org/officeDocument/2006/math">
                    <m:r>
                      <a:rPr lang="ja-JP" altLang="en-US" sz="2400" i="1" dirty="0">
                        <a:latin typeface="Cambria Math" panose="02040503050406030204" pitchFamily="18" charset="0"/>
                      </a:rPr>
                      <m:t>𝜓</m:t>
                    </m:r>
                    <m:r>
                      <a:rPr lang="ja-JP" altLang="en-US" sz="2400" i="1" dirty="0" smtClean="0">
                        <a:latin typeface="Cambria Math" panose="02040503050406030204" pitchFamily="18" charset="0"/>
                      </a:rPr>
                      <m:t>が</m:t>
                    </m:r>
                    <m:r>
                      <a:rPr lang="en-US" altLang="ja-JP" sz="2400" b="0" i="1" dirty="0" smtClean="0">
                        <a:latin typeface="Cambria Math" panose="02040503050406030204" pitchFamily="18" charset="0"/>
                      </a:rPr>
                      <m:t>𝑛</m:t>
                    </m:r>
                    <m:r>
                      <a:rPr lang="ja-JP" altLang="en-US" sz="2400" i="1" dirty="0">
                        <a:latin typeface="Cambria Math" panose="02040503050406030204" pitchFamily="18" charset="0"/>
                      </a:rPr>
                      <m:t>回目</m:t>
                    </m:r>
                    <m:r>
                      <a:rPr lang="ja-JP" altLang="en-US" sz="2400" i="1" dirty="0" smtClean="0">
                        <a:latin typeface="Cambria Math" panose="02040503050406030204" pitchFamily="18" charset="0"/>
                      </a:rPr>
                      <m:t>に</m:t>
                    </m:r>
                    <m:r>
                      <a:rPr lang="ja-JP" altLang="en-US" sz="2400" i="1" dirty="0">
                        <a:latin typeface="Cambria Math" panose="02040503050406030204" pitchFamily="18" charset="0"/>
                      </a:rPr>
                      <m:t>実行され</m:t>
                    </m:r>
                    <m:r>
                      <a:rPr lang="ja-JP" altLang="en-US" sz="2400" i="1" dirty="0" smtClean="0">
                        <a:latin typeface="Cambria Math" panose="02040503050406030204" pitchFamily="18" charset="0"/>
                      </a:rPr>
                      <m:t>た</m:t>
                    </m:r>
                    <m:r>
                      <a:rPr lang="ja-JP" altLang="en-US" sz="2400" i="1" dirty="0">
                        <a:latin typeface="Cambria Math" panose="02040503050406030204" pitchFamily="18" charset="0"/>
                      </a:rPr>
                      <m:t>時刻を</m:t>
                    </m:r>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oMath>
                </a14:m>
                <a:r>
                  <a:rPr lang="en-US" altLang="ja-JP" sz="2400" dirty="0" smtClean="0">
                    <a:latin typeface="+mn-ea"/>
                  </a:rPr>
                  <a:t>(n)</a:t>
                </a:r>
                <a:r>
                  <a:rPr lang="ja-JP" altLang="en-US" sz="2400" dirty="0" smtClean="0">
                    <a:latin typeface="+mn-ea"/>
                  </a:rPr>
                  <a:t>として</a:t>
                </a:r>
                <a:r>
                  <a:rPr lang="en-US" altLang="ja-JP" sz="2400" dirty="0" smtClean="0">
                    <a:latin typeface="+mn-ea"/>
                  </a:rPr>
                  <a:t>,</a:t>
                </a:r>
              </a:p>
              <a:p>
                <a:pPr marL="0" indent="0">
                  <a:buNone/>
                </a:pPr>
                <a:r>
                  <a:rPr lang="ja-JP" altLang="en-US" sz="2400" dirty="0" smtClean="0">
                    <a:latin typeface="+mn-ea"/>
                  </a:rPr>
                  <a:t>時刻</a:t>
                </a:r>
                <a:r>
                  <a:rPr lang="en-US" altLang="ja-JP" sz="2400" dirty="0" smtClean="0">
                    <a:latin typeface="+mn-ea"/>
                  </a:rPr>
                  <a:t>n</a:t>
                </a:r>
                <a:r>
                  <a:rPr lang="ja-JP" altLang="en-US" sz="2400" dirty="0" smtClean="0">
                    <a:latin typeface="+mn-ea"/>
                  </a:rPr>
                  <a:t>と時刻</a:t>
                </a:r>
                <a:r>
                  <a:rPr lang="en-US" altLang="ja-JP" sz="2400" dirty="0" smtClean="0">
                    <a:latin typeface="+mn-ea"/>
                  </a:rPr>
                  <a:t>n+1</a:t>
                </a:r>
                <a:r>
                  <a:rPr lang="ja-JP" altLang="en-US" sz="2400" dirty="0" smtClean="0">
                    <a:latin typeface="+mn-ea"/>
                  </a:rPr>
                  <a:t>の間の待ち時間</a:t>
                </a:r>
                <a:r>
                  <a:rPr lang="ja-JP" altLang="en-US" sz="2400" dirty="0">
                    <a:latin typeface="+mn-ea"/>
                  </a:rPr>
                  <a:t>の</a:t>
                </a:r>
                <a:endParaRPr lang="en-US" altLang="ja-JP" sz="2400" dirty="0" smtClean="0">
                  <a:latin typeface="+mn-ea"/>
                </a:endParaRPr>
              </a:p>
              <a:p>
                <a:pPr marL="0" indent="0">
                  <a:buNone/>
                </a:pPr>
                <a:r>
                  <a:rPr lang="ja-JP" altLang="en-US" sz="2400" dirty="0" smtClean="0">
                    <a:latin typeface="+mn-ea"/>
                  </a:rPr>
                  <a:t>期待値</a:t>
                </a:r>
                <a:r>
                  <a:rPr lang="en-US" altLang="ja-JP" sz="2400" dirty="0" smtClean="0">
                    <a:latin typeface="+mn-ea"/>
                  </a:rPr>
                  <a:t>(</a:t>
                </a:r>
                <a:r>
                  <a:rPr lang="ja-JP" altLang="en-US" sz="2400" dirty="0">
                    <a:latin typeface="+mn-ea"/>
                  </a:rPr>
                  <a:t>初期値</a:t>
                </a:r>
                <a:r>
                  <a:rPr lang="ja-JP" altLang="en-US" sz="2400" dirty="0" smtClean="0">
                    <a:latin typeface="+mn-ea"/>
                  </a:rPr>
                  <a:t>が同じでもドアが</a:t>
                </a:r>
                <a:endParaRPr lang="en-US" altLang="ja-JP" sz="2400" dirty="0" smtClean="0">
                  <a:latin typeface="+mn-ea"/>
                </a:endParaRPr>
              </a:p>
              <a:p>
                <a:pPr marL="0" indent="0">
                  <a:buNone/>
                </a:pPr>
                <a:r>
                  <a:rPr lang="ja-JP" altLang="en-US" sz="2400" dirty="0" smtClean="0">
                    <a:latin typeface="+mn-ea"/>
                  </a:rPr>
                  <a:t>確率的に遷移するため</a:t>
                </a:r>
                <a:r>
                  <a:rPr lang="en-US" altLang="ja-JP" sz="2400" dirty="0" smtClean="0">
                    <a:latin typeface="+mn-ea"/>
                  </a:rPr>
                  <a:t>)</a:t>
                </a:r>
                <a:r>
                  <a:rPr lang="ja-JP" altLang="en-US" sz="2400" dirty="0" smtClean="0">
                    <a:latin typeface="+mn-ea"/>
                  </a:rPr>
                  <a:t>の上限である</a:t>
                </a:r>
                <a:endParaRPr lang="en-US" altLang="ja-JP" sz="2400" dirty="0" smtClean="0">
                  <a:latin typeface="+mn-ea"/>
                </a:endParaRPr>
              </a:p>
              <a:p>
                <a:pPr marL="0" indent="0">
                  <a:buNone/>
                </a:pPr>
                <a:endParaRPr lang="en-US" altLang="ja-JP" sz="2400" dirty="0">
                  <a:latin typeface="+mn-ea"/>
                </a:endParaRPr>
              </a:p>
              <a:p>
                <a:pPr marL="0" indent="0">
                  <a:buNone/>
                </a:pPr>
                <a14:m>
                  <m:oMath xmlns:m="http://schemas.openxmlformats.org/officeDocument/2006/math">
                    <m:r>
                      <a:rPr lang="en-US" altLang="ja-JP" sz="2400" i="1">
                        <a:latin typeface="Cambria Math" panose="02040503050406030204" pitchFamily="18" charset="0"/>
                      </a:rPr>
                      <m:t>𝐽</m:t>
                    </m:r>
                  </m:oMath>
                </a14:m>
                <a:r>
                  <a:rPr lang="ja-JP" altLang="en-US" sz="2400" dirty="0" smtClean="0">
                    <a:latin typeface="+mn-ea"/>
                  </a:rPr>
                  <a:t>が</a:t>
                </a:r>
                <a:r>
                  <a:rPr lang="en-US" altLang="ja-JP" sz="2400" dirty="0" smtClean="0">
                    <a:latin typeface="+mn-ea"/>
                  </a:rPr>
                  <a:t>min</a:t>
                </a:r>
                <a:r>
                  <a:rPr lang="ja-JP" altLang="en-US" sz="2400" dirty="0" smtClean="0">
                    <a:latin typeface="+mn-ea"/>
                  </a:rPr>
                  <a:t>になる政策</a:t>
                </a:r>
                <a:r>
                  <a:rPr lang="en-US" altLang="ja-JP" sz="2400" dirty="0">
                    <a:latin typeface="+mn-ea"/>
                  </a:rPr>
                  <a:t>{ </a:t>
                </a:r>
                <a14:m>
                  <m:oMath xmlns:m="http://schemas.openxmlformats.org/officeDocument/2006/math">
                    <m:sSub>
                      <m:sSubPr>
                        <m:ctrlPr>
                          <a:rPr lang="en-US" altLang="ja-JP" sz="2400" i="1">
                            <a:latin typeface="Cambria Math" panose="02040503050406030204" pitchFamily="18" charset="0"/>
                          </a:rPr>
                        </m:ctrlPr>
                      </m:sSubPr>
                      <m:e>
                        <m:r>
                          <m:rPr>
                            <m:sty m:val="p"/>
                          </m:rPr>
                          <a:rPr lang="en-US" altLang="ja-JP" sz="2400" i="1">
                            <a:latin typeface="Cambria Math" panose="02040503050406030204" pitchFamily="18" charset="0"/>
                          </a:rPr>
                          <m:t>π</m:t>
                        </m:r>
                      </m:e>
                      <m:sub>
                        <m:r>
                          <a:rPr lang="en-US" altLang="ja-JP" sz="2400" i="1">
                            <a:latin typeface="Cambria Math" panose="02040503050406030204" pitchFamily="18" charset="0"/>
                          </a:rPr>
                          <m:t>𝑘</m:t>
                        </m:r>
                        <m:r>
                          <a:rPr lang="en-US" altLang="ja-JP" sz="2400" i="1">
                            <a:latin typeface="Cambria Math" panose="02040503050406030204" pitchFamily="18" charset="0"/>
                          </a:rPr>
                          <m:t> </m:t>
                        </m:r>
                      </m:sub>
                    </m:sSub>
                    <m:r>
                      <a:rPr lang="en-US" altLang="ja-JP" sz="2400" i="1">
                        <a:latin typeface="Cambria Math" panose="02040503050406030204" pitchFamily="18" charset="0"/>
                      </a:rPr>
                      <m:t>,</m:t>
                    </m:r>
                    <m:r>
                      <a:rPr lang="en-US" altLang="ja-JP" sz="2400" i="1">
                        <a:latin typeface="Cambria Math" panose="02040503050406030204" pitchFamily="18" charset="0"/>
                      </a:rPr>
                      <m:t>𝑘</m:t>
                    </m:r>
                    <m:r>
                      <a:rPr lang="en-US" altLang="ja-JP" sz="2400" i="1">
                        <a:latin typeface="Cambria Math" panose="02040503050406030204" pitchFamily="18" charset="0"/>
                        <a:ea typeface="Cambria Math" panose="02040503050406030204" pitchFamily="18" charset="0"/>
                      </a:rPr>
                      <m:t>∈</m:t>
                    </m:r>
                    <m:r>
                      <a:rPr lang="en-US" altLang="ja-JP" sz="2400" i="1">
                        <a:latin typeface="Cambria Math" panose="02040503050406030204" pitchFamily="18" charset="0"/>
                        <a:ea typeface="Cambria Math" panose="02040503050406030204" pitchFamily="18" charset="0"/>
                      </a:rPr>
                      <m:t>ℛ</m:t>
                    </m:r>
                  </m:oMath>
                </a14:m>
                <a:r>
                  <a:rPr lang="en-US" altLang="ja-JP" sz="2400" dirty="0">
                    <a:ea typeface="Cambria Math" panose="02040503050406030204" pitchFamily="18" charset="0"/>
                  </a:rPr>
                  <a:t> </a:t>
                </a:r>
                <a:r>
                  <a:rPr lang="en-US" altLang="ja-JP" sz="2400" dirty="0" smtClean="0">
                    <a:latin typeface="+mn-ea"/>
                  </a:rPr>
                  <a:t>}</a:t>
                </a:r>
                <a:r>
                  <a:rPr lang="ja-JP" altLang="en-US" sz="2400" dirty="0" smtClean="0">
                    <a:latin typeface="+mn-ea"/>
                  </a:rPr>
                  <a:t>は</a:t>
                </a:r>
                <a:endParaRPr lang="en-US" altLang="ja-JP" sz="2400" dirty="0" smtClean="0">
                  <a:latin typeface="+mn-ea"/>
                </a:endParaRPr>
              </a:p>
              <a:p>
                <a:pPr marL="0" indent="0">
                  <a:buNone/>
                </a:pPr>
                <a:r>
                  <a:rPr lang="ja-JP" altLang="en-US" sz="2400" dirty="0" smtClean="0">
                    <a:latin typeface="+mn-ea"/>
                  </a:rPr>
                  <a:t>どのように求める？</a:t>
                </a:r>
                <a:endParaRPr lang="en-US" altLang="ja-JP" sz="2400" dirty="0" smtClean="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a:latin typeface="+mn-ea"/>
                </a:endParaRPr>
              </a:p>
              <a:p>
                <a:pPr marL="0" indent="0">
                  <a:buNone/>
                </a:pPr>
                <a:endParaRPr lang="en-US" altLang="ja-JP" sz="2400" dirty="0" smtClean="0">
                  <a:latin typeface="+mn-ea"/>
                </a:endParaRPr>
              </a:p>
              <a:p>
                <a:pPr marL="0" indent="0">
                  <a:buNone/>
                </a:pPr>
                <a:endParaRPr lang="en-US" altLang="ja-JP" sz="2400" dirty="0">
                  <a:latin typeface="+mn-ea"/>
                </a:endParaRPr>
              </a:p>
              <a:p>
                <a:pPr marL="0" indent="0">
                  <a:buNone/>
                </a:pPr>
                <a:endParaRPr lang="en-US" altLang="ja-JP" sz="2400" dirty="0" smtClean="0">
                  <a:latin typeface="+mn-ea"/>
                </a:endParaRPr>
              </a:p>
            </p:txBody>
          </p:sp>
        </mc:Choice>
        <mc:Fallback xmlns="">
          <p:sp>
            <p:nvSpPr>
              <p:cNvPr id="6" name="コンテンツ プレースホルダー 2"/>
              <p:cNvSpPr txBox="1">
                <a:spLocks noRot="1" noChangeAspect="1" noMove="1" noResize="1" noEditPoints="1" noAdjustHandles="1" noChangeArrowheads="1" noChangeShapeType="1" noTextEdit="1"/>
              </p:cNvSpPr>
              <p:nvPr/>
            </p:nvSpPr>
            <p:spPr>
              <a:xfrm>
                <a:off x="845126" y="2351314"/>
                <a:ext cx="7481358" cy="4716236"/>
              </a:xfrm>
              <a:prstGeom prst="rect">
                <a:avLst/>
              </a:prstGeom>
              <a:blipFill>
                <a:blip r:embed="rId3"/>
                <a:stretch>
                  <a:fillRect l="-1304" t="-1811"/>
                </a:stretch>
              </a:blipFill>
            </p:spPr>
            <p:txBody>
              <a:bodyPr/>
              <a:lstStyle/>
              <a:p>
                <a:r>
                  <a:rPr lang="ja-JP" altLang="en-US">
                    <a:noFill/>
                  </a:rPr>
                  <a:t> </a:t>
                </a:r>
              </a:p>
            </p:txBody>
          </p:sp>
        </mc:Fallback>
      </mc:AlternateContent>
      <p:cxnSp>
        <p:nvCxnSpPr>
          <p:cNvPr id="9" name="直線コネクタ 8"/>
          <p:cNvCxnSpPr/>
          <p:nvPr/>
        </p:nvCxnSpPr>
        <p:spPr>
          <a:xfrm>
            <a:off x="945503" y="2820955"/>
            <a:ext cx="6239068"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6571862" y="2083837"/>
            <a:ext cx="3495869"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29952" y="3814665"/>
            <a:ext cx="6333994"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p:nvPr/>
        </p:nvCxnSpPr>
        <p:spPr>
          <a:xfrm>
            <a:off x="9293290" y="4597388"/>
            <a:ext cx="25099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6232849" y="4466759"/>
            <a:ext cx="0" cy="307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9940213" y="4466759"/>
            <a:ext cx="0" cy="307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038392" y="4466759"/>
            <a:ext cx="0" cy="307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1416711" y="4466759"/>
            <a:ext cx="0" cy="3079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a:off x="6046237" y="4597388"/>
            <a:ext cx="1912775" cy="0"/>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8052319" y="4597388"/>
            <a:ext cx="1170991" cy="0"/>
          </a:xfrm>
          <a:prstGeom prst="straightConnector1">
            <a:avLst/>
          </a:prstGeom>
          <a:ln w="254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6049348" y="4762226"/>
            <a:ext cx="522514" cy="461665"/>
          </a:xfrm>
          <a:prstGeom prst="rect">
            <a:avLst/>
          </a:prstGeom>
        </p:spPr>
        <p:txBody>
          <a:bodyPr wrap="square">
            <a:spAutoFit/>
          </a:bodyPr>
          <a:lstStyle/>
          <a:p>
            <a:r>
              <a:rPr lang="en-US" altLang="ja-JP" sz="2400" dirty="0">
                <a:latin typeface="+mn-ea"/>
              </a:rPr>
              <a:t>0</a:t>
            </a:r>
          </a:p>
        </p:txBody>
      </p:sp>
      <mc:AlternateContent xmlns:mc="http://schemas.openxmlformats.org/markup-compatibility/2006" xmlns:a14="http://schemas.microsoft.com/office/drawing/2010/main">
        <mc:Choice Requires="a14">
          <p:sp>
            <p:nvSpPr>
              <p:cNvPr id="30" name="正方形/長方形 29"/>
              <p:cNvSpPr/>
              <p:nvPr/>
            </p:nvSpPr>
            <p:spPr>
              <a:xfrm>
                <a:off x="6879773" y="4728018"/>
                <a:ext cx="1334278" cy="548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0</m:t>
                          </m:r>
                        </m:e>
                      </m:d>
                    </m:oMath>
                  </m:oMathPara>
                </a14:m>
                <a:endParaRPr lang="en-US" altLang="ja-JP" sz="2400" dirty="0">
                  <a:latin typeface="+mn-ea"/>
                </a:endParaRPr>
              </a:p>
            </p:txBody>
          </p:sp>
        </mc:Choice>
        <mc:Fallback xmlns="">
          <p:sp>
            <p:nvSpPr>
              <p:cNvPr id="30" name="正方形/長方形 29"/>
              <p:cNvSpPr>
                <a:spLocks noRot="1" noChangeAspect="1" noMove="1" noResize="1" noEditPoints="1" noAdjustHandles="1" noChangeArrowheads="1" noChangeShapeType="1" noTextEdit="1"/>
              </p:cNvSpPr>
              <p:nvPr/>
            </p:nvSpPr>
            <p:spPr>
              <a:xfrm>
                <a:off x="6879773" y="4728018"/>
                <a:ext cx="1334278" cy="54861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正方形/長方形 30"/>
              <p:cNvSpPr/>
              <p:nvPr/>
            </p:nvSpPr>
            <p:spPr>
              <a:xfrm>
                <a:off x="8886985" y="4774669"/>
                <a:ext cx="1334278" cy="548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e>
                      </m:d>
                    </m:oMath>
                  </m:oMathPara>
                </a14:m>
                <a:endParaRPr lang="en-US" altLang="ja-JP" sz="2400" dirty="0">
                  <a:latin typeface="+mn-ea"/>
                </a:endParaRPr>
              </a:p>
            </p:txBody>
          </p:sp>
        </mc:Choice>
        <mc:Fallback xmlns="">
          <p:sp>
            <p:nvSpPr>
              <p:cNvPr id="31" name="正方形/長方形 30"/>
              <p:cNvSpPr>
                <a:spLocks noRot="1" noChangeAspect="1" noMove="1" noResize="1" noEditPoints="1" noAdjustHandles="1" noChangeArrowheads="1" noChangeShapeType="1" noTextEdit="1"/>
              </p:cNvSpPr>
              <p:nvPr/>
            </p:nvSpPr>
            <p:spPr>
              <a:xfrm>
                <a:off x="8886985" y="4774669"/>
                <a:ext cx="1334278" cy="54861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正方形/長方形 31"/>
              <p:cNvSpPr/>
              <p:nvPr/>
            </p:nvSpPr>
            <p:spPr>
              <a:xfrm>
                <a:off x="10195252" y="4767839"/>
                <a:ext cx="2093166" cy="5486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ja-JP" sz="2400" i="1" smtClean="0">
                              <a:latin typeface="Cambria Math" panose="02040503050406030204" pitchFamily="18" charset="0"/>
                            </a:rPr>
                          </m:ctrlPr>
                        </m:sSubSupPr>
                        <m:e>
                          <m:r>
                            <a:rPr lang="en-US" altLang="ja-JP" sz="2400" i="1">
                              <a:latin typeface="Cambria Math" panose="02040503050406030204" pitchFamily="18" charset="0"/>
                              <a:ea typeface="Cambria Math" panose="02040503050406030204" pitchFamily="18" charset="0"/>
                            </a:rPr>
                            <m:t>𝕋</m:t>
                          </m:r>
                        </m:e>
                        <m:sub>
                          <m:r>
                            <a:rPr lang="en-US" altLang="ja-JP" sz="2400" i="1">
                              <a:latin typeface="Cambria Math" panose="02040503050406030204" pitchFamily="18" charset="0"/>
                              <a:ea typeface="Cambria Math" panose="02040503050406030204" pitchFamily="18" charset="0"/>
                            </a:rPr>
                            <m:t>𝑡𝑒𝑎𝑚</m:t>
                          </m:r>
                        </m:sub>
                        <m:sup>
                          <m:r>
                            <a:rPr lang="ja-JP" altLang="en-US" sz="2400" i="1" dirty="0">
                              <a:latin typeface="Cambria Math" panose="02040503050406030204" pitchFamily="18" charset="0"/>
                            </a:rPr>
                            <m:t>𝜓</m:t>
                          </m:r>
                        </m:sup>
                      </m:sSubSup>
                      <m:d>
                        <m:dPr>
                          <m:ctrlPr>
                            <a:rPr lang="en-US" altLang="ja-JP" sz="2400" i="1">
                              <a:latin typeface="Cambria Math" panose="02040503050406030204" pitchFamily="18" charset="0"/>
                            </a:rPr>
                          </m:ctrlPr>
                        </m:dPr>
                        <m:e>
                          <m:r>
                            <a:rPr lang="en-US" altLang="ja-JP" sz="2400" b="0" i="1" smtClean="0">
                              <a:latin typeface="Cambria Math" panose="02040503050406030204" pitchFamily="18" charset="0"/>
                            </a:rPr>
                            <m:t>𝑛</m:t>
                          </m:r>
                          <m:r>
                            <a:rPr lang="en-US" altLang="ja-JP" sz="2400" b="0" i="1" smtClean="0">
                              <a:latin typeface="Cambria Math" panose="02040503050406030204" pitchFamily="18" charset="0"/>
                            </a:rPr>
                            <m:t>+1</m:t>
                          </m:r>
                        </m:e>
                      </m:d>
                    </m:oMath>
                  </m:oMathPara>
                </a14:m>
                <a:endParaRPr lang="en-US" altLang="ja-JP" sz="2400" dirty="0">
                  <a:latin typeface="+mn-ea"/>
                </a:endParaRPr>
              </a:p>
            </p:txBody>
          </p:sp>
        </mc:Choice>
        <mc:Fallback xmlns="">
          <p:sp>
            <p:nvSpPr>
              <p:cNvPr id="32" name="正方形/長方形 31"/>
              <p:cNvSpPr>
                <a:spLocks noRot="1" noChangeAspect="1" noMove="1" noResize="1" noEditPoints="1" noAdjustHandles="1" noChangeArrowheads="1" noChangeShapeType="1" noTextEdit="1"/>
              </p:cNvSpPr>
              <p:nvPr/>
            </p:nvSpPr>
            <p:spPr>
              <a:xfrm>
                <a:off x="10195252" y="4767839"/>
                <a:ext cx="2093166" cy="548612"/>
              </a:xfrm>
              <a:prstGeom prst="rect">
                <a:avLst/>
              </a:prstGeom>
              <a:blipFill>
                <a:blip r:embed="rId6"/>
                <a:stretch>
                  <a:fillRect/>
                </a:stretch>
              </a:blipFill>
            </p:spPr>
            <p:txBody>
              <a:bodyPr/>
              <a:lstStyle/>
              <a:p>
                <a:r>
                  <a:rPr lang="ja-JP" altLang="en-US">
                    <a:noFill/>
                  </a:rPr>
                  <a:t> </a:t>
                </a:r>
              </a:p>
            </p:txBody>
          </p:sp>
        </mc:Fallback>
      </mc:AlternateContent>
      <p:sp>
        <p:nvSpPr>
          <p:cNvPr id="35" name="左中かっこ 34"/>
          <p:cNvSpPr/>
          <p:nvPr/>
        </p:nvSpPr>
        <p:spPr>
          <a:xfrm rot="5400000">
            <a:off x="10426535" y="3315463"/>
            <a:ext cx="503853" cy="1476498"/>
          </a:xfrm>
          <a:prstGeom prst="leftBrace">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直線矢印コネクタ 36"/>
          <p:cNvCxnSpPr/>
          <p:nvPr/>
        </p:nvCxnSpPr>
        <p:spPr>
          <a:xfrm>
            <a:off x="9554124" y="2244958"/>
            <a:ext cx="896638" cy="1687456"/>
          </a:xfrm>
          <a:prstGeom prst="straightConnector1">
            <a:avLst/>
          </a:prstGeom>
          <a:ln w="254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5617029" y="2083837"/>
            <a:ext cx="693576"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929952" y="4726173"/>
            <a:ext cx="917509"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3932271" y="5149161"/>
            <a:ext cx="917509" cy="0"/>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4991878" y="2083837"/>
            <a:ext cx="54428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929952" y="3253106"/>
            <a:ext cx="1216089"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9843799" y="5276630"/>
            <a:ext cx="223932"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11241835" y="5264189"/>
            <a:ext cx="796440"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9968233" y="5266926"/>
            <a:ext cx="6244" cy="37461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11640759" y="5266926"/>
            <a:ext cx="6244" cy="37461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9955765" y="5632206"/>
            <a:ext cx="1691238"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63" name="正方形/長方形 62"/>
          <p:cNvSpPr/>
          <p:nvPr/>
        </p:nvSpPr>
        <p:spPr>
          <a:xfrm>
            <a:off x="9358640" y="5755935"/>
            <a:ext cx="2751074" cy="461665"/>
          </a:xfrm>
          <a:prstGeom prst="rect">
            <a:avLst/>
          </a:prstGeom>
        </p:spPr>
        <p:txBody>
          <a:bodyPr wrap="none">
            <a:spAutoFit/>
          </a:bodyPr>
          <a:lstStyle/>
          <a:p>
            <a:r>
              <a:rPr lang="ja-JP" altLang="en-US" sz="2400" dirty="0">
                <a:latin typeface="+mn-ea"/>
              </a:rPr>
              <a:t>無限</a:t>
            </a:r>
            <a:r>
              <a:rPr lang="ja-JP" altLang="en-US" sz="2400" dirty="0" smtClean="0">
                <a:latin typeface="+mn-ea"/>
              </a:rPr>
              <a:t>時間経ったとき</a:t>
            </a:r>
            <a:endParaRPr lang="ja-JP" altLang="en-US" sz="2400" dirty="0"/>
          </a:p>
        </p:txBody>
      </p:sp>
      <p:cxnSp>
        <p:nvCxnSpPr>
          <p:cNvPr id="66" name="直線コネクタ 65"/>
          <p:cNvCxnSpPr/>
          <p:nvPr/>
        </p:nvCxnSpPr>
        <p:spPr>
          <a:xfrm>
            <a:off x="6817569" y="4597388"/>
            <a:ext cx="446377" cy="0"/>
          </a:xfrm>
          <a:prstGeom prst="line">
            <a:avLst/>
          </a:prstGeom>
          <a:ln w="984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9673511" y="4612574"/>
            <a:ext cx="733739" cy="0"/>
          </a:xfrm>
          <a:prstGeom prst="line">
            <a:avLst/>
          </a:prstGeom>
          <a:ln w="984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10907020" y="4612574"/>
            <a:ext cx="733739" cy="0"/>
          </a:xfrm>
          <a:prstGeom prst="line">
            <a:avLst/>
          </a:prstGeom>
          <a:ln w="9842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6730157" y="4634813"/>
            <a:ext cx="149616" cy="902732"/>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flipV="1">
            <a:off x="6730157" y="4634813"/>
            <a:ext cx="2959913" cy="902732"/>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77" name="正方形/長方形 76"/>
          <p:cNvSpPr/>
          <p:nvPr/>
        </p:nvSpPr>
        <p:spPr>
          <a:xfrm>
            <a:off x="5536162" y="5606466"/>
            <a:ext cx="2826415" cy="830997"/>
          </a:xfrm>
          <a:prstGeom prst="rect">
            <a:avLst/>
          </a:prstGeom>
        </p:spPr>
        <p:txBody>
          <a:bodyPr wrap="none">
            <a:spAutoFit/>
          </a:bodyPr>
          <a:lstStyle/>
          <a:p>
            <a:r>
              <a:rPr lang="ja-JP" altLang="en-US" sz="2400" dirty="0" smtClean="0">
                <a:latin typeface="+mn-ea"/>
              </a:rPr>
              <a:t>ばらつきがあるので</a:t>
            </a:r>
            <a:endParaRPr lang="en-US" altLang="ja-JP" sz="2400" dirty="0" smtClean="0">
              <a:latin typeface="+mn-ea"/>
            </a:endParaRPr>
          </a:p>
          <a:p>
            <a:r>
              <a:rPr lang="ja-JP" altLang="en-US" sz="2400" dirty="0" smtClean="0"/>
              <a:t>期待値を考える</a:t>
            </a:r>
            <a:endParaRPr lang="ja-JP" altLang="en-US" sz="2400" dirty="0"/>
          </a:p>
        </p:txBody>
      </p:sp>
      <p:cxnSp>
        <p:nvCxnSpPr>
          <p:cNvPr id="83" name="直線コネクタ 82"/>
          <p:cNvCxnSpPr/>
          <p:nvPr/>
        </p:nvCxnSpPr>
        <p:spPr>
          <a:xfrm>
            <a:off x="929952" y="4262340"/>
            <a:ext cx="415639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21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kumimoji="1" lang="en-US" altLang="ja-JP" sz="3200" dirty="0" smtClean="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en-US" altLang="ja-JP" dirty="0" smtClean="0"/>
              <a:t>LTL/CTL</a:t>
            </a:r>
            <a:r>
              <a:rPr lang="ja-JP" altLang="en-US" dirty="0" smtClean="0"/>
              <a:t>などの時相論理⇒コンピュータプログラムやデジタル回路の正しさの検証に用いる</a:t>
            </a:r>
            <a:r>
              <a:rPr lang="en-US" altLang="ja-JP" dirty="0" smtClean="0"/>
              <a:t>(</a:t>
            </a:r>
            <a:r>
              <a:rPr lang="ja-JP" altLang="en-US" dirty="0" smtClean="0"/>
              <a:t>モデルチェッキング</a:t>
            </a:r>
            <a:r>
              <a:rPr lang="en-US" altLang="ja-JP" dirty="0" smtClean="0"/>
              <a:t>?)</a:t>
            </a:r>
          </a:p>
          <a:p>
            <a:r>
              <a:rPr lang="ja-JP" altLang="en-US" dirty="0" smtClean="0"/>
              <a:t>近年</a:t>
            </a:r>
            <a:r>
              <a:rPr lang="en-US" altLang="ja-JP" dirty="0" smtClean="0"/>
              <a:t>, </a:t>
            </a:r>
            <a:r>
              <a:rPr lang="ja-JP" altLang="en-US" dirty="0" smtClean="0"/>
              <a:t>時相論理は制御システムに対して</a:t>
            </a:r>
            <a:r>
              <a:rPr lang="en-US" altLang="ja-JP" dirty="0" smtClean="0"/>
              <a:t>, </a:t>
            </a:r>
            <a:r>
              <a:rPr lang="ja-JP" altLang="en-US" dirty="0" smtClean="0"/>
              <a:t>豊富で表現力豊かな使用言語としても用いられている</a:t>
            </a:r>
            <a:endParaRPr lang="en-US" altLang="ja-JP" dirty="0" smtClean="0"/>
          </a:p>
          <a:p>
            <a:r>
              <a:rPr lang="ja-JP" altLang="en-US" dirty="0" smtClean="0"/>
              <a:t>存在する研究</a:t>
            </a:r>
            <a:r>
              <a:rPr lang="en-US" altLang="ja-JP" dirty="0" smtClean="0"/>
              <a:t>(results)</a:t>
            </a:r>
            <a:r>
              <a:rPr lang="ja-JP" altLang="en-US" dirty="0" smtClean="0"/>
              <a:t>のほとんどは</a:t>
            </a:r>
            <a:r>
              <a:rPr lang="en-US" altLang="ja-JP" dirty="0" smtClean="0"/>
              <a:t>, </a:t>
            </a:r>
            <a:r>
              <a:rPr lang="ja-JP" altLang="en-US" dirty="0" smtClean="0"/>
              <a:t>完全状態情報や</a:t>
            </a:r>
            <a:r>
              <a:rPr lang="en-US" altLang="ja-JP" dirty="0" smtClean="0"/>
              <a:t>LTL(</a:t>
            </a:r>
            <a:r>
              <a:rPr lang="ja-JP" altLang="en-US" dirty="0" smtClean="0"/>
              <a:t>の断片</a:t>
            </a:r>
            <a:r>
              <a:rPr lang="en-US" altLang="ja-JP" dirty="0" smtClean="0"/>
              <a:t>)</a:t>
            </a:r>
            <a:r>
              <a:rPr lang="ja-JP" altLang="en-US" dirty="0" smtClean="0"/>
              <a:t>で与えられる制御仕様を持つ有限システムに焦点を当てている</a:t>
            </a:r>
            <a:endParaRPr lang="en-US" altLang="ja-JP" dirty="0" smtClean="0"/>
          </a:p>
        </p:txBody>
      </p:sp>
    </p:spTree>
    <p:extLst>
      <p:ext uri="{BB962C8B-B14F-4D97-AF65-F5344CB8AC3E}">
        <p14:creationId xmlns:p14="http://schemas.microsoft.com/office/powerpoint/2010/main" val="1879005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2.PROBLEM FORMULATION  B. MDP construction</a:t>
            </a:r>
            <a:endParaRPr kumimoji="1" lang="ja-JP" altLang="en-US" sz="3200"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845127" y="1293338"/>
                <a:ext cx="10515600" cy="5564662"/>
              </a:xfrm>
            </p:spPr>
            <p:txBody>
              <a:bodyPr>
                <a:normAutofit/>
              </a:bodyPr>
              <a:lstStyle/>
              <a:p>
                <a:r>
                  <a:rPr lang="ja-JP" altLang="en-US" dirty="0" smtClean="0"/>
                  <a:t>最初に</a:t>
                </a:r>
                <a:r>
                  <a:rPr lang="en-US" altLang="ja-JP" dirty="0" smtClean="0"/>
                  <a:t>, MDP</a:t>
                </a:r>
                <a:r>
                  <a:rPr lang="ja-JP" altLang="en-US" dirty="0"/>
                  <a:t>の形式でロボットをモデル化するゲーム遷移システム</a:t>
                </a:r>
                <a:r>
                  <a:rPr lang="ja-JP" altLang="en-US" dirty="0" smtClean="0"/>
                  <a:t>とドアのふるまいを補足するマルコフ</a:t>
                </a:r>
                <a:r>
                  <a:rPr lang="ja-JP" altLang="en-US" dirty="0"/>
                  <a:t>連鎖の構図を</a:t>
                </a:r>
                <a:r>
                  <a:rPr lang="ja-JP" altLang="en-US" dirty="0" smtClean="0"/>
                  <a:t>定義</a:t>
                </a:r>
                <a:endParaRPr lang="en-US" altLang="ja-JP" dirty="0" smtClean="0"/>
              </a:p>
              <a:p>
                <a:r>
                  <a:rPr lang="ja-JP" altLang="en-US" dirty="0" smtClean="0"/>
                  <a:t>各ロボット</a:t>
                </a:r>
                <a14:m>
                  <m:oMath xmlns:m="http://schemas.openxmlformats.org/officeDocument/2006/math">
                    <m:r>
                      <a:rPr lang="en-US" altLang="ja-JP" i="1">
                        <a:latin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ℛ</m:t>
                    </m:r>
                  </m:oMath>
                </a14:m>
                <a:r>
                  <a:rPr lang="ja-JP" altLang="en-US" dirty="0" smtClean="0"/>
                  <a:t>に</a:t>
                </a:r>
                <a:r>
                  <a:rPr lang="ja-JP" altLang="en-US" dirty="0"/>
                  <a:t>ロボットの時刻を記録</a:t>
                </a:r>
                <a:r>
                  <a:rPr lang="ja-JP" altLang="en-US" dirty="0" smtClean="0"/>
                  <a:t>するクロック値を考える</a:t>
                </a:r>
                <a:endParaRPr lang="en-US" altLang="ja-JP" dirty="0" smtClean="0"/>
              </a:p>
              <a:p>
                <a:r>
                  <a:rPr lang="ja-JP" altLang="en-US" dirty="0">
                    <a:latin typeface="+mn-ea"/>
                  </a:rPr>
                  <a:t>ゲーム遷移</a:t>
                </a:r>
                <a:r>
                  <a:rPr lang="ja-JP" altLang="en-US" dirty="0" smtClean="0">
                    <a:latin typeface="+mn-ea"/>
                  </a:rPr>
                  <a:t>システム</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𝒯</m:t>
                        </m:r>
                      </m:e>
                      <m:sub>
                        <m:r>
                          <a:rPr lang="en-US" altLang="ja-JP" i="1">
                            <a:latin typeface="Cambria Math" panose="02040503050406030204" pitchFamily="18" charset="0"/>
                          </a:rPr>
                          <m:t>𝑘</m:t>
                        </m:r>
                      </m:sub>
                    </m:sSub>
                  </m:oMath>
                </a14:m>
                <a:r>
                  <a:rPr lang="ja-JP" altLang="en-US" dirty="0" smtClean="0">
                    <a:latin typeface="+mn-ea"/>
                  </a:rPr>
                  <a:t>においてロボットが移動する時間を追跡</a:t>
                </a:r>
                <a:endParaRPr lang="en-US" altLang="ja-JP" dirty="0" smtClean="0">
                  <a:latin typeface="+mn-ea"/>
                </a:endParaRPr>
              </a:p>
              <a:p>
                <a:r>
                  <a:rPr lang="ja-JP" altLang="en-US" dirty="0" smtClean="0">
                    <a:latin typeface="+mn-ea"/>
                  </a:rPr>
                  <a:t>すべてのクロック値の初期値は</a:t>
                </a:r>
                <a:r>
                  <a:rPr lang="en-US" altLang="ja-JP" dirty="0" smtClean="0">
                    <a:latin typeface="+mn-ea"/>
                  </a:rPr>
                  <a:t>0</a:t>
                </a:r>
                <a:endParaRPr lang="en-US" altLang="ja-JP" dirty="0">
                  <a:latin typeface="+mn-ea"/>
                </a:endParaRPr>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845127" y="1293338"/>
                <a:ext cx="10515600" cy="5564662"/>
              </a:xfrm>
              <a:blipFill>
                <a:blip r:embed="rId2"/>
                <a:stretch>
                  <a:fillRect l="-928" t="-2300" r="-7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9890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845127" y="1293338"/>
                <a:ext cx="10515600" cy="5564662"/>
              </a:xfrm>
            </p:spPr>
            <p:txBody>
              <a:bodyPr>
                <a:normAutofit/>
              </a:bodyPr>
              <a:lstStyle/>
              <a:p>
                <a14:m>
                  <m:oMath xmlns:m="http://schemas.openxmlformats.org/officeDocument/2006/math">
                    <m:r>
                      <a:rPr lang="en-US" altLang="ja-JP" i="1" dirty="0" smtClean="0">
                        <a:solidFill>
                          <a:srgbClr val="FF0000"/>
                        </a:solidFill>
                        <a:latin typeface="Cambria Math" panose="02040503050406030204" pitchFamily="18" charset="0"/>
                        <a:ea typeface="Cambria Math" panose="02040503050406030204" pitchFamily="18" charset="0"/>
                      </a:rPr>
                      <m:t>𝑣</m:t>
                    </m:r>
                    <m:sSub>
                      <m:sSubPr>
                        <m:ctrlPr>
                          <a:rPr lang="en-US" altLang="ja-JP" i="1" dirty="0">
                            <a:solidFill>
                              <a:srgbClr val="FF0000"/>
                            </a:solidFill>
                            <a:latin typeface="Cambria Math" panose="02040503050406030204" pitchFamily="18" charset="0"/>
                            <a:ea typeface="Cambria Math" panose="02040503050406030204" pitchFamily="18" charset="0"/>
                          </a:rPr>
                        </m:ctrlPr>
                      </m:sSubPr>
                      <m:e>
                        <m:r>
                          <a:rPr lang="ja-JP" altLang="en-US" i="1" dirty="0">
                            <a:solidFill>
                              <a:srgbClr val="FF0000"/>
                            </a:solidFill>
                            <a:latin typeface="Cambria Math" panose="02040503050406030204" pitchFamily="18" charset="0"/>
                            <a:ea typeface="Cambria Math" panose="02040503050406030204" pitchFamily="18" charset="0"/>
                          </a:rPr>
                          <m:t>→</m:t>
                        </m:r>
                      </m:e>
                      <m:sub>
                        <m:r>
                          <a:rPr lang="en-US" altLang="ja-JP" i="1" dirty="0">
                            <a:solidFill>
                              <a:srgbClr val="FF0000"/>
                            </a:solidFill>
                            <a:latin typeface="Cambria Math" panose="02040503050406030204" pitchFamily="18" charset="0"/>
                            <a:ea typeface="Cambria Math" panose="02040503050406030204" pitchFamily="18" charset="0"/>
                          </a:rPr>
                          <m:t>𝑘</m:t>
                        </m:r>
                      </m:sub>
                    </m:sSub>
                    <m:sSup>
                      <m:sSupPr>
                        <m:ctrlPr>
                          <a:rPr lang="en-US" altLang="ja-JP" i="1" dirty="0">
                            <a:solidFill>
                              <a:srgbClr val="FF0000"/>
                            </a:solidFill>
                            <a:latin typeface="Cambria Math" panose="02040503050406030204" pitchFamily="18" charset="0"/>
                            <a:ea typeface="Cambria Math" panose="02040503050406030204" pitchFamily="18" charset="0"/>
                          </a:rPr>
                        </m:ctrlPr>
                      </m:sSupPr>
                      <m:e>
                        <m:r>
                          <a:rPr lang="en-US" altLang="ja-JP" i="1" dirty="0">
                            <a:solidFill>
                              <a:srgbClr val="FF0000"/>
                            </a:solidFill>
                            <a:latin typeface="Cambria Math" panose="02040503050406030204" pitchFamily="18" charset="0"/>
                            <a:ea typeface="Cambria Math" panose="02040503050406030204" pitchFamily="18" charset="0"/>
                          </a:rPr>
                          <m:t>𝑣</m:t>
                        </m:r>
                      </m:e>
                      <m:sup>
                        <m:r>
                          <a:rPr lang="en-US" altLang="ja-JP" i="1" dirty="0">
                            <a:solidFill>
                              <a:srgbClr val="FF0000"/>
                            </a:solidFill>
                            <a:latin typeface="Cambria Math" panose="02040503050406030204" pitchFamily="18" charset="0"/>
                            <a:ea typeface="Cambria Math" panose="02040503050406030204" pitchFamily="18" charset="0"/>
                          </a:rPr>
                          <m:t>′</m:t>
                        </m:r>
                      </m:sup>
                    </m:sSup>
                  </m:oMath>
                </a14:m>
                <a:r>
                  <a:rPr lang="ja-JP" altLang="en-US" dirty="0">
                    <a:solidFill>
                      <a:srgbClr val="FF0000"/>
                    </a:solidFill>
                    <a:latin typeface="+mn-ea"/>
                  </a:rPr>
                  <a:t>（現在</a:t>
                </a:r>
                <a:r>
                  <a:rPr lang="ja-JP" altLang="en-US" dirty="0" smtClean="0">
                    <a:solidFill>
                      <a:srgbClr val="FF0000"/>
                    </a:solidFill>
                    <a:latin typeface="+mn-ea"/>
                  </a:rPr>
                  <a:t>のクロック値</a:t>
                </a:r>
                <a:r>
                  <a:rPr lang="en-US" altLang="ja-JP" dirty="0" smtClean="0">
                    <a:solidFill>
                      <a:srgbClr val="FF0000"/>
                    </a:solidFill>
                    <a:latin typeface="+mn-ea"/>
                  </a:rPr>
                  <a:t>+</a:t>
                </a:r>
                <a:r>
                  <a:rPr lang="en-US" altLang="ja-JP" dirty="0">
                    <a:solidFill>
                      <a:srgbClr val="FF0000"/>
                    </a:solidFill>
                    <a:latin typeface="+mn-ea"/>
                  </a:rPr>
                  <a:t>1</a:t>
                </a:r>
                <a:r>
                  <a:rPr lang="ja-JP" altLang="en-US" dirty="0">
                    <a:solidFill>
                      <a:srgbClr val="FF0000"/>
                    </a:solidFill>
                    <a:latin typeface="+mn-ea"/>
                  </a:rPr>
                  <a:t>が</a:t>
                </a:r>
                <a:r>
                  <a:rPr lang="ja-JP" altLang="en-US" dirty="0" smtClean="0">
                    <a:solidFill>
                      <a:srgbClr val="FF0000"/>
                    </a:solidFill>
                    <a:latin typeface="+mn-ea"/>
                  </a:rPr>
                  <a:t>この移動</a:t>
                </a:r>
                <a:r>
                  <a:rPr lang="ja-JP" altLang="en-US" dirty="0">
                    <a:solidFill>
                      <a:srgbClr val="FF0000"/>
                    </a:solidFill>
                    <a:latin typeface="+mn-ea"/>
                  </a:rPr>
                  <a:t>時間</a:t>
                </a:r>
                <a:r>
                  <a:rPr lang="ja-JP" altLang="en-US" dirty="0" smtClean="0">
                    <a:solidFill>
                      <a:srgbClr val="FF0000"/>
                    </a:solidFill>
                    <a:latin typeface="+mn-ea"/>
                  </a:rPr>
                  <a:t>に</a:t>
                </a:r>
                <a:r>
                  <a:rPr lang="ja-JP" altLang="en-US" dirty="0">
                    <a:solidFill>
                      <a:srgbClr val="FF0000"/>
                    </a:solidFill>
                    <a:latin typeface="+mn-ea"/>
                  </a:rPr>
                  <a:t>等しいときのみ</a:t>
                </a:r>
                <a:r>
                  <a:rPr lang="en-US" altLang="ja-JP" dirty="0">
                    <a:solidFill>
                      <a:srgbClr val="FF0000"/>
                    </a:solidFill>
                    <a:latin typeface="+mn-ea"/>
                  </a:rPr>
                  <a:t>, </a:t>
                </a:r>
                <a:r>
                  <a:rPr lang="ja-JP" altLang="en-US" dirty="0">
                    <a:solidFill>
                      <a:srgbClr val="FF0000"/>
                    </a:solidFill>
                    <a:latin typeface="+mn-ea"/>
                  </a:rPr>
                  <a:t>ロボット</a:t>
                </a:r>
                <a:r>
                  <a:rPr lang="en-US" altLang="ja-JP" dirty="0">
                    <a:solidFill>
                      <a:srgbClr val="FF0000"/>
                    </a:solidFill>
                    <a:latin typeface="+mn-ea"/>
                  </a:rPr>
                  <a:t>k</a:t>
                </a:r>
                <a:r>
                  <a:rPr lang="ja-JP" altLang="en-US" dirty="0">
                    <a:solidFill>
                      <a:srgbClr val="FF0000"/>
                    </a:solidFill>
                    <a:latin typeface="+mn-ea"/>
                  </a:rPr>
                  <a:t>が</a:t>
                </a:r>
                <a14:m>
                  <m:oMath xmlns:m="http://schemas.openxmlformats.org/officeDocument/2006/math">
                    <m:r>
                      <a:rPr lang="en-US" altLang="ja-JP" i="1" dirty="0">
                        <a:solidFill>
                          <a:srgbClr val="FF0000"/>
                        </a:solidFill>
                        <a:latin typeface="Cambria Math" panose="02040503050406030204" pitchFamily="18" charset="0"/>
                        <a:ea typeface="Cambria Math" panose="02040503050406030204" pitchFamily="18" charset="0"/>
                      </a:rPr>
                      <m:t>𝑣</m:t>
                    </m:r>
                    <m:sSup>
                      <m:sSupPr>
                        <m:ctrlPr>
                          <a:rPr lang="en-US" altLang="ja-JP" i="1" dirty="0">
                            <a:solidFill>
                              <a:srgbClr val="FF0000"/>
                            </a:solidFill>
                            <a:latin typeface="Cambria Math" panose="02040503050406030204" pitchFamily="18" charset="0"/>
                            <a:ea typeface="Cambria Math" panose="02040503050406030204" pitchFamily="18" charset="0"/>
                          </a:rPr>
                        </m:ctrlPr>
                      </m:sSupPr>
                      <m:e>
                        <m:r>
                          <a:rPr lang="ja-JP" altLang="en-US" i="1" dirty="0">
                            <a:solidFill>
                              <a:srgbClr val="FF0000"/>
                            </a:solidFill>
                            <a:latin typeface="Cambria Math" panose="02040503050406030204" pitchFamily="18" charset="0"/>
                          </a:rPr>
                          <m:t>から</m:t>
                        </m:r>
                        <m:r>
                          <a:rPr lang="en-US" altLang="ja-JP" i="1" dirty="0">
                            <a:solidFill>
                              <a:srgbClr val="FF0000"/>
                            </a:solidFill>
                            <a:latin typeface="Cambria Math" panose="02040503050406030204" pitchFamily="18" charset="0"/>
                            <a:ea typeface="Cambria Math" panose="02040503050406030204" pitchFamily="18" charset="0"/>
                          </a:rPr>
                          <m:t>𝑣</m:t>
                        </m:r>
                      </m:e>
                      <m:sup>
                        <m:r>
                          <a:rPr lang="en-US" altLang="ja-JP" i="1" dirty="0">
                            <a:solidFill>
                              <a:srgbClr val="FF0000"/>
                            </a:solidFill>
                            <a:latin typeface="Cambria Math" panose="02040503050406030204" pitchFamily="18" charset="0"/>
                            <a:ea typeface="Cambria Math" panose="02040503050406030204" pitchFamily="18" charset="0"/>
                          </a:rPr>
                          <m:t>′</m:t>
                        </m:r>
                      </m:sup>
                    </m:sSup>
                  </m:oMath>
                </a14:m>
                <a:r>
                  <a:rPr lang="ja-JP" altLang="en-US" dirty="0">
                    <a:solidFill>
                      <a:srgbClr val="FF0000"/>
                    </a:solidFill>
                    <a:latin typeface="+mn-ea"/>
                  </a:rPr>
                  <a:t>に遷移できる）</a:t>
                </a:r>
                <a:r>
                  <a:rPr lang="ja-JP" altLang="en-US" dirty="0">
                    <a:latin typeface="+mn-ea"/>
                  </a:rPr>
                  <a:t>のような</a:t>
                </a:r>
                <a:r>
                  <a:rPr lang="en-US" altLang="ja-JP" dirty="0">
                    <a:latin typeface="+mn-ea"/>
                  </a:rPr>
                  <a:t>2</a:t>
                </a:r>
                <a:r>
                  <a:rPr lang="ja-JP" altLang="en-US" dirty="0" err="1">
                    <a:latin typeface="+mn-ea"/>
                  </a:rPr>
                  <a:t>つの</a:t>
                </a:r>
                <a:r>
                  <a:rPr lang="ja-JP" altLang="en-US" dirty="0">
                    <a:latin typeface="+mn-ea"/>
                  </a:rPr>
                  <a:t>部屋の関係</a:t>
                </a:r>
                <a14:m>
                  <m:oMath xmlns:m="http://schemas.openxmlformats.org/officeDocument/2006/math">
                    <m:r>
                      <a:rPr lang="en-US" altLang="ja-JP" i="1" dirty="0">
                        <a:latin typeface="Cambria Math" panose="02040503050406030204" pitchFamily="18" charset="0"/>
                      </a:rPr>
                      <m:t>(</m:t>
                    </m:r>
                    <m:r>
                      <a:rPr lang="en-US" altLang="ja-JP" i="1" dirty="0">
                        <a:latin typeface="Cambria Math" panose="02040503050406030204" pitchFamily="18" charset="0"/>
                      </a:rPr>
                      <m:t>𝑣</m:t>
                    </m:r>
                    <m:r>
                      <a:rPr lang="en-US" altLang="ja-JP" i="1" dirty="0">
                        <a:latin typeface="Cambria Math" panose="02040503050406030204" pitchFamily="18" charset="0"/>
                      </a:rPr>
                      <m:t>,</m:t>
                    </m:r>
                    <m:sSup>
                      <m:sSupPr>
                        <m:ctrlPr>
                          <a:rPr lang="en-US" altLang="ja-JP" i="1" dirty="0">
                            <a:latin typeface="Cambria Math" panose="02040503050406030204" pitchFamily="18" charset="0"/>
                            <a:ea typeface="Cambria Math" panose="02040503050406030204" pitchFamily="18" charset="0"/>
                          </a:rPr>
                        </m:ctrlPr>
                      </m:sSupPr>
                      <m:e>
                        <m:r>
                          <a:rPr lang="en-US" altLang="ja-JP" i="1" dirty="0">
                            <a:latin typeface="Cambria Math" panose="02040503050406030204" pitchFamily="18" charset="0"/>
                            <a:ea typeface="Cambria Math" panose="02040503050406030204" pitchFamily="18" charset="0"/>
                          </a:rPr>
                          <m:t>𝑣</m:t>
                        </m:r>
                      </m:e>
                      <m:sup>
                        <m:r>
                          <a:rPr lang="en-US" altLang="ja-JP" i="1" dirty="0">
                            <a:latin typeface="Cambria Math" panose="02040503050406030204" pitchFamily="18" charset="0"/>
                            <a:ea typeface="Cambria Math" panose="02040503050406030204" pitchFamily="18" charset="0"/>
                          </a:rPr>
                          <m:t>′</m:t>
                        </m:r>
                      </m:sup>
                    </m:sSup>
                    <m:r>
                      <a:rPr lang="en-US" altLang="ja-JP" i="1" dirty="0">
                        <a:latin typeface="Cambria Math" panose="02040503050406030204" pitchFamily="18" charset="0"/>
                      </a:rPr>
                      <m:t>)</m:t>
                    </m:r>
                  </m:oMath>
                </a14:m>
                <a:r>
                  <a:rPr lang="ja-JP" altLang="en-US" dirty="0">
                    <a:latin typeface="+mn-ea"/>
                  </a:rPr>
                  <a:t>が与えられる</a:t>
                </a:r>
                <a:endParaRPr lang="en-US" altLang="ja-JP" dirty="0">
                  <a:latin typeface="+mn-ea"/>
                </a:endParaRPr>
              </a:p>
              <a:p>
                <a:r>
                  <a:rPr lang="ja-JP" altLang="en-US" dirty="0" smtClean="0">
                    <a:latin typeface="+mn-ea"/>
                  </a:rPr>
                  <a:t>クロック値が</a:t>
                </a:r>
                <a:r>
                  <a:rPr lang="ja-JP" altLang="en-US" dirty="0">
                    <a:latin typeface="+mn-ea"/>
                  </a:rPr>
                  <a:t>必要な移動時間よりも小さい場合</a:t>
                </a:r>
                <a:r>
                  <a:rPr lang="en-US" altLang="ja-JP" dirty="0">
                    <a:latin typeface="+mn-ea"/>
                  </a:rPr>
                  <a:t>, </a:t>
                </a:r>
                <a:r>
                  <a:rPr lang="ja-JP" altLang="en-US" dirty="0">
                    <a:latin typeface="+mn-ea"/>
                  </a:rPr>
                  <a:t>ロボットは中間状態にあり</a:t>
                </a:r>
                <a:r>
                  <a:rPr lang="en-US" altLang="ja-JP" dirty="0">
                    <a:latin typeface="+mn-ea"/>
                  </a:rPr>
                  <a:t>,</a:t>
                </a:r>
                <a:r>
                  <a:rPr lang="ja-JP" altLang="en-US" dirty="0">
                    <a:latin typeface="+mn-ea"/>
                  </a:rPr>
                  <a:t>これはロボットが</a:t>
                </a:r>
                <a14:m>
                  <m:oMath xmlns:m="http://schemas.openxmlformats.org/officeDocument/2006/math">
                    <m:r>
                      <a:rPr lang="en-US" altLang="ja-JP" i="1" dirty="0">
                        <a:latin typeface="Cambria Math" panose="02040503050406030204" pitchFamily="18" charset="0"/>
                        <a:ea typeface="Cambria Math" panose="02040503050406030204" pitchFamily="18" charset="0"/>
                      </a:rPr>
                      <m:t>𝑣</m:t>
                    </m:r>
                  </m:oMath>
                </a14:m>
                <a:r>
                  <a:rPr lang="ja-JP" altLang="en-US" dirty="0">
                    <a:latin typeface="+mn-ea"/>
                  </a:rPr>
                  <a:t>を離れ</a:t>
                </a:r>
                <a:r>
                  <a:rPr lang="en-US" altLang="ja-JP" dirty="0">
                    <a:latin typeface="+mn-ea"/>
                  </a:rPr>
                  <a:t>, </a:t>
                </a:r>
                <a:r>
                  <a:rPr lang="ja-JP" altLang="en-US" dirty="0">
                    <a:latin typeface="+mn-ea"/>
                  </a:rPr>
                  <a:t>目標位置</a:t>
                </a:r>
                <a14:m>
                  <m:oMath xmlns:m="http://schemas.openxmlformats.org/officeDocument/2006/math">
                    <m:sSup>
                      <m:sSupPr>
                        <m:ctrlPr>
                          <a:rPr lang="en-US" altLang="ja-JP" i="1" dirty="0">
                            <a:latin typeface="Cambria Math" panose="02040503050406030204" pitchFamily="18" charset="0"/>
                            <a:ea typeface="Cambria Math" panose="02040503050406030204" pitchFamily="18" charset="0"/>
                          </a:rPr>
                        </m:ctrlPr>
                      </m:sSupPr>
                      <m:e>
                        <m:r>
                          <a:rPr lang="en-US" altLang="ja-JP" i="1" dirty="0">
                            <a:latin typeface="Cambria Math" panose="02040503050406030204" pitchFamily="18" charset="0"/>
                            <a:ea typeface="Cambria Math" panose="02040503050406030204" pitchFamily="18" charset="0"/>
                          </a:rPr>
                          <m:t>𝑣</m:t>
                        </m:r>
                      </m:e>
                      <m:sup>
                        <m:r>
                          <a:rPr lang="en-US" altLang="ja-JP" i="1" dirty="0">
                            <a:latin typeface="Cambria Math" panose="02040503050406030204" pitchFamily="18" charset="0"/>
                            <a:ea typeface="Cambria Math" panose="02040503050406030204" pitchFamily="18" charset="0"/>
                          </a:rPr>
                          <m:t>′</m:t>
                        </m:r>
                      </m:sup>
                    </m:sSup>
                  </m:oMath>
                </a14:m>
                <a:r>
                  <a:rPr lang="ja-JP" altLang="en-US" dirty="0">
                    <a:latin typeface="+mn-ea"/>
                  </a:rPr>
                  <a:t>に向かって移動していることを意味</a:t>
                </a:r>
                <a:r>
                  <a:rPr lang="ja-JP" altLang="en-US" dirty="0" smtClean="0">
                    <a:latin typeface="+mn-ea"/>
                  </a:rPr>
                  <a:t>する</a:t>
                </a:r>
                <a:endParaRPr lang="en-US" altLang="ja-JP" dirty="0" smtClean="0">
                  <a:latin typeface="+mn-ea"/>
                </a:endParaRPr>
              </a:p>
              <a:p>
                <a:r>
                  <a:rPr lang="ja-JP" altLang="en-US" dirty="0" smtClean="0">
                    <a:latin typeface="+mn-ea"/>
                  </a:rPr>
                  <a:t>したがって</a:t>
                </a:r>
                <a:r>
                  <a:rPr lang="en-US" altLang="ja-JP" dirty="0" smtClean="0">
                    <a:latin typeface="+mn-ea"/>
                  </a:rPr>
                  <a:t>, </a:t>
                </a:r>
                <a14:m>
                  <m:oMath xmlns:m="http://schemas.openxmlformats.org/officeDocument/2006/math">
                    <m:r>
                      <a:rPr lang="en-US" altLang="ja-JP" i="1" dirty="0" smtClean="0">
                        <a:solidFill>
                          <a:srgbClr val="FF0000"/>
                        </a:solidFill>
                        <a:latin typeface="Cambria Math" panose="02040503050406030204" pitchFamily="18" charset="0"/>
                        <a:ea typeface="Cambria Math" panose="02040503050406030204" pitchFamily="18" charset="0"/>
                      </a:rPr>
                      <m:t>𝑣</m:t>
                    </m:r>
                  </m:oMath>
                </a14:m>
                <a:r>
                  <a:rPr lang="ja-JP" altLang="en-US" dirty="0">
                    <a:solidFill>
                      <a:srgbClr val="FF0000"/>
                    </a:solidFill>
                    <a:latin typeface="+mn-ea"/>
                  </a:rPr>
                  <a:t>と</a:t>
                </a:r>
                <a14:m>
                  <m:oMath xmlns:m="http://schemas.openxmlformats.org/officeDocument/2006/math">
                    <m:sSup>
                      <m:sSupPr>
                        <m:ctrlPr>
                          <a:rPr lang="en-US" altLang="ja-JP" i="1" dirty="0">
                            <a:solidFill>
                              <a:srgbClr val="FF0000"/>
                            </a:solidFill>
                            <a:latin typeface="Cambria Math" panose="02040503050406030204" pitchFamily="18" charset="0"/>
                            <a:ea typeface="Cambria Math" panose="02040503050406030204" pitchFamily="18" charset="0"/>
                          </a:rPr>
                        </m:ctrlPr>
                      </m:sSupPr>
                      <m:e>
                        <m:r>
                          <a:rPr lang="en-US" altLang="ja-JP" i="1" dirty="0">
                            <a:solidFill>
                              <a:srgbClr val="FF0000"/>
                            </a:solidFill>
                            <a:latin typeface="Cambria Math" panose="02040503050406030204" pitchFamily="18" charset="0"/>
                            <a:ea typeface="Cambria Math" panose="02040503050406030204" pitchFamily="18" charset="0"/>
                          </a:rPr>
                          <m:t>𝑣</m:t>
                        </m:r>
                      </m:e>
                      <m:sup>
                        <m:r>
                          <a:rPr lang="en-US" altLang="ja-JP" i="1" dirty="0">
                            <a:solidFill>
                              <a:srgbClr val="FF0000"/>
                            </a:solidFill>
                            <a:latin typeface="Cambria Math" panose="02040503050406030204" pitchFamily="18" charset="0"/>
                            <a:ea typeface="Cambria Math" panose="02040503050406030204" pitchFamily="18" charset="0"/>
                          </a:rPr>
                          <m:t>′</m:t>
                        </m:r>
                      </m:sup>
                    </m:sSup>
                  </m:oMath>
                </a14:m>
                <a:r>
                  <a:rPr lang="ja-JP" altLang="en-US" dirty="0">
                    <a:solidFill>
                      <a:srgbClr val="FF0000"/>
                    </a:solidFill>
                    <a:latin typeface="+mn-ea"/>
                  </a:rPr>
                  <a:t>との間</a:t>
                </a:r>
                <a:r>
                  <a:rPr lang="ja-JP" altLang="en-US" dirty="0" smtClean="0">
                    <a:solidFill>
                      <a:srgbClr val="FF0000"/>
                    </a:solidFill>
                    <a:latin typeface="+mn-ea"/>
                  </a:rPr>
                  <a:t>の部屋の中間状態</a:t>
                </a:r>
                <a:r>
                  <a:rPr lang="ja-JP" altLang="en-US" dirty="0" smtClean="0">
                    <a:latin typeface="+mn-ea"/>
                  </a:rPr>
                  <a:t>を示すために</a:t>
                </a:r>
                <a:r>
                  <a:rPr lang="en-US" altLang="ja-JP" dirty="0" smtClean="0">
                    <a:latin typeface="+mn-ea"/>
                  </a:rPr>
                  <a:t>, </a:t>
                </a:r>
                <a:r>
                  <a:rPr lang="ja-JP" altLang="en-US" dirty="0" smtClean="0">
                    <a:latin typeface="+mn-ea"/>
                  </a:rPr>
                  <a:t>各ロボット</a:t>
                </a:r>
                <a:r>
                  <a:rPr lang="ja-JP" altLang="en-US" dirty="0">
                    <a:latin typeface="+mn-ea"/>
                  </a:rPr>
                  <a:t>に</a:t>
                </a:r>
                <a:r>
                  <a:rPr lang="ja-JP" altLang="en-US" dirty="0" smtClean="0">
                    <a:latin typeface="+mn-ea"/>
                  </a:rPr>
                  <a:t>ついて</a:t>
                </a:r>
                <a:r>
                  <a:rPr lang="en-US" altLang="ja-JP" dirty="0" smtClean="0">
                    <a:latin typeface="+mn-ea"/>
                  </a:rPr>
                  <a:t>, </a:t>
                </a:r>
                <a14:m>
                  <m:oMath xmlns:m="http://schemas.openxmlformats.org/officeDocument/2006/math">
                    <m:r>
                      <a:rPr lang="en-US" altLang="ja-JP" i="1" dirty="0">
                        <a:latin typeface="Cambria Math" panose="02040503050406030204" pitchFamily="18" charset="0"/>
                        <a:ea typeface="Cambria Math" panose="02040503050406030204" pitchFamily="18" charset="0"/>
                      </a:rPr>
                      <m:t>𝑣</m:t>
                    </m:r>
                  </m:oMath>
                </a14:m>
                <a:r>
                  <a:rPr lang="ja-JP" altLang="en-US" dirty="0" smtClean="0">
                    <a:latin typeface="+mn-ea"/>
                  </a:rPr>
                  <a:t>と</a:t>
                </a:r>
                <a14:m>
                  <m:oMath xmlns:m="http://schemas.openxmlformats.org/officeDocument/2006/math">
                    <m:sSup>
                      <m:sSupPr>
                        <m:ctrlPr>
                          <a:rPr lang="en-US" altLang="ja-JP" i="1" dirty="0">
                            <a:latin typeface="Cambria Math" panose="02040503050406030204" pitchFamily="18" charset="0"/>
                            <a:ea typeface="Cambria Math" panose="02040503050406030204" pitchFamily="18" charset="0"/>
                          </a:rPr>
                        </m:ctrlPr>
                      </m:sSupPr>
                      <m:e>
                        <m:r>
                          <a:rPr lang="en-US" altLang="ja-JP" i="1" dirty="0">
                            <a:latin typeface="Cambria Math" panose="02040503050406030204" pitchFamily="18" charset="0"/>
                            <a:ea typeface="Cambria Math" panose="02040503050406030204" pitchFamily="18" charset="0"/>
                          </a:rPr>
                          <m:t>𝑣</m:t>
                        </m:r>
                      </m:e>
                      <m:sup>
                        <m:r>
                          <a:rPr lang="en-US" altLang="ja-JP" i="1" dirty="0">
                            <a:latin typeface="Cambria Math" panose="02040503050406030204" pitchFamily="18" charset="0"/>
                            <a:ea typeface="Cambria Math" panose="02040503050406030204" pitchFamily="18" charset="0"/>
                          </a:rPr>
                          <m:t>′</m:t>
                        </m:r>
                      </m:sup>
                    </m:sSup>
                  </m:oMath>
                </a14:m>
                <a:r>
                  <a:rPr lang="ja-JP" altLang="en-US" dirty="0">
                    <a:latin typeface="+mn-ea"/>
                  </a:rPr>
                  <a:t>との間の移動時間が</a:t>
                </a:r>
                <a:r>
                  <a:rPr lang="en-US" altLang="ja-JP" dirty="0">
                    <a:latin typeface="+mn-ea"/>
                  </a:rPr>
                  <a:t>1</a:t>
                </a:r>
                <a:r>
                  <a:rPr lang="ja-JP" altLang="en-US" dirty="0">
                    <a:latin typeface="+mn-ea"/>
                  </a:rPr>
                  <a:t>よりも大きくなるよう</a:t>
                </a:r>
                <a:r>
                  <a:rPr lang="ja-JP" altLang="en-US" dirty="0" smtClean="0">
                    <a:latin typeface="+mn-ea"/>
                  </a:rPr>
                  <a:t>に</a:t>
                </a:r>
                <a:r>
                  <a:rPr lang="en-US" altLang="ja-JP" dirty="0" smtClean="0">
                    <a:latin typeface="+mn-ea"/>
                  </a:rPr>
                  <a:t>, </a:t>
                </a:r>
                <a14:m>
                  <m:oMath xmlns:m="http://schemas.openxmlformats.org/officeDocument/2006/math">
                    <m:sSup>
                      <m:sSupPr>
                        <m:ctrlPr>
                          <a:rPr lang="en-US" altLang="ja-JP" i="1" dirty="0" smtClean="0">
                            <a:solidFill>
                              <a:srgbClr val="FF0000"/>
                            </a:solidFill>
                            <a:latin typeface="Cambria Math" panose="02040503050406030204" pitchFamily="18" charset="0"/>
                            <a:ea typeface="Cambria Math" panose="02040503050406030204" pitchFamily="18" charset="0"/>
                          </a:rPr>
                        </m:ctrlPr>
                      </m:sSupPr>
                      <m:e>
                        <m:r>
                          <a:rPr lang="en-US" altLang="ja-JP" i="1" dirty="0">
                            <a:solidFill>
                              <a:srgbClr val="FF0000"/>
                            </a:solidFill>
                            <a:latin typeface="Cambria Math" panose="02040503050406030204" pitchFamily="18" charset="0"/>
                            <a:ea typeface="Cambria Math" panose="02040503050406030204" pitchFamily="18" charset="0"/>
                          </a:rPr>
                          <m:t>𝑣</m:t>
                        </m:r>
                      </m:e>
                      <m:sup>
                        <m:r>
                          <a:rPr lang="en-US" altLang="ja-JP" i="1" dirty="0">
                            <a:solidFill>
                              <a:srgbClr val="FF0000"/>
                            </a:solidFill>
                            <a:latin typeface="Cambria Math" panose="02040503050406030204" pitchFamily="18" charset="0"/>
                          </a:rPr>
                          <m:t>→</m:t>
                        </m:r>
                        <m:r>
                          <a:rPr lang="en-US" altLang="ja-JP" i="1" dirty="0">
                            <a:solidFill>
                              <a:srgbClr val="FF0000"/>
                            </a:solidFill>
                            <a:latin typeface="Cambria Math" panose="02040503050406030204" pitchFamily="18" charset="0"/>
                            <a:ea typeface="Cambria Math" panose="02040503050406030204" pitchFamily="18" charset="0"/>
                          </a:rPr>
                          <m:t>𝑣</m:t>
                        </m:r>
                        <m:r>
                          <a:rPr lang="en-US" altLang="ja-JP" i="1" dirty="0">
                            <a:solidFill>
                              <a:srgbClr val="FF0000"/>
                            </a:solidFill>
                            <a:latin typeface="Cambria Math" panose="02040503050406030204" pitchFamily="18" charset="0"/>
                            <a:ea typeface="Cambria Math" panose="02040503050406030204" pitchFamily="18" charset="0"/>
                          </a:rPr>
                          <m:t>′</m:t>
                        </m:r>
                      </m:sup>
                    </m:sSup>
                    <m:r>
                      <a:rPr lang="en-US" altLang="ja-JP" b="0" i="1" dirty="0" smtClean="0">
                        <a:solidFill>
                          <a:srgbClr val="FF0000"/>
                        </a:solidFill>
                        <a:latin typeface="Cambria Math" panose="02040503050406030204" pitchFamily="18" charset="0"/>
                        <a:ea typeface="Cambria Math" panose="02040503050406030204" pitchFamily="18" charset="0"/>
                      </a:rPr>
                      <m:t>, </m:t>
                    </m:r>
                    <m:r>
                      <a:rPr lang="ja-JP" altLang="en-US" i="1" dirty="0">
                        <a:solidFill>
                          <a:srgbClr val="FF0000"/>
                        </a:solidFill>
                        <a:latin typeface="Cambria Math" panose="02040503050406030204" pitchFamily="18" charset="0"/>
                      </a:rPr>
                      <m:t>∀</m:t>
                    </m:r>
                    <m:r>
                      <a:rPr lang="en-US" altLang="ja-JP" b="0" i="1" dirty="0" smtClean="0">
                        <a:solidFill>
                          <a:srgbClr val="FF0000"/>
                        </a:solidFill>
                        <a:latin typeface="Cambria Math" panose="02040503050406030204" pitchFamily="18" charset="0"/>
                      </a:rPr>
                      <m:t>(</m:t>
                    </m:r>
                    <m:r>
                      <a:rPr lang="en-US" altLang="ja-JP" i="1" dirty="0" smtClean="0">
                        <a:solidFill>
                          <a:srgbClr val="FF0000"/>
                        </a:solidFill>
                        <a:latin typeface="Cambria Math" panose="02040503050406030204" pitchFamily="18" charset="0"/>
                        <a:ea typeface="Cambria Math" panose="02040503050406030204" pitchFamily="18" charset="0"/>
                      </a:rPr>
                      <m:t>𝑣</m:t>
                    </m:r>
                    <m:r>
                      <a:rPr lang="en-US" altLang="ja-JP" i="1" dirty="0" smtClean="0">
                        <a:solidFill>
                          <a:srgbClr val="FF0000"/>
                        </a:solidFill>
                        <a:latin typeface="Cambria Math" panose="02040503050406030204" pitchFamily="18" charset="0"/>
                        <a:ea typeface="Cambria Math" panose="02040503050406030204" pitchFamily="18" charset="0"/>
                      </a:rPr>
                      <m:t> ,</m:t>
                    </m:r>
                    <m:sSup>
                      <m:sSupPr>
                        <m:ctrlPr>
                          <a:rPr lang="en-US" altLang="ja-JP" i="1" dirty="0" smtClean="0">
                            <a:solidFill>
                              <a:srgbClr val="FF0000"/>
                            </a:solidFill>
                            <a:latin typeface="Cambria Math" panose="02040503050406030204" pitchFamily="18" charset="0"/>
                            <a:ea typeface="Cambria Math" panose="02040503050406030204" pitchFamily="18" charset="0"/>
                          </a:rPr>
                        </m:ctrlPr>
                      </m:sSupPr>
                      <m:e>
                        <m:r>
                          <a:rPr lang="en-US" altLang="ja-JP" i="1" dirty="0" smtClean="0">
                            <a:solidFill>
                              <a:srgbClr val="FF0000"/>
                            </a:solidFill>
                            <a:latin typeface="Cambria Math" panose="02040503050406030204" pitchFamily="18" charset="0"/>
                            <a:ea typeface="Cambria Math" panose="02040503050406030204" pitchFamily="18" charset="0"/>
                          </a:rPr>
                          <m:t>𝑣</m:t>
                        </m:r>
                      </m:e>
                      <m:sup>
                        <m:r>
                          <a:rPr lang="en-US" altLang="ja-JP" i="1" dirty="0" smtClean="0">
                            <a:solidFill>
                              <a:srgbClr val="FF0000"/>
                            </a:solidFill>
                            <a:latin typeface="Cambria Math" panose="02040503050406030204" pitchFamily="18" charset="0"/>
                            <a:ea typeface="Cambria Math" panose="02040503050406030204" pitchFamily="18" charset="0"/>
                          </a:rPr>
                          <m:t>′</m:t>
                        </m:r>
                      </m:sup>
                    </m:sSup>
                    <m:r>
                      <a:rPr lang="en-US" altLang="ja-JP" b="0" i="1" dirty="0" smtClean="0">
                        <a:solidFill>
                          <a:srgbClr val="FF0000"/>
                        </a:solidFill>
                        <a:latin typeface="Cambria Math" panose="02040503050406030204" pitchFamily="18" charset="0"/>
                        <a:ea typeface="Cambria Math" panose="02040503050406030204" pitchFamily="18" charset="0"/>
                      </a:rPr>
                      <m:t>)</m:t>
                    </m:r>
                    <m:r>
                      <a:rPr lang="en-US" altLang="ja-JP" i="1">
                        <a:solidFill>
                          <a:srgbClr val="FF0000"/>
                        </a:solidFill>
                        <a:latin typeface="Cambria Math" panose="02040503050406030204" pitchFamily="18" charset="0"/>
                        <a:ea typeface="Cambria Math" panose="02040503050406030204" pitchFamily="18" charset="0"/>
                      </a:rPr>
                      <m:t>∈</m:t>
                    </m:r>
                    <m:r>
                      <a:rPr lang="ja-JP" altLang="en-US" i="1" smtClean="0">
                        <a:solidFill>
                          <a:srgbClr val="FF0000"/>
                        </a:solidFill>
                        <a:latin typeface="Cambria Math" panose="02040503050406030204" pitchFamily="18" charset="0"/>
                        <a:ea typeface="Cambria Math" panose="02040503050406030204" pitchFamily="18" charset="0"/>
                      </a:rPr>
                      <m:t>→</m:t>
                    </m:r>
                    <m:r>
                      <a:rPr lang="ja-JP" altLang="en-US" i="1" smtClean="0">
                        <a:solidFill>
                          <a:srgbClr val="FF0000"/>
                        </a:solidFill>
                        <a:latin typeface="Cambria Math" panose="02040503050406030204" pitchFamily="18" charset="0"/>
                        <a:ea typeface="Cambria Math" panose="02040503050406030204" pitchFamily="18" charset="0"/>
                      </a:rPr>
                      <m:t>𝜀</m:t>
                    </m:r>
                  </m:oMath>
                </a14:m>
                <a:r>
                  <a:rPr lang="ja-JP" altLang="en-US" dirty="0" smtClean="0">
                    <a:solidFill>
                      <a:srgbClr val="FF0000"/>
                    </a:solidFill>
                    <a:latin typeface="+mn-ea"/>
                  </a:rPr>
                  <a:t>で表される新しい状態</a:t>
                </a:r>
                <a:r>
                  <a:rPr lang="ja-JP" altLang="en-US" dirty="0" smtClean="0">
                    <a:latin typeface="+mn-ea"/>
                  </a:rPr>
                  <a:t>を挿入</a:t>
                </a:r>
                <a:endParaRPr lang="en-US" altLang="ja-JP" dirty="0">
                  <a:latin typeface="+mn-ea"/>
                </a:endParaRPr>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845127" y="1293338"/>
                <a:ext cx="10515600" cy="5564662"/>
              </a:xfrm>
              <a:blipFill>
                <a:blip r:embed="rId2"/>
                <a:stretch>
                  <a:fillRect l="-928" t="-2081" r="-696"/>
                </a:stretch>
              </a:blipFill>
            </p:spPr>
            <p:txBody>
              <a:bodyPr/>
              <a:lstStyle/>
              <a:p>
                <a:r>
                  <a:rPr lang="ja-JP" altLang="en-US">
                    <a:noFill/>
                  </a:rPr>
                  <a:t> </a:t>
                </a:r>
              </a:p>
            </p:txBody>
          </p:sp>
        </mc:Fallback>
      </mc:AlternateContent>
      <p:sp>
        <p:nvSpPr>
          <p:cNvPr id="3" name="正方形/長方形 2"/>
          <p:cNvSpPr/>
          <p:nvPr/>
        </p:nvSpPr>
        <p:spPr>
          <a:xfrm>
            <a:off x="2638425" y="5286375"/>
            <a:ext cx="7115175" cy="140017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p:cNvCxnSpPr/>
          <p:nvPr/>
        </p:nvCxnSpPr>
        <p:spPr>
          <a:xfrm>
            <a:off x="6399480" y="5262270"/>
            <a:ext cx="0" cy="14001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正方形/長方形 6"/>
              <p:cNvSpPr/>
              <p:nvPr/>
            </p:nvSpPr>
            <p:spPr>
              <a:xfrm>
                <a:off x="2638425" y="6224885"/>
                <a:ext cx="42934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2400" i="1" dirty="0">
                          <a:latin typeface="Cambria Math" panose="02040503050406030204" pitchFamily="18" charset="0"/>
                          <a:ea typeface="Cambria Math" panose="02040503050406030204" pitchFamily="18" charset="0"/>
                        </a:rPr>
                        <m:t>𝑣</m:t>
                      </m:r>
                    </m:oMath>
                  </m:oMathPara>
                </a14:m>
                <a:endParaRPr lang="ja-JP" altLang="en-US" sz="2400" dirty="0"/>
              </a:p>
            </p:txBody>
          </p:sp>
        </mc:Choice>
        <mc:Fallback xmlns="">
          <p:sp>
            <p:nvSpPr>
              <p:cNvPr id="7" name="正方形/長方形 6"/>
              <p:cNvSpPr>
                <a:spLocks noRot="1" noChangeAspect="1" noMove="1" noResize="1" noEditPoints="1" noAdjustHandles="1" noChangeArrowheads="1" noChangeShapeType="1" noTextEdit="1"/>
              </p:cNvSpPr>
              <p:nvPr/>
            </p:nvSpPr>
            <p:spPr>
              <a:xfrm>
                <a:off x="2638425" y="6224885"/>
                <a:ext cx="429348" cy="461665"/>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正方形/長方形 7"/>
              <p:cNvSpPr/>
              <p:nvPr/>
            </p:nvSpPr>
            <p:spPr>
              <a:xfrm>
                <a:off x="9222301" y="6210895"/>
                <a:ext cx="5312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dirty="0">
                              <a:latin typeface="Cambria Math" panose="02040503050406030204" pitchFamily="18" charset="0"/>
                              <a:ea typeface="Cambria Math" panose="02040503050406030204" pitchFamily="18" charset="0"/>
                            </a:rPr>
                          </m:ctrlPr>
                        </m:sSupPr>
                        <m:e>
                          <m:r>
                            <a:rPr lang="en-US" altLang="ja-JP" sz="2400" i="1" dirty="0">
                              <a:latin typeface="Cambria Math" panose="02040503050406030204" pitchFamily="18" charset="0"/>
                              <a:ea typeface="Cambria Math" panose="02040503050406030204" pitchFamily="18" charset="0"/>
                            </a:rPr>
                            <m:t>𝑣</m:t>
                          </m:r>
                        </m:e>
                        <m:sup>
                          <m:r>
                            <a:rPr lang="en-US" altLang="ja-JP" sz="2400" i="1" dirty="0">
                              <a:latin typeface="Cambria Math" panose="02040503050406030204" pitchFamily="18" charset="0"/>
                              <a:ea typeface="Cambria Math" panose="02040503050406030204" pitchFamily="18" charset="0"/>
                            </a:rPr>
                            <m:t>′</m:t>
                          </m:r>
                        </m:sup>
                      </m:sSup>
                    </m:oMath>
                  </m:oMathPara>
                </a14:m>
                <a:endParaRPr lang="ja-JP" altLang="en-US" sz="2400" dirty="0"/>
              </a:p>
            </p:txBody>
          </p:sp>
        </mc:Choice>
        <mc:Fallback xmlns="">
          <p:sp>
            <p:nvSpPr>
              <p:cNvPr id="8" name="正方形/長方形 7"/>
              <p:cNvSpPr>
                <a:spLocks noRot="1" noChangeAspect="1" noMove="1" noResize="1" noEditPoints="1" noAdjustHandles="1" noChangeArrowheads="1" noChangeShapeType="1" noTextEdit="1"/>
              </p:cNvSpPr>
              <p:nvPr/>
            </p:nvSpPr>
            <p:spPr>
              <a:xfrm>
                <a:off x="9222301" y="6210895"/>
                <a:ext cx="531299" cy="461665"/>
              </a:xfrm>
              <a:prstGeom prst="rect">
                <a:avLst/>
              </a:prstGeom>
              <a:blipFill>
                <a:blip r:embed="rId4"/>
                <a:stretch>
                  <a:fillRect/>
                </a:stretch>
              </a:blipFill>
            </p:spPr>
            <p:txBody>
              <a:bodyPr/>
              <a:lstStyle/>
              <a:p>
                <a:r>
                  <a:rPr lang="ja-JP" altLang="en-US">
                    <a:noFill/>
                  </a:rPr>
                  <a:t> </a:t>
                </a:r>
              </a:p>
            </p:txBody>
          </p:sp>
        </mc:Fallback>
      </mc:AlternateContent>
      <p:sp>
        <p:nvSpPr>
          <p:cNvPr id="9" name="楕円 8"/>
          <p:cNvSpPr/>
          <p:nvPr/>
        </p:nvSpPr>
        <p:spPr>
          <a:xfrm>
            <a:off x="3864257" y="5777624"/>
            <a:ext cx="599146" cy="59914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200" dirty="0" smtClean="0"/>
              <a:t>k</a:t>
            </a:r>
            <a:endParaRPr kumimoji="1" lang="ja-JP" altLang="en-US" sz="3200" dirty="0"/>
          </a:p>
        </p:txBody>
      </p:sp>
      <p:cxnSp>
        <p:nvCxnSpPr>
          <p:cNvPr id="10" name="直線矢印コネクタ 9"/>
          <p:cNvCxnSpPr>
            <a:stCxn id="9" idx="6"/>
          </p:cNvCxnSpPr>
          <p:nvPr/>
        </p:nvCxnSpPr>
        <p:spPr>
          <a:xfrm>
            <a:off x="4463403" y="6077197"/>
            <a:ext cx="238309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正方形/長方形 10"/>
              <p:cNvSpPr/>
              <p:nvPr/>
            </p:nvSpPr>
            <p:spPr>
              <a:xfrm>
                <a:off x="6444727" y="6210894"/>
                <a:ext cx="84548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2400" i="1" dirty="0">
                              <a:latin typeface="Cambria Math" panose="02040503050406030204" pitchFamily="18" charset="0"/>
                              <a:ea typeface="Cambria Math" panose="02040503050406030204" pitchFamily="18" charset="0"/>
                            </a:rPr>
                          </m:ctrlPr>
                        </m:sSupPr>
                        <m:e>
                          <m:r>
                            <a:rPr lang="en-US" altLang="ja-JP" sz="2400" i="1" dirty="0">
                              <a:latin typeface="Cambria Math" panose="02040503050406030204" pitchFamily="18" charset="0"/>
                              <a:ea typeface="Cambria Math" panose="02040503050406030204" pitchFamily="18" charset="0"/>
                            </a:rPr>
                            <m:t>𝑣</m:t>
                          </m:r>
                        </m:e>
                        <m:sup>
                          <m:r>
                            <a:rPr lang="en-US" altLang="ja-JP" sz="2400" i="1" dirty="0">
                              <a:latin typeface="Cambria Math" panose="02040503050406030204" pitchFamily="18" charset="0"/>
                            </a:rPr>
                            <m:t>→</m:t>
                          </m:r>
                          <m:r>
                            <a:rPr lang="en-US" altLang="ja-JP" sz="2400" i="1" dirty="0">
                              <a:latin typeface="Cambria Math" panose="02040503050406030204" pitchFamily="18" charset="0"/>
                              <a:ea typeface="Cambria Math" panose="02040503050406030204" pitchFamily="18" charset="0"/>
                            </a:rPr>
                            <m:t>𝑣</m:t>
                          </m:r>
                          <m:r>
                            <a:rPr lang="en-US" altLang="ja-JP" sz="2400" i="1" dirty="0">
                              <a:latin typeface="Cambria Math" panose="02040503050406030204" pitchFamily="18" charset="0"/>
                              <a:ea typeface="Cambria Math" panose="02040503050406030204" pitchFamily="18" charset="0"/>
                            </a:rPr>
                            <m:t>′</m:t>
                          </m:r>
                        </m:sup>
                      </m:sSup>
                    </m:oMath>
                  </m:oMathPara>
                </a14:m>
                <a:endParaRPr lang="en-US" altLang="ja-JP" sz="2400" dirty="0" smtClean="0"/>
              </a:p>
            </p:txBody>
          </p:sp>
        </mc:Choice>
        <mc:Fallback xmlns="">
          <p:sp>
            <p:nvSpPr>
              <p:cNvPr id="11" name="正方形/長方形 10"/>
              <p:cNvSpPr>
                <a:spLocks noRot="1" noChangeAspect="1" noMove="1" noResize="1" noEditPoints="1" noAdjustHandles="1" noChangeArrowheads="1" noChangeShapeType="1" noTextEdit="1"/>
              </p:cNvSpPr>
              <p:nvPr/>
            </p:nvSpPr>
            <p:spPr>
              <a:xfrm>
                <a:off x="6444727" y="6210894"/>
                <a:ext cx="845488" cy="461665"/>
              </a:xfrm>
              <a:prstGeom prst="rect">
                <a:avLst/>
              </a:prstGeom>
              <a:blipFill>
                <a:blip r:embed="rId5"/>
                <a:stretch>
                  <a:fillRect/>
                </a:stretch>
              </a:blipFill>
            </p:spPr>
            <p:txBody>
              <a:bodyPr/>
              <a:lstStyle/>
              <a:p>
                <a:r>
                  <a:rPr lang="ja-JP" altLang="en-US">
                    <a:noFill/>
                  </a:rPr>
                  <a:t> </a:t>
                </a:r>
              </a:p>
            </p:txBody>
          </p:sp>
        </mc:Fallback>
      </mc:AlternateContent>
      <p:cxnSp>
        <p:nvCxnSpPr>
          <p:cNvPr id="14" name="直線コネクタ 13"/>
          <p:cNvCxnSpPr/>
          <p:nvPr/>
        </p:nvCxnSpPr>
        <p:spPr>
          <a:xfrm>
            <a:off x="7431624" y="5286375"/>
            <a:ext cx="0" cy="14001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6392336" y="5286375"/>
            <a:ext cx="14288" cy="52301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6378048" y="6159209"/>
            <a:ext cx="14288" cy="52301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H="1">
            <a:off x="6067679" y="6179029"/>
            <a:ext cx="305606" cy="38158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385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845127" y="1293338"/>
                <a:ext cx="10515600" cy="5564662"/>
              </a:xfrm>
            </p:spPr>
            <p:txBody>
              <a:bodyPr>
                <a:normAutofit/>
              </a:bodyPr>
              <a:lstStyle/>
              <a:p>
                <a:r>
                  <a:rPr lang="ja-JP" altLang="en-US" dirty="0" smtClean="0">
                    <a:latin typeface="+mn-ea"/>
                  </a:rPr>
                  <a:t>さらに</a:t>
                </a:r>
                <a:r>
                  <a:rPr lang="en-US" altLang="ja-JP" dirty="0" smtClean="0">
                    <a:latin typeface="+mn-ea"/>
                  </a:rPr>
                  <a:t>, MDP</a:t>
                </a:r>
                <a:r>
                  <a:rPr lang="ja-JP" altLang="en-US" dirty="0" smtClean="0">
                    <a:latin typeface="+mn-ea"/>
                  </a:rPr>
                  <a:t>は</a:t>
                </a:r>
                <a:r>
                  <a:rPr lang="en-US" altLang="ja-JP" dirty="0" smtClean="0">
                    <a:latin typeface="+mn-ea"/>
                  </a:rPr>
                  <a:t>, </a:t>
                </a:r>
                <a:r>
                  <a:rPr lang="ja-JP" altLang="en-US" dirty="0" smtClean="0">
                    <a:latin typeface="+mn-ea"/>
                  </a:rPr>
                  <a:t>ドア</a:t>
                </a:r>
                <a:r>
                  <a:rPr lang="ja-JP" altLang="en-US" dirty="0">
                    <a:latin typeface="+mn-ea"/>
                  </a:rPr>
                  <a:t>がロボットチームの動きにどのように影響を与えるか</a:t>
                </a:r>
                <a:r>
                  <a:rPr lang="ja-JP" altLang="en-US" dirty="0" smtClean="0">
                    <a:latin typeface="+mn-ea"/>
                  </a:rPr>
                  <a:t>を補足</a:t>
                </a:r>
                <a:endParaRPr lang="en-US" altLang="ja-JP" dirty="0" smtClean="0">
                  <a:latin typeface="+mn-ea"/>
                </a:endParaRPr>
              </a:p>
              <a:p>
                <a:r>
                  <a:rPr lang="ja-JP" altLang="en-US" dirty="0">
                    <a:latin typeface="+mn-ea"/>
                  </a:rPr>
                  <a:t>ロボット</a:t>
                </a:r>
                <a:r>
                  <a:rPr lang="en-US" altLang="ja-JP" dirty="0">
                    <a:latin typeface="+mn-ea"/>
                  </a:rPr>
                  <a:t>k</a:t>
                </a:r>
                <a:r>
                  <a:rPr lang="ja-JP" altLang="en-US" dirty="0">
                    <a:latin typeface="+mn-ea"/>
                  </a:rPr>
                  <a:t>が</a:t>
                </a:r>
                <a14:m>
                  <m:oMath xmlns:m="http://schemas.openxmlformats.org/officeDocument/2006/math">
                    <m:r>
                      <a:rPr lang="en-US" altLang="ja-JP" i="1" dirty="0">
                        <a:latin typeface="Cambria Math" panose="02040503050406030204" pitchFamily="18" charset="0"/>
                        <a:ea typeface="Cambria Math" panose="02040503050406030204" pitchFamily="18" charset="0"/>
                      </a:rPr>
                      <m:t>𝑣</m:t>
                    </m:r>
                  </m:oMath>
                </a14:m>
                <a:r>
                  <a:rPr lang="ja-JP" altLang="en-US" dirty="0">
                    <a:latin typeface="+mn-ea"/>
                  </a:rPr>
                  <a:t>に</a:t>
                </a:r>
                <a:r>
                  <a:rPr lang="ja-JP" altLang="en-US" dirty="0" smtClean="0">
                    <a:latin typeface="+mn-ea"/>
                  </a:rPr>
                  <a:t>あり</a:t>
                </a:r>
                <a:r>
                  <a:rPr lang="en-US" altLang="ja-JP" dirty="0" smtClean="0">
                    <a:latin typeface="+mn-ea"/>
                  </a:rPr>
                  <a:t>, </a:t>
                </a:r>
                <a14:m>
                  <m:oMath xmlns:m="http://schemas.openxmlformats.org/officeDocument/2006/math">
                    <m:r>
                      <a:rPr lang="en-US" altLang="ja-JP" i="1" dirty="0">
                        <a:latin typeface="Cambria Math" panose="02040503050406030204" pitchFamily="18" charset="0"/>
                        <a:ea typeface="Cambria Math" panose="02040503050406030204" pitchFamily="18" charset="0"/>
                      </a:rPr>
                      <m:t>𝑣</m:t>
                    </m:r>
                    <m:sSub>
                      <m:sSubPr>
                        <m:ctrlPr>
                          <a:rPr lang="en-US" altLang="ja-JP" i="1" dirty="0">
                            <a:latin typeface="Cambria Math" panose="02040503050406030204" pitchFamily="18" charset="0"/>
                            <a:ea typeface="Cambria Math" panose="02040503050406030204" pitchFamily="18" charset="0"/>
                          </a:rPr>
                        </m:ctrlPr>
                      </m:sSubPr>
                      <m:e>
                        <m:r>
                          <a:rPr lang="ja-JP" altLang="en-US" i="1" dirty="0">
                            <a:latin typeface="Cambria Math" panose="02040503050406030204" pitchFamily="18" charset="0"/>
                            <a:ea typeface="Cambria Math" panose="02040503050406030204" pitchFamily="18" charset="0"/>
                          </a:rPr>
                          <m:t>→</m:t>
                        </m:r>
                      </m:e>
                      <m:sub>
                        <m:r>
                          <a:rPr lang="en-US" altLang="ja-JP" i="1" dirty="0">
                            <a:latin typeface="Cambria Math" panose="02040503050406030204" pitchFamily="18" charset="0"/>
                            <a:ea typeface="Cambria Math" panose="02040503050406030204" pitchFamily="18" charset="0"/>
                          </a:rPr>
                          <m:t>𝑘</m:t>
                        </m:r>
                      </m:sub>
                    </m:sSub>
                    <m:sSup>
                      <m:sSupPr>
                        <m:ctrlPr>
                          <a:rPr lang="en-US" altLang="ja-JP" i="1" dirty="0">
                            <a:latin typeface="Cambria Math" panose="02040503050406030204" pitchFamily="18" charset="0"/>
                            <a:ea typeface="Cambria Math" panose="02040503050406030204" pitchFamily="18" charset="0"/>
                          </a:rPr>
                        </m:ctrlPr>
                      </m:sSupPr>
                      <m:e>
                        <m:sSubSup>
                          <m:sSubSupPr>
                            <m:ctrlPr>
                              <a:rPr lang="en-US" altLang="ja-JP" i="1" dirty="0" smtClean="0">
                                <a:latin typeface="Cambria Math" panose="02040503050406030204" pitchFamily="18" charset="0"/>
                                <a:ea typeface="Cambria Math" panose="02040503050406030204" pitchFamily="18" charset="0"/>
                              </a:rPr>
                            </m:ctrlPr>
                          </m:sSubSupPr>
                          <m:e>
                            <m:r>
                              <a:rPr lang="en-US" altLang="ja-JP" b="0" i="1" dirty="0" smtClean="0">
                                <a:latin typeface="Cambria Math" panose="02040503050406030204" pitchFamily="18" charset="0"/>
                                <a:ea typeface="Cambria Math" panose="02040503050406030204" pitchFamily="18" charset="0"/>
                              </a:rPr>
                              <m:t>𝑞</m:t>
                            </m:r>
                          </m:e>
                          <m:sub>
                            <m:r>
                              <a:rPr lang="en-US" altLang="ja-JP" b="0" i="1" dirty="0" smtClean="0">
                                <a:latin typeface="Cambria Math" panose="02040503050406030204" pitchFamily="18" charset="0"/>
                                <a:ea typeface="Cambria Math" panose="02040503050406030204" pitchFamily="18" charset="0"/>
                              </a:rPr>
                              <m:t>𝑖</m:t>
                            </m:r>
                          </m:sub>
                          <m:sup>
                            <m:r>
                              <a:rPr lang="en-US" altLang="ja-JP" b="0" i="1" dirty="0" smtClean="0">
                                <a:latin typeface="Cambria Math" panose="02040503050406030204" pitchFamily="18" charset="0"/>
                                <a:ea typeface="Cambria Math" panose="02040503050406030204" pitchFamily="18" charset="0"/>
                              </a:rPr>
                              <m:t>𝑣</m:t>
                            </m:r>
                          </m:sup>
                        </m:sSubSup>
                        <m:sSub>
                          <m:sSubPr>
                            <m:ctrlPr>
                              <a:rPr lang="en-US" altLang="ja-JP" i="1" dirty="0" smtClean="0">
                                <a:latin typeface="Cambria Math" panose="02040503050406030204" pitchFamily="18" charset="0"/>
                                <a:ea typeface="Cambria Math" panose="02040503050406030204" pitchFamily="18" charset="0"/>
                              </a:rPr>
                            </m:ctrlPr>
                          </m:sSubPr>
                          <m:e>
                            <m:r>
                              <a:rPr lang="ja-JP" altLang="en-US" i="1" dirty="0">
                                <a:latin typeface="Cambria Math" panose="02040503050406030204" pitchFamily="18" charset="0"/>
                                <a:ea typeface="Cambria Math" panose="02040503050406030204" pitchFamily="18" charset="0"/>
                              </a:rPr>
                              <m:t>→</m:t>
                            </m:r>
                          </m:e>
                          <m:sub>
                            <m:r>
                              <a:rPr lang="en-US" altLang="ja-JP" i="1" dirty="0">
                                <a:latin typeface="Cambria Math" panose="02040503050406030204" pitchFamily="18" charset="0"/>
                                <a:ea typeface="Cambria Math" panose="02040503050406030204" pitchFamily="18" charset="0"/>
                              </a:rPr>
                              <m:t>𝑘</m:t>
                            </m:r>
                          </m:sub>
                        </m:sSub>
                        <m:r>
                          <a:rPr lang="en-US" altLang="ja-JP" i="1" dirty="0">
                            <a:latin typeface="Cambria Math" panose="02040503050406030204" pitchFamily="18" charset="0"/>
                            <a:ea typeface="Cambria Math" panose="02040503050406030204" pitchFamily="18" charset="0"/>
                          </a:rPr>
                          <m:t>𝑣</m:t>
                        </m:r>
                      </m:e>
                      <m:sup>
                        <m:r>
                          <a:rPr lang="en-US" altLang="ja-JP" b="0" i="1" dirty="0" smtClean="0">
                            <a:latin typeface="Cambria Math" panose="02040503050406030204" pitchFamily="18" charset="0"/>
                            <a:ea typeface="Cambria Math" panose="02040503050406030204" pitchFamily="18" charset="0"/>
                          </a:rPr>
                          <m:t>′</m:t>
                        </m:r>
                      </m:sup>
                    </m:sSup>
                  </m:oMath>
                </a14:m>
                <a:r>
                  <a:rPr lang="ja-JP" altLang="en-US" dirty="0" smtClean="0">
                    <a:latin typeface="+mn-ea"/>
                  </a:rPr>
                  <a:t>（</a:t>
                </a:r>
                <a:r>
                  <a:rPr lang="en-US" altLang="ja-JP" dirty="0" smtClean="0">
                    <a:ea typeface="Cambria Math" panose="02040503050406030204" pitchFamily="18" charset="0"/>
                  </a:rPr>
                  <a:t> </a:t>
                </a:r>
                <a14:m>
                  <m:oMath xmlns:m="http://schemas.openxmlformats.org/officeDocument/2006/math">
                    <m:r>
                      <a:rPr lang="en-US" altLang="ja-JP" i="1" dirty="0">
                        <a:latin typeface="Cambria Math" panose="02040503050406030204" pitchFamily="18" charset="0"/>
                        <a:ea typeface="Cambria Math" panose="02040503050406030204" pitchFamily="18" charset="0"/>
                      </a:rPr>
                      <m:t>𝑣</m:t>
                    </m:r>
                  </m:oMath>
                </a14:m>
                <a:r>
                  <a:rPr lang="ja-JP" altLang="en-US" dirty="0" smtClean="0">
                    <a:latin typeface="+mn-ea"/>
                  </a:rPr>
                  <a:t>と</a:t>
                </a:r>
                <a14:m>
                  <m:oMath xmlns:m="http://schemas.openxmlformats.org/officeDocument/2006/math">
                    <m:sSup>
                      <m:sSupPr>
                        <m:ctrlPr>
                          <a:rPr lang="en-US" altLang="ja-JP" i="1" dirty="0">
                            <a:latin typeface="Cambria Math" panose="02040503050406030204" pitchFamily="18" charset="0"/>
                            <a:ea typeface="Cambria Math" panose="02040503050406030204" pitchFamily="18" charset="0"/>
                          </a:rPr>
                        </m:ctrlPr>
                      </m:sSupPr>
                      <m:e>
                        <m:r>
                          <a:rPr lang="en-US" altLang="ja-JP" i="1" dirty="0">
                            <a:latin typeface="Cambria Math" panose="02040503050406030204" pitchFamily="18" charset="0"/>
                            <a:ea typeface="Cambria Math" panose="02040503050406030204" pitchFamily="18" charset="0"/>
                          </a:rPr>
                          <m:t>𝑣</m:t>
                        </m:r>
                      </m:e>
                      <m:sup>
                        <m:r>
                          <a:rPr lang="en-US" altLang="ja-JP" i="1" dirty="0">
                            <a:latin typeface="Cambria Math" panose="02040503050406030204" pitchFamily="18" charset="0"/>
                            <a:ea typeface="Cambria Math" panose="02040503050406030204" pitchFamily="18" charset="0"/>
                          </a:rPr>
                          <m:t>′</m:t>
                        </m:r>
                      </m:sup>
                    </m:sSup>
                  </m:oMath>
                </a14:m>
                <a:r>
                  <a:rPr lang="ja-JP" altLang="en-US" dirty="0">
                    <a:latin typeface="+mn-ea"/>
                  </a:rPr>
                  <a:t>がドアによって</a:t>
                </a:r>
                <a:r>
                  <a:rPr lang="ja-JP" altLang="en-US" dirty="0" smtClean="0">
                    <a:latin typeface="+mn-ea"/>
                  </a:rPr>
                  <a:t>分離）</a:t>
                </a:r>
                <a:r>
                  <a:rPr lang="ja-JP" altLang="en-US" dirty="0">
                    <a:latin typeface="+mn-ea"/>
                  </a:rPr>
                  <a:t>のような</a:t>
                </a:r>
                <a14:m>
                  <m:oMath xmlns:m="http://schemas.openxmlformats.org/officeDocument/2006/math">
                    <m:r>
                      <a:rPr lang="ja-JP" altLang="en-US" i="1" dirty="0" smtClean="0">
                        <a:latin typeface="Cambria Math" panose="02040503050406030204" pitchFamily="18" charset="0"/>
                      </a:rPr>
                      <m:t>∃</m:t>
                    </m:r>
                    <m:r>
                      <a:rPr lang="en-US" altLang="ja-JP" i="1" dirty="0" err="1">
                        <a:latin typeface="Cambria Math" panose="02040503050406030204" pitchFamily="18" charset="0"/>
                      </a:rPr>
                      <m:t>𝑖</m:t>
                    </m:r>
                    <m:r>
                      <a:rPr lang="en-US" altLang="ja-JP" i="1" dirty="0" err="1">
                        <a:latin typeface="Cambria Math" panose="02040503050406030204" pitchFamily="18" charset="0"/>
                      </a:rPr>
                      <m:t>∈</m:t>
                    </m:r>
                    <m:r>
                      <a:rPr lang="ja-JP" altLang="en-US" i="1" dirty="0" smtClean="0">
                        <a:latin typeface="Cambria Math" panose="02040503050406030204" pitchFamily="18" charset="0"/>
                      </a:rPr>
                      <m:t>𝒟</m:t>
                    </m:r>
                  </m:oMath>
                </a14:m>
                <a:r>
                  <a:rPr lang="ja-JP" altLang="en-US" dirty="0">
                    <a:latin typeface="+mn-ea"/>
                  </a:rPr>
                  <a:t>である</a:t>
                </a:r>
                <a:r>
                  <a:rPr lang="ja-JP" altLang="en-US" dirty="0" smtClean="0">
                    <a:latin typeface="+mn-ea"/>
                  </a:rPr>
                  <a:t>場合</a:t>
                </a:r>
                <a:r>
                  <a:rPr lang="en-US" altLang="ja-JP" dirty="0" smtClean="0">
                    <a:latin typeface="+mn-ea"/>
                  </a:rPr>
                  <a:t>, </a:t>
                </a:r>
                <a:r>
                  <a:rPr lang="ja-JP" altLang="en-US" dirty="0" smtClean="0">
                    <a:latin typeface="+mn-ea"/>
                  </a:rPr>
                  <a:t>ロボット</a:t>
                </a:r>
                <a:r>
                  <a:rPr lang="en-US" altLang="ja-JP" dirty="0">
                    <a:latin typeface="+mn-ea"/>
                  </a:rPr>
                  <a:t>k</a:t>
                </a:r>
                <a:r>
                  <a:rPr lang="ja-JP" altLang="en-US" dirty="0">
                    <a:latin typeface="+mn-ea"/>
                  </a:rPr>
                  <a:t>の次の状態はドア</a:t>
                </a:r>
                <a:r>
                  <a:rPr lang="en-US" altLang="ja-JP" dirty="0" err="1">
                    <a:latin typeface="+mn-ea"/>
                  </a:rPr>
                  <a:t>i</a:t>
                </a:r>
                <a:r>
                  <a:rPr lang="ja-JP" altLang="en-US" dirty="0">
                    <a:latin typeface="+mn-ea"/>
                  </a:rPr>
                  <a:t>の現在の状態によって</a:t>
                </a:r>
                <a:r>
                  <a:rPr lang="ja-JP" altLang="en-US" dirty="0" smtClean="0">
                    <a:latin typeface="+mn-ea"/>
                  </a:rPr>
                  <a:t>決定</a:t>
                </a:r>
                <a:endParaRPr lang="en-US" altLang="ja-JP" dirty="0" smtClean="0">
                  <a:latin typeface="+mn-ea"/>
                </a:endParaRPr>
              </a:p>
              <a:p>
                <a:r>
                  <a:rPr lang="ja-JP" altLang="en-US" dirty="0">
                    <a:latin typeface="+mn-ea"/>
                  </a:rPr>
                  <a:t>ドア</a:t>
                </a:r>
                <a:r>
                  <a:rPr lang="en-US" altLang="ja-JP" dirty="0" err="1">
                    <a:latin typeface="+mn-ea"/>
                  </a:rPr>
                  <a:t>i</a:t>
                </a:r>
                <a:r>
                  <a:rPr lang="ja-JP" altLang="en-US" dirty="0">
                    <a:latin typeface="+mn-ea"/>
                  </a:rPr>
                  <a:t>が開いている</a:t>
                </a:r>
                <a:r>
                  <a:rPr lang="ja-JP" altLang="en-US" dirty="0" smtClean="0">
                    <a:latin typeface="+mn-ea"/>
                  </a:rPr>
                  <a:t>場合</a:t>
                </a:r>
                <a:r>
                  <a:rPr lang="en-US" altLang="ja-JP" dirty="0" smtClean="0">
                    <a:latin typeface="+mn-ea"/>
                  </a:rPr>
                  <a:t>, </a:t>
                </a:r>
                <a:r>
                  <a:rPr lang="ja-JP" altLang="en-US" dirty="0" smtClean="0">
                    <a:latin typeface="+mn-ea"/>
                  </a:rPr>
                  <a:t>ロボット</a:t>
                </a:r>
                <a:r>
                  <a:rPr lang="ja-JP" altLang="en-US" dirty="0">
                    <a:latin typeface="+mn-ea"/>
                  </a:rPr>
                  <a:t>は状態</a:t>
                </a:r>
                <a14:m>
                  <m:oMath xmlns:m="http://schemas.openxmlformats.org/officeDocument/2006/math">
                    <m:r>
                      <a:rPr lang="en-US" altLang="ja-JP" i="1" dirty="0">
                        <a:latin typeface="Cambria Math" panose="02040503050406030204" pitchFamily="18" charset="0"/>
                        <a:ea typeface="Cambria Math" panose="02040503050406030204" pitchFamily="18" charset="0"/>
                      </a:rPr>
                      <m:t>𝑣</m:t>
                    </m:r>
                  </m:oMath>
                </a14:m>
                <a:r>
                  <a:rPr lang="ja-JP" altLang="en-US" dirty="0">
                    <a:latin typeface="+mn-ea"/>
                  </a:rPr>
                  <a:t>から</a:t>
                </a:r>
                <a14:m>
                  <m:oMath xmlns:m="http://schemas.openxmlformats.org/officeDocument/2006/math">
                    <m:sSup>
                      <m:sSupPr>
                        <m:ctrlPr>
                          <a:rPr lang="en-US" altLang="ja-JP" i="1" dirty="0">
                            <a:latin typeface="Cambria Math" panose="02040503050406030204" pitchFamily="18" charset="0"/>
                            <a:ea typeface="Cambria Math" panose="02040503050406030204" pitchFamily="18" charset="0"/>
                          </a:rPr>
                        </m:ctrlPr>
                      </m:sSupPr>
                      <m:e>
                        <m:r>
                          <a:rPr lang="en-US" altLang="ja-JP" i="1" dirty="0">
                            <a:latin typeface="Cambria Math" panose="02040503050406030204" pitchFamily="18" charset="0"/>
                            <a:ea typeface="Cambria Math" panose="02040503050406030204" pitchFamily="18" charset="0"/>
                          </a:rPr>
                          <m:t>𝑣</m:t>
                        </m:r>
                      </m:e>
                      <m:sup>
                        <m:r>
                          <a:rPr lang="en-US" altLang="ja-JP" i="1" dirty="0">
                            <a:latin typeface="Cambria Math" panose="02040503050406030204" pitchFamily="18" charset="0"/>
                            <a:ea typeface="Cambria Math" panose="02040503050406030204" pitchFamily="18" charset="0"/>
                          </a:rPr>
                          <m:t>′</m:t>
                        </m:r>
                      </m:sup>
                    </m:sSup>
                  </m:oMath>
                </a14:m>
                <a:r>
                  <a:rPr lang="ja-JP" altLang="en-US" dirty="0">
                    <a:latin typeface="+mn-ea"/>
                  </a:rPr>
                  <a:t>に移動を開始</a:t>
                </a:r>
                <a:r>
                  <a:rPr lang="ja-JP" altLang="en-US" dirty="0" smtClean="0">
                    <a:latin typeface="+mn-ea"/>
                  </a:rPr>
                  <a:t>し</a:t>
                </a:r>
                <a:r>
                  <a:rPr lang="en-US" altLang="ja-JP" dirty="0" smtClean="0">
                    <a:latin typeface="+mn-ea"/>
                  </a:rPr>
                  <a:t>, </a:t>
                </a:r>
                <a:r>
                  <a:rPr lang="ja-JP" altLang="en-US" dirty="0" smtClean="0">
                    <a:latin typeface="+mn-ea"/>
                  </a:rPr>
                  <a:t>同様に</a:t>
                </a:r>
                <a14:m>
                  <m:oMath xmlns:m="http://schemas.openxmlformats.org/officeDocument/2006/math">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𝑔</m:t>
                        </m:r>
                      </m:e>
                      <m:sub>
                        <m:r>
                          <a:rPr lang="en-US" altLang="ja-JP" b="0" i="1" dirty="0" smtClean="0">
                            <a:latin typeface="Cambria Math" panose="02040503050406030204" pitchFamily="18" charset="0"/>
                          </a:rPr>
                          <m:t>𝑘</m:t>
                        </m:r>
                      </m:sub>
                    </m:sSub>
                    <m:r>
                      <a:rPr lang="ja-JP" altLang="en-US" i="1" dirty="0">
                        <a:latin typeface="Cambria Math" panose="02040503050406030204" pitchFamily="18" charset="0"/>
                      </a:rPr>
                      <m:t>（</m:t>
                    </m:r>
                    <m:sSubSup>
                      <m:sSubSupPr>
                        <m:ctrlPr>
                          <a:rPr lang="en-US" altLang="ja-JP" i="1" dirty="0">
                            <a:latin typeface="Cambria Math" panose="02040503050406030204" pitchFamily="18" charset="0"/>
                            <a:ea typeface="Cambria Math" panose="02040503050406030204" pitchFamily="18" charset="0"/>
                          </a:rPr>
                        </m:ctrlPr>
                      </m:sSubSupPr>
                      <m:e>
                        <m:r>
                          <a:rPr lang="en-US" altLang="ja-JP" i="1" dirty="0">
                            <a:latin typeface="Cambria Math" panose="02040503050406030204" pitchFamily="18" charset="0"/>
                            <a:ea typeface="Cambria Math" panose="02040503050406030204" pitchFamily="18" charset="0"/>
                          </a:rPr>
                          <m:t>𝑞</m:t>
                        </m:r>
                      </m:e>
                      <m:sub>
                        <m:r>
                          <a:rPr lang="en-US" altLang="ja-JP" i="1" dirty="0">
                            <a:latin typeface="Cambria Math" panose="02040503050406030204" pitchFamily="18" charset="0"/>
                            <a:ea typeface="Cambria Math" panose="02040503050406030204" pitchFamily="18" charset="0"/>
                          </a:rPr>
                          <m:t>𝑖</m:t>
                        </m:r>
                      </m:sub>
                      <m:sup>
                        <m:r>
                          <a:rPr lang="en-US" altLang="ja-JP" i="1" dirty="0">
                            <a:latin typeface="Cambria Math" panose="02040503050406030204" pitchFamily="18" charset="0"/>
                            <a:ea typeface="Cambria Math" panose="02040503050406030204" pitchFamily="18" charset="0"/>
                          </a:rPr>
                          <m:t>𝑣</m:t>
                        </m:r>
                      </m:sup>
                    </m:sSubSup>
                    <m:r>
                      <a:rPr lang="en-US" altLang="ja-JP" b="0" i="1" dirty="0" smtClean="0">
                        <a:latin typeface="Cambria Math" panose="02040503050406030204" pitchFamily="18" charset="0"/>
                        <a:ea typeface="Cambria Math" panose="02040503050406030204" pitchFamily="18" charset="0"/>
                      </a:rPr>
                      <m:t>,</m:t>
                    </m:r>
                    <m:sSup>
                      <m:sSupPr>
                        <m:ctrlPr>
                          <a:rPr lang="en-US" altLang="ja-JP" i="1" dirty="0">
                            <a:latin typeface="Cambria Math" panose="02040503050406030204" pitchFamily="18" charset="0"/>
                            <a:ea typeface="Cambria Math" panose="02040503050406030204" pitchFamily="18" charset="0"/>
                          </a:rPr>
                        </m:ctrlPr>
                      </m:sSupPr>
                      <m:e>
                        <m:r>
                          <a:rPr lang="en-US" altLang="ja-JP" i="1" dirty="0">
                            <a:latin typeface="Cambria Math" panose="02040503050406030204" pitchFamily="18" charset="0"/>
                            <a:ea typeface="Cambria Math" panose="02040503050406030204" pitchFamily="18" charset="0"/>
                          </a:rPr>
                          <m:t>𝑣</m:t>
                        </m:r>
                      </m:e>
                      <m:sup>
                        <m:r>
                          <a:rPr lang="en-US" altLang="ja-JP" i="1" dirty="0">
                            <a:latin typeface="Cambria Math" panose="02040503050406030204" pitchFamily="18" charset="0"/>
                            <a:ea typeface="Cambria Math" panose="02040503050406030204" pitchFamily="18" charset="0"/>
                          </a:rPr>
                          <m:t>′</m:t>
                        </m:r>
                      </m:sup>
                    </m:sSup>
                    <m:r>
                      <a:rPr lang="ja-JP" altLang="en-US" i="1" dirty="0">
                        <a:latin typeface="Cambria Math" panose="02040503050406030204" pitchFamily="18" charset="0"/>
                      </a:rPr>
                      <m:t>）</m:t>
                    </m:r>
                  </m:oMath>
                </a14:m>
                <a:r>
                  <a:rPr lang="en-US" altLang="ja-JP" dirty="0" smtClean="0">
                    <a:latin typeface="+mn-ea"/>
                  </a:rPr>
                  <a:t>&gt;1</a:t>
                </a:r>
                <a:r>
                  <a:rPr lang="ja-JP" altLang="en-US" dirty="0" smtClean="0">
                    <a:latin typeface="+mn-ea"/>
                  </a:rPr>
                  <a:t>ならば</a:t>
                </a:r>
                <a:r>
                  <a:rPr lang="en-US" altLang="ja-JP" dirty="0" smtClean="0">
                    <a:latin typeface="+mn-ea"/>
                  </a:rPr>
                  <a:t>, </a:t>
                </a:r>
                <a:r>
                  <a:rPr lang="ja-JP" altLang="en-US" dirty="0" smtClean="0">
                    <a:latin typeface="+mn-ea"/>
                  </a:rPr>
                  <a:t>ロボットは中間状態</a:t>
                </a:r>
                <a14:m>
                  <m:oMath xmlns:m="http://schemas.openxmlformats.org/officeDocument/2006/math">
                    <m:sSup>
                      <m:sSupPr>
                        <m:ctrlPr>
                          <a:rPr lang="en-US" altLang="ja-JP" i="1" dirty="0">
                            <a:latin typeface="Cambria Math" panose="02040503050406030204" pitchFamily="18" charset="0"/>
                            <a:ea typeface="Cambria Math" panose="02040503050406030204" pitchFamily="18" charset="0"/>
                          </a:rPr>
                        </m:ctrlPr>
                      </m:sSupPr>
                      <m:e>
                        <m:r>
                          <a:rPr lang="en-US" altLang="ja-JP" i="1" dirty="0">
                            <a:latin typeface="Cambria Math" panose="02040503050406030204" pitchFamily="18" charset="0"/>
                            <a:ea typeface="Cambria Math" panose="02040503050406030204" pitchFamily="18" charset="0"/>
                          </a:rPr>
                          <m:t>𝑣</m:t>
                        </m:r>
                      </m:e>
                      <m:sup>
                        <m:r>
                          <a:rPr lang="en-US" altLang="ja-JP" i="1" dirty="0">
                            <a:latin typeface="Cambria Math" panose="02040503050406030204" pitchFamily="18" charset="0"/>
                          </a:rPr>
                          <m:t>→</m:t>
                        </m:r>
                        <m:r>
                          <a:rPr lang="en-US" altLang="ja-JP" i="1" dirty="0">
                            <a:latin typeface="Cambria Math" panose="02040503050406030204" pitchFamily="18" charset="0"/>
                            <a:ea typeface="Cambria Math" panose="02040503050406030204" pitchFamily="18" charset="0"/>
                          </a:rPr>
                          <m:t>𝑣</m:t>
                        </m:r>
                        <m:r>
                          <a:rPr lang="en-US" altLang="ja-JP" i="1" dirty="0">
                            <a:latin typeface="Cambria Math" panose="02040503050406030204" pitchFamily="18" charset="0"/>
                            <a:ea typeface="Cambria Math" panose="02040503050406030204" pitchFamily="18" charset="0"/>
                          </a:rPr>
                          <m:t>′</m:t>
                        </m:r>
                      </m:sup>
                    </m:sSup>
                  </m:oMath>
                </a14:m>
                <a:r>
                  <a:rPr lang="ja-JP" altLang="en-US" dirty="0">
                    <a:latin typeface="+mn-ea"/>
                  </a:rPr>
                  <a:t>に</a:t>
                </a:r>
                <a:r>
                  <a:rPr lang="ja-JP" altLang="en-US" dirty="0" smtClean="0">
                    <a:latin typeface="+mn-ea"/>
                  </a:rPr>
                  <a:t>遷移</a:t>
                </a:r>
                <a:endParaRPr lang="en-US" altLang="ja-JP" dirty="0" smtClean="0">
                  <a:latin typeface="+mn-ea"/>
                </a:endParaRPr>
              </a:p>
              <a:p>
                <a:r>
                  <a:rPr lang="ja-JP" altLang="en-US" dirty="0">
                    <a:latin typeface="+mn-ea"/>
                  </a:rPr>
                  <a:t>ドアが閉じている</a:t>
                </a:r>
                <a:r>
                  <a:rPr lang="ja-JP" altLang="en-US" dirty="0" smtClean="0">
                    <a:latin typeface="+mn-ea"/>
                  </a:rPr>
                  <a:t>と</a:t>
                </a:r>
                <a:r>
                  <a:rPr lang="en-US" altLang="ja-JP" dirty="0" smtClean="0">
                    <a:latin typeface="+mn-ea"/>
                  </a:rPr>
                  <a:t>, </a:t>
                </a:r>
                <a:r>
                  <a:rPr lang="ja-JP" altLang="en-US" dirty="0" smtClean="0">
                    <a:latin typeface="+mn-ea"/>
                  </a:rPr>
                  <a:t>ロボット</a:t>
                </a:r>
                <a:r>
                  <a:rPr lang="ja-JP" altLang="en-US" dirty="0">
                    <a:latin typeface="+mn-ea"/>
                  </a:rPr>
                  <a:t>は同じ状態の</a:t>
                </a:r>
                <a:r>
                  <a:rPr lang="ja-JP" altLang="en-US" dirty="0" smtClean="0">
                    <a:latin typeface="+mn-ea"/>
                  </a:rPr>
                  <a:t>まま</a:t>
                </a:r>
                <a:endParaRPr lang="en-US" altLang="ja-JP" dirty="0" smtClean="0">
                  <a:latin typeface="+mn-ea"/>
                </a:endParaRPr>
              </a:p>
              <a:p>
                <a:r>
                  <a:rPr lang="ja-JP" altLang="en-US" dirty="0" smtClean="0">
                    <a:latin typeface="+mn-ea"/>
                  </a:rPr>
                  <a:t>したがって</a:t>
                </a:r>
                <a:r>
                  <a:rPr lang="en-US" altLang="ja-JP" dirty="0" smtClean="0">
                    <a:latin typeface="+mn-ea"/>
                  </a:rPr>
                  <a:t>, MDP</a:t>
                </a:r>
                <a:r>
                  <a:rPr lang="ja-JP" altLang="en-US" dirty="0" smtClean="0">
                    <a:latin typeface="+mn-ea"/>
                  </a:rPr>
                  <a:t>は時刻集合をもつゲーム</a:t>
                </a:r>
                <a:r>
                  <a:rPr lang="ja-JP" altLang="en-US" dirty="0">
                    <a:latin typeface="+mn-ea"/>
                  </a:rPr>
                  <a:t>遷移システム</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𝒯</m:t>
                        </m:r>
                      </m:e>
                      <m:sub>
                        <m:r>
                          <a:rPr lang="en-US" altLang="ja-JP" i="1">
                            <a:latin typeface="Cambria Math" panose="02040503050406030204" pitchFamily="18" charset="0"/>
                          </a:rPr>
                          <m:t>𝑘</m:t>
                        </m:r>
                      </m:sub>
                    </m:sSub>
                  </m:oMath>
                </a14:m>
                <a:r>
                  <a:rPr lang="ja-JP" altLang="en-US" dirty="0" smtClean="0">
                    <a:latin typeface="+mn-ea"/>
                  </a:rPr>
                  <a:t>と</a:t>
                </a:r>
                <a:r>
                  <a:rPr lang="en-US" altLang="ja-JP" dirty="0">
                    <a:latin typeface="+mn-ea"/>
                  </a:rPr>
                  <a:t>Markov</a:t>
                </a:r>
                <a:r>
                  <a:rPr lang="ja-JP" altLang="en-US" dirty="0" smtClean="0">
                    <a:latin typeface="+mn-ea"/>
                  </a:rPr>
                  <a:t>連鎖</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𝒞</m:t>
                        </m:r>
                      </m:e>
                      <m:sub>
                        <m:r>
                          <a:rPr lang="en-US" altLang="ja-JP" i="1">
                            <a:latin typeface="Cambria Math" panose="02040503050406030204" pitchFamily="18" charset="0"/>
                          </a:rPr>
                          <m:t>𝑖</m:t>
                        </m:r>
                      </m:sub>
                    </m:sSub>
                  </m:oMath>
                </a14:m>
                <a:r>
                  <a:rPr lang="ja-JP" altLang="en-US" dirty="0">
                    <a:latin typeface="+mn-ea"/>
                  </a:rPr>
                  <a:t>と</a:t>
                </a:r>
                <a:r>
                  <a:rPr lang="ja-JP" altLang="en-US" dirty="0" smtClean="0">
                    <a:latin typeface="+mn-ea"/>
                  </a:rPr>
                  <a:t>の合成積とみる（図</a:t>
                </a:r>
                <a:r>
                  <a:rPr lang="en-US" altLang="ja-JP" dirty="0" smtClean="0">
                    <a:latin typeface="+mn-ea"/>
                  </a:rPr>
                  <a:t>1</a:t>
                </a:r>
                <a:r>
                  <a:rPr lang="ja-JP" altLang="en-US" dirty="0" smtClean="0">
                    <a:latin typeface="+mn-ea"/>
                  </a:rPr>
                  <a:t>）</a:t>
                </a:r>
                <a:endParaRPr lang="en-US" altLang="ja-JP" dirty="0">
                  <a:latin typeface="+mn-ea"/>
                </a:endParaRPr>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845127" y="1293338"/>
                <a:ext cx="10515600" cy="5564662"/>
              </a:xfrm>
              <a:blipFill>
                <a:blip r:embed="rId2"/>
                <a:stretch>
                  <a:fillRect l="-928" t="-18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17430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(ⅰ)</a:t>
            </a:r>
            <a:r>
              <a:rPr lang="ja-JP" altLang="en-US" dirty="0" smtClean="0">
                <a:latin typeface="+mn-ea"/>
              </a:rPr>
              <a:t>状態集合</a:t>
            </a:r>
            <a:endParaRPr lang="en-US" altLang="ja-JP" dirty="0">
              <a:latin typeface="+mn-ea"/>
            </a:endParaRPr>
          </a:p>
        </p:txBody>
      </p:sp>
      <p:sp>
        <p:nvSpPr>
          <p:cNvPr id="12" name="正方形/長方形 11"/>
          <p:cNvSpPr/>
          <p:nvPr/>
        </p:nvSpPr>
        <p:spPr>
          <a:xfrm>
            <a:off x="4735009" y="2383069"/>
            <a:ext cx="4607774" cy="523220"/>
          </a:xfrm>
          <a:prstGeom prst="rect">
            <a:avLst/>
          </a:prstGeom>
        </p:spPr>
        <p:txBody>
          <a:bodyPr wrap="square">
            <a:spAutoFit/>
          </a:bodyPr>
          <a:lstStyle/>
          <a:p>
            <a:r>
              <a:rPr lang="en-US" altLang="ja-JP" sz="2800" dirty="0" smtClean="0">
                <a:latin typeface="+mn-ea"/>
              </a:rPr>
              <a:t>: </a:t>
            </a:r>
            <a:r>
              <a:rPr lang="ja-JP" altLang="en-US" sz="2800" dirty="0" smtClean="0">
                <a:latin typeface="+mn-ea"/>
              </a:rPr>
              <a:t>部屋の状態の拡張集合</a:t>
            </a:r>
            <a:endParaRPr lang="ja-JP" altLang="en-US" sz="2800" dirty="0"/>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870" y="6316547"/>
            <a:ext cx="3705742" cy="381053"/>
          </a:xfrm>
          <a:prstGeom prst="rect">
            <a:avLst/>
          </a:prstGeom>
        </p:spPr>
      </p:pic>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16" name="図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2351" y="1828179"/>
            <a:ext cx="4296375" cy="400106"/>
          </a:xfrm>
          <a:prstGeom prst="rect">
            <a:avLst/>
          </a:prstGeom>
        </p:spPr>
      </p:pic>
      <p:pic>
        <p:nvPicPr>
          <p:cNvPr id="17" name="図 16"/>
          <p:cNvPicPr>
            <a:picLocks noChangeAspect="1"/>
          </p:cNvPicPr>
          <p:nvPr/>
        </p:nvPicPr>
        <p:blipFill rotWithShape="1">
          <a:blip r:embed="rId5">
            <a:extLst>
              <a:ext uri="{28A0092B-C50C-407E-A947-70E740481C1C}">
                <a14:useLocalDpi xmlns:a14="http://schemas.microsoft.com/office/drawing/2010/main" val="0"/>
              </a:ext>
            </a:extLst>
          </a:blip>
          <a:srcRect t="15556"/>
          <a:stretch/>
        </p:blipFill>
        <p:spPr>
          <a:xfrm>
            <a:off x="1534162" y="2449968"/>
            <a:ext cx="3200847" cy="337864"/>
          </a:xfrm>
          <a:prstGeom prst="rect">
            <a:avLst/>
          </a:prstGeom>
        </p:spPr>
      </p:pic>
      <p:pic>
        <p:nvPicPr>
          <p:cNvPr id="18" name="図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1959" y="4740219"/>
            <a:ext cx="2486372" cy="381053"/>
          </a:xfrm>
          <a:prstGeom prst="rect">
            <a:avLst/>
          </a:prstGeom>
        </p:spPr>
      </p:pic>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6870" y="5181524"/>
            <a:ext cx="3296110" cy="466790"/>
          </a:xfrm>
          <a:prstGeom prst="rect">
            <a:avLst/>
          </a:prstGeom>
        </p:spPr>
      </p:pic>
      <p:pic>
        <p:nvPicPr>
          <p:cNvPr id="20" name="図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6870" y="5760277"/>
            <a:ext cx="3943900" cy="381053"/>
          </a:xfrm>
          <a:prstGeom prst="rect">
            <a:avLst/>
          </a:prstGeom>
        </p:spPr>
      </p:pic>
      <p:cxnSp>
        <p:nvCxnSpPr>
          <p:cNvPr id="24" name="直線矢印コネクタ 23"/>
          <p:cNvCxnSpPr/>
          <p:nvPr/>
        </p:nvCxnSpPr>
        <p:spPr>
          <a:xfrm flipH="1">
            <a:off x="2417917" y="2806238"/>
            <a:ext cx="132674" cy="12283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3385605" y="2906289"/>
            <a:ext cx="7321" cy="5148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4281183" y="2865188"/>
            <a:ext cx="1539172" cy="11814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正方形/長方形 28"/>
          <p:cNvSpPr/>
          <p:nvPr/>
        </p:nvSpPr>
        <p:spPr>
          <a:xfrm>
            <a:off x="565531" y="4012766"/>
            <a:ext cx="2888966" cy="523220"/>
          </a:xfrm>
          <a:prstGeom prst="rect">
            <a:avLst/>
          </a:prstGeom>
        </p:spPr>
        <p:txBody>
          <a:bodyPr wrap="square">
            <a:spAutoFit/>
          </a:bodyPr>
          <a:lstStyle/>
          <a:p>
            <a:r>
              <a:rPr lang="ja-JP" altLang="en-US" sz="2800" dirty="0" smtClean="0">
                <a:latin typeface="+mn-ea"/>
              </a:rPr>
              <a:t>部屋の集合</a:t>
            </a:r>
            <a:r>
              <a:rPr lang="en-US" altLang="ja-JP" sz="2800" dirty="0" smtClean="0">
                <a:latin typeface="+mn-ea"/>
              </a:rPr>
              <a:t>(</a:t>
            </a:r>
            <a:r>
              <a:rPr lang="ja-JP" altLang="en-US" sz="2800" dirty="0" smtClean="0">
                <a:latin typeface="+mn-ea"/>
              </a:rPr>
              <a:t>環境</a:t>
            </a:r>
            <a:r>
              <a:rPr lang="en-US" altLang="ja-JP" sz="2800" dirty="0" smtClean="0">
                <a:latin typeface="+mn-ea"/>
              </a:rPr>
              <a:t>)</a:t>
            </a:r>
            <a:endParaRPr lang="ja-JP" altLang="en-US" sz="2800" dirty="0"/>
          </a:p>
        </p:txBody>
      </p:sp>
      <p:sp>
        <p:nvSpPr>
          <p:cNvPr id="31" name="正方形/長方形 30"/>
          <p:cNvSpPr/>
          <p:nvPr/>
        </p:nvSpPr>
        <p:spPr>
          <a:xfrm>
            <a:off x="2616217" y="3493424"/>
            <a:ext cx="2655498" cy="523220"/>
          </a:xfrm>
          <a:prstGeom prst="rect">
            <a:avLst/>
          </a:prstGeom>
        </p:spPr>
        <p:txBody>
          <a:bodyPr wrap="square">
            <a:spAutoFit/>
          </a:bodyPr>
          <a:lstStyle/>
          <a:p>
            <a:r>
              <a:rPr lang="ja-JP" altLang="en-US" sz="2800" dirty="0" smtClean="0">
                <a:latin typeface="+mn-ea"/>
              </a:rPr>
              <a:t>ドアの補助状態</a:t>
            </a:r>
            <a:endParaRPr lang="ja-JP" altLang="en-US" sz="2800" dirty="0"/>
          </a:p>
        </p:txBody>
      </p:sp>
      <p:sp>
        <p:nvSpPr>
          <p:cNvPr id="32" name="正方形/長方形 31"/>
          <p:cNvSpPr/>
          <p:nvPr/>
        </p:nvSpPr>
        <p:spPr>
          <a:xfrm>
            <a:off x="4149930" y="4046617"/>
            <a:ext cx="3785472" cy="523220"/>
          </a:xfrm>
          <a:prstGeom prst="rect">
            <a:avLst/>
          </a:prstGeom>
        </p:spPr>
        <p:txBody>
          <a:bodyPr wrap="square">
            <a:spAutoFit/>
          </a:bodyPr>
          <a:lstStyle/>
          <a:p>
            <a:r>
              <a:rPr lang="ja-JP" altLang="en-US" sz="2800" dirty="0" smtClean="0">
                <a:latin typeface="+mn-ea"/>
              </a:rPr>
              <a:t>部屋の中間集合</a:t>
            </a:r>
            <a:endParaRPr lang="ja-JP" altLang="en-US" sz="2800" dirty="0"/>
          </a:p>
        </p:txBody>
      </p:sp>
      <p:pic>
        <p:nvPicPr>
          <p:cNvPr id="38" name="図 37"/>
          <p:cNvPicPr>
            <a:picLocks noChangeAspect="1"/>
          </p:cNvPicPr>
          <p:nvPr/>
        </p:nvPicPr>
        <p:blipFill rotWithShape="1">
          <a:blip r:embed="rId4">
            <a:extLst>
              <a:ext uri="{28A0092B-C50C-407E-A947-70E740481C1C}">
                <a14:useLocalDpi xmlns:a14="http://schemas.microsoft.com/office/drawing/2010/main" val="0"/>
              </a:ext>
            </a:extLst>
          </a:blip>
          <a:srcRect r="86959" b="-18741"/>
          <a:stretch/>
        </p:blipFill>
        <p:spPr>
          <a:xfrm>
            <a:off x="4185016" y="4673498"/>
            <a:ext cx="560293" cy="475092"/>
          </a:xfrm>
          <a:prstGeom prst="rect">
            <a:avLst/>
          </a:prstGeom>
        </p:spPr>
      </p:pic>
      <mc:AlternateContent xmlns:mc="http://schemas.openxmlformats.org/markup-compatibility/2006" xmlns:a14="http://schemas.microsoft.com/office/drawing/2010/main">
        <mc:Choice Requires="a14">
          <p:sp>
            <p:nvSpPr>
              <p:cNvPr id="39" name="正方形/長方形 38"/>
              <p:cNvSpPr/>
              <p:nvPr/>
            </p:nvSpPr>
            <p:spPr>
              <a:xfrm>
                <a:off x="3767709" y="4671373"/>
                <a:ext cx="54792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800" i="1" dirty="0" smtClean="0">
                          <a:latin typeface="Cambria Math" panose="02040503050406030204" pitchFamily="18" charset="0"/>
                        </a:rPr>
                        <m:t>∈</m:t>
                      </m:r>
                    </m:oMath>
                  </m:oMathPara>
                </a14:m>
                <a:endParaRPr lang="ja-JP" altLang="en-US" sz="2800" dirty="0"/>
              </a:p>
            </p:txBody>
          </p:sp>
        </mc:Choice>
        <mc:Fallback xmlns="">
          <p:sp>
            <p:nvSpPr>
              <p:cNvPr id="39" name="正方形/長方形 38"/>
              <p:cNvSpPr>
                <a:spLocks noRot="1" noChangeAspect="1" noMove="1" noResize="1" noEditPoints="1" noAdjustHandles="1" noChangeArrowheads="1" noChangeShapeType="1" noTextEdit="1"/>
              </p:cNvSpPr>
              <p:nvPr/>
            </p:nvSpPr>
            <p:spPr>
              <a:xfrm>
                <a:off x="3767709" y="4671373"/>
                <a:ext cx="547929" cy="523220"/>
              </a:xfrm>
              <a:prstGeom prst="rect">
                <a:avLst/>
              </a:prstGeom>
              <a:blipFill>
                <a:blip r:embed="rId9"/>
                <a:stretch>
                  <a:fillRect/>
                </a:stretch>
              </a:blipFill>
            </p:spPr>
            <p:txBody>
              <a:bodyPr/>
              <a:lstStyle/>
              <a:p>
                <a:r>
                  <a:rPr lang="ja-JP" altLang="en-US">
                    <a:noFill/>
                  </a:rPr>
                  <a:t> </a:t>
                </a:r>
              </a:p>
            </p:txBody>
          </p:sp>
        </mc:Fallback>
      </mc:AlternateContent>
      <p:sp>
        <p:nvSpPr>
          <p:cNvPr id="40" name="正方形/長方形 39"/>
          <p:cNvSpPr/>
          <p:nvPr/>
        </p:nvSpPr>
        <p:spPr>
          <a:xfrm>
            <a:off x="6473036" y="5121272"/>
            <a:ext cx="3785472" cy="523220"/>
          </a:xfrm>
          <a:prstGeom prst="rect">
            <a:avLst/>
          </a:prstGeom>
        </p:spPr>
        <p:txBody>
          <a:bodyPr wrap="square">
            <a:spAutoFit/>
          </a:bodyPr>
          <a:lstStyle/>
          <a:p>
            <a:r>
              <a:rPr lang="ja-JP" altLang="en-US" sz="2800" dirty="0" smtClean="0">
                <a:latin typeface="+mn-ea"/>
              </a:rPr>
              <a:t>拡張状態のベクトル</a:t>
            </a:r>
            <a:endParaRPr lang="ja-JP" altLang="en-US" sz="2800" dirty="0"/>
          </a:p>
        </p:txBody>
      </p:sp>
      <p:sp>
        <p:nvSpPr>
          <p:cNvPr id="41" name="正方形/長方形 40"/>
          <p:cNvSpPr/>
          <p:nvPr/>
        </p:nvSpPr>
        <p:spPr>
          <a:xfrm>
            <a:off x="6473036" y="5646607"/>
            <a:ext cx="3785472" cy="523220"/>
          </a:xfrm>
          <a:prstGeom prst="rect">
            <a:avLst/>
          </a:prstGeom>
        </p:spPr>
        <p:txBody>
          <a:bodyPr wrap="square">
            <a:spAutoFit/>
          </a:bodyPr>
          <a:lstStyle/>
          <a:p>
            <a:r>
              <a:rPr lang="ja-JP" altLang="en-US" sz="2800" dirty="0" smtClean="0">
                <a:latin typeface="+mn-ea"/>
              </a:rPr>
              <a:t>ドア状態のベクトル</a:t>
            </a:r>
            <a:endParaRPr lang="ja-JP" altLang="en-US" sz="2800" dirty="0"/>
          </a:p>
        </p:txBody>
      </p:sp>
      <p:sp>
        <p:nvSpPr>
          <p:cNvPr id="42" name="正方形/長方形 41"/>
          <p:cNvSpPr/>
          <p:nvPr/>
        </p:nvSpPr>
        <p:spPr>
          <a:xfrm>
            <a:off x="6501633" y="6180990"/>
            <a:ext cx="3785472" cy="523220"/>
          </a:xfrm>
          <a:prstGeom prst="rect">
            <a:avLst/>
          </a:prstGeom>
        </p:spPr>
        <p:txBody>
          <a:bodyPr wrap="square">
            <a:spAutoFit/>
          </a:bodyPr>
          <a:lstStyle/>
          <a:p>
            <a:r>
              <a:rPr lang="ja-JP" altLang="en-US" sz="2800" dirty="0" smtClean="0">
                <a:latin typeface="+mn-ea"/>
              </a:rPr>
              <a:t>クロック値のベクトル</a:t>
            </a:r>
            <a:endParaRPr lang="ja-JP" altLang="en-US" sz="2800" dirty="0"/>
          </a:p>
        </p:txBody>
      </p:sp>
      <p:sp>
        <p:nvSpPr>
          <p:cNvPr id="3" name="正方形/長方形 2"/>
          <p:cNvSpPr/>
          <p:nvPr/>
        </p:nvSpPr>
        <p:spPr>
          <a:xfrm>
            <a:off x="2828925" y="2449968"/>
            <a:ext cx="314325" cy="337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3727348" y="2468374"/>
            <a:ext cx="314325" cy="3378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 name="正方形/長方形 27"/>
              <p:cNvSpPr/>
              <p:nvPr/>
            </p:nvSpPr>
            <p:spPr>
              <a:xfrm>
                <a:off x="2722804" y="2374984"/>
                <a:ext cx="56041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800" i="1" dirty="0" smtClean="0">
                          <a:latin typeface="Cambria Math" panose="02040503050406030204" pitchFamily="18" charset="0"/>
                        </a:rPr>
                        <m:t>∪</m:t>
                      </m:r>
                    </m:oMath>
                  </m:oMathPara>
                </a14:m>
                <a:endParaRPr lang="ja-JP" altLang="en-US" sz="28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2722804" y="2374984"/>
                <a:ext cx="560415" cy="523220"/>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正方形/長方形 29"/>
              <p:cNvSpPr/>
              <p:nvPr/>
            </p:nvSpPr>
            <p:spPr>
              <a:xfrm>
                <a:off x="3611061" y="2335761"/>
                <a:ext cx="56041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sz="2800" i="1" dirty="0" smtClean="0">
                          <a:latin typeface="Cambria Math" panose="02040503050406030204" pitchFamily="18" charset="0"/>
                        </a:rPr>
                        <m:t>∪</m:t>
                      </m:r>
                    </m:oMath>
                  </m:oMathPara>
                </a14:m>
                <a:endParaRPr lang="ja-JP" altLang="en-US" sz="2800" dirty="0"/>
              </a:p>
            </p:txBody>
          </p:sp>
        </mc:Choice>
        <mc:Fallback xmlns="">
          <p:sp>
            <p:nvSpPr>
              <p:cNvPr id="30" name="正方形/長方形 29"/>
              <p:cNvSpPr>
                <a:spLocks noRot="1" noChangeAspect="1" noMove="1" noResize="1" noEditPoints="1" noAdjustHandles="1" noChangeArrowheads="1" noChangeShapeType="1" noTextEdit="1"/>
              </p:cNvSpPr>
              <p:nvPr/>
            </p:nvSpPr>
            <p:spPr>
              <a:xfrm>
                <a:off x="3611061" y="2335761"/>
                <a:ext cx="560415" cy="523220"/>
              </a:xfrm>
              <a:prstGeom prst="rect">
                <a:avLst/>
              </a:prstGeom>
              <a:blipFill>
                <a:blip r:embed="rId11"/>
                <a:stretch>
                  <a:fillRect/>
                </a:stretch>
              </a:blipFill>
            </p:spPr>
            <p:txBody>
              <a:bodyPr/>
              <a:lstStyle/>
              <a:p>
                <a:r>
                  <a:rPr lang="ja-JP" altLang="en-US">
                    <a:noFill/>
                  </a:rPr>
                  <a:t> </a:t>
                </a:r>
              </a:p>
            </p:txBody>
          </p:sp>
        </mc:Fallback>
      </mc:AlternateContent>
      <p:cxnSp>
        <p:nvCxnSpPr>
          <p:cNvPr id="5" name="直線矢印コネクタ 4"/>
          <p:cNvCxnSpPr/>
          <p:nvPr/>
        </p:nvCxnSpPr>
        <p:spPr>
          <a:xfrm flipH="1">
            <a:off x="8906953" y="2449968"/>
            <a:ext cx="1484822" cy="18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正方形/長方形 32"/>
          <p:cNvSpPr/>
          <p:nvPr/>
        </p:nvSpPr>
        <p:spPr>
          <a:xfrm>
            <a:off x="9440005" y="1945154"/>
            <a:ext cx="2561148" cy="523220"/>
          </a:xfrm>
          <a:prstGeom prst="rect">
            <a:avLst/>
          </a:prstGeom>
        </p:spPr>
        <p:txBody>
          <a:bodyPr wrap="square">
            <a:spAutoFit/>
          </a:bodyPr>
          <a:lstStyle/>
          <a:p>
            <a:r>
              <a:rPr lang="ja-JP" altLang="en-US" sz="2800" dirty="0" smtClean="0">
                <a:solidFill>
                  <a:srgbClr val="00B0F0"/>
                </a:solidFill>
                <a:latin typeface="+mn-ea"/>
              </a:rPr>
              <a:t>これも和集合？</a:t>
            </a:r>
            <a:endParaRPr lang="ja-JP" altLang="en-US" sz="2800" dirty="0">
              <a:solidFill>
                <a:srgbClr val="00B0F0"/>
              </a:solidFill>
            </a:endParaRPr>
          </a:p>
        </p:txBody>
      </p:sp>
    </p:spTree>
    <p:extLst>
      <p:ext uri="{BB962C8B-B14F-4D97-AF65-F5344CB8AC3E}">
        <p14:creationId xmlns:p14="http://schemas.microsoft.com/office/powerpoint/2010/main" val="1678584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(ⅱ)</a:t>
            </a:r>
            <a:r>
              <a:rPr lang="ja-JP" altLang="en-US" dirty="0" smtClean="0">
                <a:latin typeface="+mn-ea"/>
              </a:rPr>
              <a:t>初期分布</a:t>
            </a:r>
            <a:endParaRPr lang="en-US" altLang="ja-JP" dirty="0" smtClean="0">
              <a:latin typeface="+mn-ea"/>
            </a:endParaRPr>
          </a:p>
          <a:p>
            <a:pPr marL="0" indent="0">
              <a:buNone/>
            </a:pPr>
            <a:endParaRPr lang="en-US" altLang="ja-JP" dirty="0">
              <a:latin typeface="+mn-ea"/>
            </a:endParaRPr>
          </a:p>
          <a:p>
            <a:pPr marL="0" indent="0">
              <a:buNone/>
            </a:pPr>
            <a:endParaRPr lang="en-US" altLang="ja-JP" dirty="0" smtClean="0">
              <a:latin typeface="+mn-ea"/>
            </a:endParaRPr>
          </a:p>
          <a:p>
            <a:pPr marL="0" indent="0">
              <a:buNone/>
            </a:pPr>
            <a:endParaRPr lang="en-US" altLang="ja-JP" dirty="0">
              <a:latin typeface="+mn-ea"/>
            </a:endParaRPr>
          </a:p>
          <a:p>
            <a:pPr marL="0" indent="0">
              <a:buNone/>
            </a:pPr>
            <a:r>
              <a:rPr lang="en-US" altLang="ja-JP" dirty="0" smtClean="0">
                <a:latin typeface="+mn-ea"/>
              </a:rPr>
              <a:t>(ⅲ)</a:t>
            </a:r>
            <a:r>
              <a:rPr lang="ja-JP" altLang="en-US" dirty="0" smtClean="0">
                <a:latin typeface="+mn-ea"/>
              </a:rPr>
              <a:t>制御集合</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786" y="3273664"/>
            <a:ext cx="1305107" cy="381053"/>
          </a:xfrm>
          <a:prstGeom prst="rect">
            <a:avLst/>
          </a:prstGeom>
        </p:spPr>
      </p:pic>
      <p:pic>
        <p:nvPicPr>
          <p:cNvPr id="4" name="図 3"/>
          <p:cNvPicPr>
            <a:picLocks noChangeAspect="1"/>
          </p:cNvPicPr>
          <p:nvPr/>
        </p:nvPicPr>
        <p:blipFill rotWithShape="1">
          <a:blip r:embed="rId4">
            <a:extLst>
              <a:ext uri="{28A0092B-C50C-407E-A947-70E740481C1C}">
                <a14:useLocalDpi xmlns:a14="http://schemas.microsoft.com/office/drawing/2010/main" val="0"/>
              </a:ext>
            </a:extLst>
          </a:blip>
          <a:srcRect r="13415" b="13287"/>
          <a:stretch/>
        </p:blipFill>
        <p:spPr>
          <a:xfrm>
            <a:off x="3222351" y="1816647"/>
            <a:ext cx="354678" cy="388246"/>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626" y="2259868"/>
            <a:ext cx="2372056" cy="400106"/>
          </a:xfrm>
          <a:prstGeom prst="rect">
            <a:avLst/>
          </a:prstGeom>
        </p:spPr>
      </p:pic>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77139" y="2259868"/>
            <a:ext cx="1895740" cy="400106"/>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2786" y="2313418"/>
            <a:ext cx="4801270" cy="457264"/>
          </a:xfrm>
          <a:prstGeom prst="rect">
            <a:avLst/>
          </a:prstGeom>
        </p:spPr>
      </p:pic>
      <p:pic>
        <p:nvPicPr>
          <p:cNvPr id="9" name="図 8"/>
          <p:cNvPicPr>
            <a:picLocks noChangeAspect="1"/>
          </p:cNvPicPr>
          <p:nvPr/>
        </p:nvPicPr>
        <p:blipFill rotWithShape="1">
          <a:blip r:embed="rId8">
            <a:extLst>
              <a:ext uri="{28A0092B-C50C-407E-A947-70E740481C1C}">
                <a14:useLocalDpi xmlns:a14="http://schemas.microsoft.com/office/drawing/2010/main" val="0"/>
              </a:ext>
            </a:extLst>
          </a:blip>
          <a:srcRect r="57921" b="7186"/>
          <a:stretch/>
        </p:blipFill>
        <p:spPr>
          <a:xfrm>
            <a:off x="9010140" y="2832542"/>
            <a:ext cx="2256860" cy="353672"/>
          </a:xfrm>
          <a:prstGeom prst="rect">
            <a:avLst/>
          </a:prstGeom>
        </p:spPr>
      </p:pic>
      <p:pic>
        <p:nvPicPr>
          <p:cNvPr id="30" name="図 29"/>
          <p:cNvPicPr>
            <a:picLocks noChangeAspect="1"/>
          </p:cNvPicPr>
          <p:nvPr/>
        </p:nvPicPr>
        <p:blipFill rotWithShape="1">
          <a:blip r:embed="rId8">
            <a:extLst>
              <a:ext uri="{28A0092B-C50C-407E-A947-70E740481C1C}">
                <a14:useLocalDpi xmlns:a14="http://schemas.microsoft.com/office/drawing/2010/main" val="0"/>
              </a:ext>
            </a:extLst>
          </a:blip>
          <a:srcRect l="54437" b="-6954"/>
          <a:stretch/>
        </p:blipFill>
        <p:spPr>
          <a:xfrm>
            <a:off x="1414626" y="3247167"/>
            <a:ext cx="2443699" cy="407550"/>
          </a:xfrm>
          <a:prstGeom prst="rect">
            <a:avLst/>
          </a:prstGeom>
        </p:spPr>
      </p:pic>
      <p:pic>
        <p:nvPicPr>
          <p:cNvPr id="35" name="図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4051" y="6106795"/>
            <a:ext cx="981212" cy="381053"/>
          </a:xfrm>
          <a:prstGeom prst="rect">
            <a:avLst/>
          </a:prstGeom>
        </p:spPr>
      </p:pic>
      <p:pic>
        <p:nvPicPr>
          <p:cNvPr id="36" name="図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43665" y="3918165"/>
            <a:ext cx="533474" cy="419158"/>
          </a:xfrm>
          <a:prstGeom prst="rect">
            <a:avLst/>
          </a:prstGeom>
        </p:spPr>
      </p:pic>
      <p:pic>
        <p:nvPicPr>
          <p:cNvPr id="37" name="図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4626" y="4343476"/>
            <a:ext cx="2543530" cy="381053"/>
          </a:xfrm>
          <a:prstGeom prst="rect">
            <a:avLst/>
          </a:prstGeom>
        </p:spPr>
      </p:pic>
      <p:pic>
        <p:nvPicPr>
          <p:cNvPr id="43" name="図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39468" y="4338712"/>
            <a:ext cx="1743318" cy="390580"/>
          </a:xfrm>
          <a:prstGeom prst="rect">
            <a:avLst/>
          </a:prstGeom>
        </p:spPr>
      </p:pic>
      <p:pic>
        <p:nvPicPr>
          <p:cNvPr id="44" name="図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24903" y="4761289"/>
            <a:ext cx="400106" cy="400106"/>
          </a:xfrm>
          <a:prstGeom prst="rect">
            <a:avLst/>
          </a:prstGeom>
        </p:spPr>
      </p:pic>
      <p:pic>
        <p:nvPicPr>
          <p:cNvPr id="45" name="図 4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158811" y="4850825"/>
            <a:ext cx="819264" cy="381053"/>
          </a:xfrm>
          <a:prstGeom prst="rect">
            <a:avLst/>
          </a:prstGeom>
        </p:spPr>
      </p:pic>
      <p:pic>
        <p:nvPicPr>
          <p:cNvPr id="46" name="図 4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59767" y="5222760"/>
            <a:ext cx="1143160" cy="381053"/>
          </a:xfrm>
          <a:prstGeom prst="rect">
            <a:avLst/>
          </a:prstGeom>
        </p:spPr>
      </p:pic>
      <p:pic>
        <p:nvPicPr>
          <p:cNvPr id="47" name="図 4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94683" y="5251974"/>
            <a:ext cx="1695687" cy="409632"/>
          </a:xfrm>
          <a:prstGeom prst="rect">
            <a:avLst/>
          </a:prstGeom>
        </p:spPr>
      </p:pic>
      <p:pic>
        <p:nvPicPr>
          <p:cNvPr id="48" name="図 4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38251" y="5687382"/>
            <a:ext cx="1667108" cy="400106"/>
          </a:xfrm>
          <a:prstGeom prst="rect">
            <a:avLst/>
          </a:prstGeom>
        </p:spPr>
      </p:pic>
      <p:sp>
        <p:nvSpPr>
          <p:cNvPr id="49" name="正方形/長方形 48"/>
          <p:cNvSpPr/>
          <p:nvPr/>
        </p:nvSpPr>
        <p:spPr>
          <a:xfrm>
            <a:off x="4693870" y="4724529"/>
            <a:ext cx="6441724" cy="523220"/>
          </a:xfrm>
          <a:prstGeom prst="rect">
            <a:avLst/>
          </a:prstGeom>
        </p:spPr>
        <p:txBody>
          <a:bodyPr wrap="square">
            <a:spAutoFit/>
          </a:bodyPr>
          <a:lstStyle/>
          <a:p>
            <a:r>
              <a:rPr lang="en-US" altLang="ja-JP" sz="2800" dirty="0" smtClean="0">
                <a:latin typeface="+mn-ea"/>
              </a:rPr>
              <a:t>: </a:t>
            </a:r>
            <a:r>
              <a:rPr lang="ja-JP" altLang="en-US" sz="2800" dirty="0" smtClean="0">
                <a:latin typeface="+mn-ea"/>
              </a:rPr>
              <a:t>ロボット　　　　が拡張状態でとりうる制御</a:t>
            </a:r>
            <a:endParaRPr lang="ja-JP" altLang="en-US" sz="2800" dirty="0"/>
          </a:p>
        </p:txBody>
      </p:sp>
      <p:sp>
        <p:nvSpPr>
          <p:cNvPr id="50" name="正方形/長方形 49"/>
          <p:cNvSpPr/>
          <p:nvPr/>
        </p:nvSpPr>
        <p:spPr>
          <a:xfrm>
            <a:off x="6586606" y="5180336"/>
            <a:ext cx="6441724" cy="523220"/>
          </a:xfrm>
          <a:prstGeom prst="rect">
            <a:avLst/>
          </a:prstGeom>
        </p:spPr>
        <p:txBody>
          <a:bodyPr wrap="square">
            <a:spAutoFit/>
          </a:bodyPr>
          <a:lstStyle/>
          <a:p>
            <a:r>
              <a:rPr lang="en-US" altLang="ja-JP" sz="2800" dirty="0" smtClean="0"/>
              <a:t>:</a:t>
            </a:r>
            <a:r>
              <a:rPr lang="ja-JP" altLang="en-US" sz="2800" dirty="0" smtClean="0"/>
              <a:t>制御　　　　　　　 を利用できる</a:t>
            </a:r>
            <a:endParaRPr lang="ja-JP" altLang="en-US" sz="2800" dirty="0"/>
          </a:p>
        </p:txBody>
      </p:sp>
      <p:sp>
        <p:nvSpPr>
          <p:cNvPr id="51" name="正方形/長方形 50"/>
          <p:cNvSpPr/>
          <p:nvPr/>
        </p:nvSpPr>
        <p:spPr>
          <a:xfrm>
            <a:off x="6586606" y="5633566"/>
            <a:ext cx="6441724" cy="523220"/>
          </a:xfrm>
          <a:prstGeom prst="rect">
            <a:avLst/>
          </a:prstGeom>
        </p:spPr>
        <p:txBody>
          <a:bodyPr wrap="square">
            <a:spAutoFit/>
          </a:bodyPr>
          <a:lstStyle/>
          <a:p>
            <a:r>
              <a:rPr lang="en-US" altLang="ja-JP" sz="2800" dirty="0" smtClean="0"/>
              <a:t>:</a:t>
            </a:r>
            <a:r>
              <a:rPr lang="ja-JP" altLang="en-US" sz="2800" dirty="0" smtClean="0"/>
              <a:t>中間状態</a:t>
            </a:r>
            <a:endParaRPr lang="ja-JP" altLang="en-US" sz="2800" dirty="0"/>
          </a:p>
        </p:txBody>
      </p:sp>
      <p:sp>
        <p:nvSpPr>
          <p:cNvPr id="52" name="正方形/長方形 51"/>
          <p:cNvSpPr/>
          <p:nvPr/>
        </p:nvSpPr>
        <p:spPr>
          <a:xfrm>
            <a:off x="6610355" y="6036823"/>
            <a:ext cx="6441724" cy="523220"/>
          </a:xfrm>
          <a:prstGeom prst="rect">
            <a:avLst/>
          </a:prstGeom>
        </p:spPr>
        <p:txBody>
          <a:bodyPr wrap="square">
            <a:spAutoFit/>
          </a:bodyPr>
          <a:lstStyle/>
          <a:p>
            <a:r>
              <a:rPr lang="en-US" altLang="ja-JP" sz="2800" dirty="0" smtClean="0"/>
              <a:t>:</a:t>
            </a:r>
            <a:r>
              <a:rPr lang="ja-JP" altLang="en-US" sz="2800" dirty="0" smtClean="0"/>
              <a:t>行動がないとき</a:t>
            </a:r>
            <a:r>
              <a:rPr lang="en-US" altLang="ja-JP" sz="2800" dirty="0" smtClean="0"/>
              <a:t>(</a:t>
            </a:r>
            <a:r>
              <a:rPr lang="ja-JP" altLang="en-US" sz="2800" dirty="0" smtClean="0"/>
              <a:t>ダミー制御</a:t>
            </a:r>
            <a:r>
              <a:rPr lang="en-US" altLang="ja-JP" sz="2800" dirty="0" smtClean="0"/>
              <a:t>)</a:t>
            </a:r>
            <a:endParaRPr lang="ja-JP" altLang="en-US" sz="2800" dirty="0"/>
          </a:p>
        </p:txBody>
      </p:sp>
    </p:spTree>
    <p:extLst>
      <p:ext uri="{BB962C8B-B14F-4D97-AF65-F5344CB8AC3E}">
        <p14:creationId xmlns:p14="http://schemas.microsoft.com/office/powerpoint/2010/main" val="1834655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b="63614"/>
          <a:stretch/>
        </p:blipFill>
        <p:spPr>
          <a:xfrm>
            <a:off x="1332316" y="2364155"/>
            <a:ext cx="6887536" cy="450608"/>
          </a:xfrm>
          <a:prstGeom prst="rect">
            <a:avLst/>
          </a:prstGeom>
        </p:spPr>
      </p:pic>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28" name="図 27"/>
          <p:cNvPicPr>
            <a:picLocks noChangeAspect="1"/>
          </p:cNvPicPr>
          <p:nvPr/>
        </p:nvPicPr>
        <p:blipFill rotWithShape="1">
          <a:blip r:embed="rId3">
            <a:extLst>
              <a:ext uri="{28A0092B-C50C-407E-A947-70E740481C1C}">
                <a14:useLocalDpi xmlns:a14="http://schemas.microsoft.com/office/drawing/2010/main" val="0"/>
              </a:ext>
            </a:extLst>
          </a:blip>
          <a:srcRect l="59601" t="35353"/>
          <a:stretch/>
        </p:blipFill>
        <p:spPr>
          <a:xfrm>
            <a:off x="7124368" y="2304671"/>
            <a:ext cx="2782485" cy="800604"/>
          </a:xfrm>
          <a:prstGeom prst="rect">
            <a:avLst/>
          </a:prstGeom>
        </p:spPr>
      </p:pic>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b="46306"/>
          <a:stretch/>
        </p:blipFill>
        <p:spPr>
          <a:xfrm>
            <a:off x="1332316" y="3140442"/>
            <a:ext cx="6982799" cy="409202"/>
          </a:xfrm>
          <a:prstGeom prst="rect">
            <a:avLst/>
          </a:prstGeom>
        </p:spPr>
      </p:pic>
      <p:pic>
        <p:nvPicPr>
          <p:cNvPr id="30" name="図 29"/>
          <p:cNvPicPr>
            <a:picLocks noChangeAspect="1"/>
          </p:cNvPicPr>
          <p:nvPr/>
        </p:nvPicPr>
        <p:blipFill rotWithShape="1">
          <a:blip r:embed="rId5">
            <a:extLst>
              <a:ext uri="{28A0092B-C50C-407E-A947-70E740481C1C}">
                <a14:useLocalDpi xmlns:a14="http://schemas.microsoft.com/office/drawing/2010/main" val="0"/>
              </a:ext>
            </a:extLst>
          </a:blip>
          <a:srcRect t="54694" r="86760" b="2530"/>
          <a:stretch/>
        </p:blipFill>
        <p:spPr>
          <a:xfrm>
            <a:off x="8204146" y="3204005"/>
            <a:ext cx="924529" cy="326003"/>
          </a:xfrm>
          <a:prstGeom prst="rect">
            <a:avLst/>
          </a:prstGeom>
        </p:spPr>
      </p:pic>
      <p:cxnSp>
        <p:nvCxnSpPr>
          <p:cNvPr id="4" name="直線コネクタ 3"/>
          <p:cNvCxnSpPr/>
          <p:nvPr/>
        </p:nvCxnSpPr>
        <p:spPr>
          <a:xfrm>
            <a:off x="2892490" y="3530008"/>
            <a:ext cx="6120881"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コンテンツ プレースホルダー 2"/>
          <p:cNvSpPr txBox="1">
            <a:spLocks/>
          </p:cNvSpPr>
          <p:nvPr/>
        </p:nvSpPr>
        <p:spPr>
          <a:xfrm>
            <a:off x="3811379" y="3668229"/>
            <a:ext cx="7907870" cy="16210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smtClean="0">
                <a:latin typeface="+mn-ea"/>
              </a:rPr>
              <a:t>すべてのエージェントについて</a:t>
            </a:r>
            <a:r>
              <a:rPr lang="en-US" altLang="ja-JP" sz="2400" dirty="0" smtClean="0">
                <a:latin typeface="+mn-ea"/>
              </a:rPr>
              <a:t>, </a:t>
            </a:r>
          </a:p>
          <a:p>
            <a:pPr marL="0" indent="0">
              <a:buNone/>
            </a:pPr>
            <a:r>
              <a:rPr lang="ja-JP" altLang="en-US" sz="2400" dirty="0" smtClean="0">
                <a:latin typeface="+mn-ea"/>
              </a:rPr>
              <a:t>どれかが成立していればよい</a:t>
            </a:r>
            <a:endParaRPr lang="en-US" altLang="ja-JP" sz="2400" dirty="0">
              <a:latin typeface="+mn-ea"/>
            </a:endParaRPr>
          </a:p>
        </p:txBody>
      </p:sp>
    </p:spTree>
    <p:extLst>
      <p:ext uri="{BB962C8B-B14F-4D97-AF65-F5344CB8AC3E}">
        <p14:creationId xmlns:p14="http://schemas.microsoft.com/office/powerpoint/2010/main" val="2804106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316" y="2338124"/>
            <a:ext cx="6773220" cy="1086002"/>
          </a:xfrm>
          <a:prstGeom prst="rect">
            <a:avLst/>
          </a:prstGeom>
        </p:spPr>
      </p:pic>
      <p:cxnSp>
        <p:nvCxnSpPr>
          <p:cNvPr id="9" name="直線コネクタ 8"/>
          <p:cNvCxnSpPr/>
          <p:nvPr/>
        </p:nvCxnSpPr>
        <p:spPr>
          <a:xfrm>
            <a:off x="1789043" y="2712820"/>
            <a:ext cx="61861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線コネクタ 12"/>
          <p:cNvCxnSpPr/>
          <p:nvPr/>
        </p:nvCxnSpPr>
        <p:spPr>
          <a:xfrm>
            <a:off x="1789043" y="3056052"/>
            <a:ext cx="5876014"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正方形/長方形 10"/>
          <p:cNvSpPr/>
          <p:nvPr/>
        </p:nvSpPr>
        <p:spPr>
          <a:xfrm>
            <a:off x="1406251" y="3735154"/>
            <a:ext cx="6699285" cy="2564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コンテンツ プレースホルダー 2"/>
          <p:cNvSpPr txBox="1">
            <a:spLocks/>
          </p:cNvSpPr>
          <p:nvPr/>
        </p:nvSpPr>
        <p:spPr>
          <a:xfrm>
            <a:off x="8199988" y="3718751"/>
            <a:ext cx="2607698" cy="2087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smtClean="0">
                <a:latin typeface="+mn-ea"/>
              </a:rPr>
              <a:t>ドアがない</a:t>
            </a:r>
            <a:endParaRPr lang="en-US" altLang="ja-JP" sz="2400" dirty="0" smtClean="0">
              <a:latin typeface="+mn-ea"/>
            </a:endParaRPr>
          </a:p>
          <a:p>
            <a:pPr marL="0" indent="0">
              <a:buNone/>
            </a:pPr>
            <a:r>
              <a:rPr lang="en-US" altLang="ja-JP" sz="2400" dirty="0" smtClean="0">
                <a:latin typeface="+mn-ea"/>
              </a:rPr>
              <a:t>1</a:t>
            </a:r>
            <a:r>
              <a:rPr lang="ja-JP" altLang="en-US" sz="2400" dirty="0" smtClean="0">
                <a:latin typeface="+mn-ea"/>
              </a:rPr>
              <a:t>クロックで行ける</a:t>
            </a:r>
            <a:endParaRPr lang="en-US" altLang="ja-JP" sz="2400" dirty="0" smtClean="0">
              <a:latin typeface="+mn-ea"/>
            </a:endParaRPr>
          </a:p>
          <a:p>
            <a:pPr marL="0" indent="0">
              <a:buNone/>
            </a:pPr>
            <a:r>
              <a:rPr lang="ja-JP" altLang="en-US" sz="2400" dirty="0" smtClean="0">
                <a:latin typeface="+mn-ea"/>
              </a:rPr>
              <a:t>⇒中間状態なし</a:t>
            </a:r>
            <a:endParaRPr lang="en-US" altLang="ja-JP" sz="2400" dirty="0" smtClean="0">
              <a:latin typeface="+mn-ea"/>
            </a:endParaRPr>
          </a:p>
        </p:txBody>
      </p:sp>
      <p:cxnSp>
        <p:nvCxnSpPr>
          <p:cNvPr id="22" name="直線矢印コネクタ 21"/>
          <p:cNvCxnSpPr>
            <a:stCxn id="33" idx="6"/>
          </p:cNvCxnSpPr>
          <p:nvPr/>
        </p:nvCxnSpPr>
        <p:spPr>
          <a:xfrm>
            <a:off x="2175291" y="4936118"/>
            <a:ext cx="35455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4755894" y="3735154"/>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755894" y="5321463"/>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コンテンツ プレースホルダー 2"/>
              <p:cNvSpPr txBox="1">
                <a:spLocks/>
              </p:cNvSpPr>
              <p:nvPr/>
            </p:nvSpPr>
            <p:spPr>
              <a:xfrm>
                <a:off x="1500703" y="5806651"/>
                <a:ext cx="1988728" cy="541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r>
                      <a:rPr lang="en-US" altLang="ja-JP" sz="2400" i="1" dirty="0">
                        <a:latin typeface="Cambria Math" panose="02040503050406030204" pitchFamily="18" charset="0"/>
                      </a:rPr>
                      <m:t>𝑣</m:t>
                    </m:r>
                  </m:oMath>
                </a14:m>
                <a:endParaRPr lang="en-US" altLang="ja-JP" sz="2400" dirty="0">
                  <a:latin typeface="+mn-ea"/>
                </a:endParaRPr>
              </a:p>
            </p:txBody>
          </p:sp>
        </mc:Choice>
        <mc:Fallback xmlns="">
          <p:sp>
            <p:nvSpPr>
              <p:cNvPr id="31" name="コンテンツ プレースホルダー 2"/>
              <p:cNvSpPr txBox="1">
                <a:spLocks noRot="1" noChangeAspect="1" noMove="1" noResize="1" noEditPoints="1" noAdjustHandles="1" noChangeArrowheads="1" noChangeShapeType="1" noTextEdit="1"/>
              </p:cNvSpPr>
              <p:nvPr/>
            </p:nvSpPr>
            <p:spPr>
              <a:xfrm>
                <a:off x="1500703" y="5806651"/>
                <a:ext cx="1988728" cy="541650"/>
              </a:xfrm>
              <a:prstGeom prst="rect">
                <a:avLst/>
              </a:prstGeom>
              <a:blipFill>
                <a:blip r:embed="rId5"/>
                <a:stretch>
                  <a:fillRect l="-4601" t="-19318" b="-11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コンテンツ プレースホルダー 2"/>
              <p:cNvSpPr txBox="1">
                <a:spLocks/>
              </p:cNvSpPr>
              <p:nvPr/>
            </p:nvSpPr>
            <p:spPr>
              <a:xfrm>
                <a:off x="6839074" y="5858745"/>
                <a:ext cx="1959796" cy="489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endParaRPr lang="en-US" altLang="ja-JP" sz="2400" dirty="0">
                  <a:latin typeface="+mn-ea"/>
                </a:endParaRPr>
              </a:p>
            </p:txBody>
          </p:sp>
        </mc:Choice>
        <mc:Fallback xmlns="">
          <p:sp>
            <p:nvSpPr>
              <p:cNvPr id="32" name="コンテンツ プレースホルダー 2"/>
              <p:cNvSpPr txBox="1">
                <a:spLocks noRot="1" noChangeAspect="1" noMove="1" noResize="1" noEditPoints="1" noAdjustHandles="1" noChangeArrowheads="1" noChangeShapeType="1" noTextEdit="1"/>
              </p:cNvSpPr>
              <p:nvPr/>
            </p:nvSpPr>
            <p:spPr>
              <a:xfrm>
                <a:off x="6839074" y="5858745"/>
                <a:ext cx="1959796" cy="489556"/>
              </a:xfrm>
              <a:prstGeom prst="rect">
                <a:avLst/>
              </a:prstGeom>
              <a:blipFill>
                <a:blip r:embed="rId6"/>
                <a:stretch>
                  <a:fillRect l="-4984" t="-21250" b="-11250"/>
                </a:stretch>
              </a:blipFill>
            </p:spPr>
            <p:txBody>
              <a:bodyPr/>
              <a:lstStyle/>
              <a:p>
                <a:r>
                  <a:rPr lang="ja-JP" altLang="en-US">
                    <a:noFill/>
                  </a:rPr>
                  <a:t> </a:t>
                </a:r>
              </a:p>
            </p:txBody>
          </p:sp>
        </mc:Fallback>
      </mc:AlternateContent>
      <p:sp>
        <p:nvSpPr>
          <p:cNvPr id="33" name="楕円 32"/>
          <p:cNvSpPr/>
          <p:nvPr/>
        </p:nvSpPr>
        <p:spPr>
          <a:xfrm>
            <a:off x="1714115" y="4705530"/>
            <a:ext cx="461176" cy="4611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spTree>
    <p:extLst>
      <p:ext uri="{BB962C8B-B14F-4D97-AF65-F5344CB8AC3E}">
        <p14:creationId xmlns:p14="http://schemas.microsoft.com/office/powerpoint/2010/main" val="2656039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316" y="2407261"/>
            <a:ext cx="6773220" cy="1086002"/>
          </a:xfrm>
          <a:prstGeom prst="rect">
            <a:avLst/>
          </a:prstGeom>
        </p:spPr>
      </p:pic>
      <p:cxnSp>
        <p:nvCxnSpPr>
          <p:cNvPr id="12" name="直線コネクタ 11"/>
          <p:cNvCxnSpPr/>
          <p:nvPr/>
        </p:nvCxnSpPr>
        <p:spPr>
          <a:xfrm>
            <a:off x="1789043" y="2781957"/>
            <a:ext cx="61861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線コネクタ 12"/>
          <p:cNvCxnSpPr/>
          <p:nvPr/>
        </p:nvCxnSpPr>
        <p:spPr>
          <a:xfrm>
            <a:off x="1789043" y="3486637"/>
            <a:ext cx="542279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6" name="直線コネクタ 15"/>
          <p:cNvCxnSpPr/>
          <p:nvPr/>
        </p:nvCxnSpPr>
        <p:spPr>
          <a:xfrm>
            <a:off x="1789043" y="3122202"/>
            <a:ext cx="1232453" cy="0"/>
          </a:xfrm>
          <a:prstGeom prst="line">
            <a:avLst/>
          </a:prstGeom>
        </p:spPr>
        <p:style>
          <a:lnRef idx="3">
            <a:schemeClr val="accent2"/>
          </a:lnRef>
          <a:fillRef idx="0">
            <a:schemeClr val="accent2"/>
          </a:fillRef>
          <a:effectRef idx="2">
            <a:schemeClr val="accent2"/>
          </a:effectRef>
          <a:fontRef idx="minor">
            <a:schemeClr val="tx1"/>
          </a:fontRef>
        </p:style>
      </p:cxnSp>
      <p:sp>
        <p:nvSpPr>
          <p:cNvPr id="27" name="正方形/長方形 26"/>
          <p:cNvSpPr/>
          <p:nvPr/>
        </p:nvSpPr>
        <p:spPr>
          <a:xfrm>
            <a:off x="1406251" y="3735154"/>
            <a:ext cx="6699285" cy="2564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p:cNvCxnSpPr>
            <a:stCxn id="27" idx="0"/>
          </p:cNvCxnSpPr>
          <p:nvPr/>
        </p:nvCxnSpPr>
        <p:spPr>
          <a:xfrm>
            <a:off x="4755894" y="3735154"/>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コンテンツ プレースホルダー 2"/>
              <p:cNvSpPr txBox="1">
                <a:spLocks/>
              </p:cNvSpPr>
              <p:nvPr/>
            </p:nvSpPr>
            <p:spPr>
              <a:xfrm>
                <a:off x="8199988" y="3718750"/>
                <a:ext cx="3492569" cy="2478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smtClean="0">
                    <a:latin typeface="+mn-ea"/>
                  </a:rPr>
                  <a:t>ドア</a:t>
                </a:r>
                <a14:m>
                  <m:oMath xmlns:m="http://schemas.openxmlformats.org/officeDocument/2006/math">
                    <m:r>
                      <a:rPr lang="en-US" altLang="ja-JP" sz="2400" i="1" dirty="0" smtClean="0">
                        <a:latin typeface="Cambria Math" panose="02040503050406030204" pitchFamily="18" charset="0"/>
                      </a:rPr>
                      <m:t>𝑖</m:t>
                    </m:r>
                  </m:oMath>
                </a14:m>
                <a:r>
                  <a:rPr lang="ja-JP" altLang="en-US" sz="2400" dirty="0" smtClean="0">
                    <a:latin typeface="+mn-ea"/>
                  </a:rPr>
                  <a:t>があって開いている</a:t>
                </a:r>
                <a:r>
                  <a:rPr lang="en-US" altLang="ja-JP" sz="2400" dirty="0" smtClean="0">
                    <a:latin typeface="+mn-ea"/>
                  </a:rPr>
                  <a:t>(open)</a:t>
                </a:r>
              </a:p>
              <a:p>
                <a:pPr marL="0" indent="0">
                  <a:buNone/>
                </a:pPr>
                <a14:m>
                  <m:oMath xmlns:m="http://schemas.openxmlformats.org/officeDocument/2006/math">
                    <m:r>
                      <a:rPr lang="en-US" altLang="ja-JP" sz="2400" i="1" dirty="0" smtClean="0">
                        <a:latin typeface="Cambria Math" panose="02040503050406030204" pitchFamily="18" charset="0"/>
                      </a:rPr>
                      <m:t>𝑣</m:t>
                    </m:r>
                  </m:oMath>
                </a14:m>
                <a:r>
                  <a:rPr lang="ja-JP" altLang="en-US" sz="2400" dirty="0" smtClean="0">
                    <a:latin typeface="+mn-ea"/>
                  </a:rPr>
                  <a:t>から</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oMath>
                </a14:m>
                <a:r>
                  <a:rPr lang="ja-JP" altLang="en-US" sz="2400" dirty="0" smtClean="0">
                    <a:latin typeface="+mn-ea"/>
                  </a:rPr>
                  <a:t>まで</a:t>
                </a:r>
                <a:r>
                  <a:rPr lang="en-US" altLang="ja-JP" sz="2400" dirty="0" smtClean="0">
                    <a:latin typeface="+mn-ea"/>
                  </a:rPr>
                  <a:t>0</a:t>
                </a:r>
                <a:r>
                  <a:rPr lang="ja-JP" altLang="en-US" sz="2400" dirty="0" smtClean="0">
                    <a:latin typeface="+mn-ea"/>
                  </a:rPr>
                  <a:t>クロック</a:t>
                </a:r>
                <a:r>
                  <a:rPr lang="en-US" altLang="ja-JP" sz="2400" dirty="0" smtClean="0">
                    <a:latin typeface="+mn-ea"/>
                  </a:rPr>
                  <a:t>, </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r>
                      <a:rPr lang="ja-JP" altLang="en-US" sz="2400" i="1" smtClean="0">
                        <a:latin typeface="Cambria Math" panose="02040503050406030204" pitchFamily="18" charset="0"/>
                      </a:rPr>
                      <m:t>から</m:t>
                    </m:r>
                    <m:sSup>
                      <m:sSupPr>
                        <m:ctrlPr>
                          <a:rPr lang="en-US" altLang="ja-JP" sz="2400" i="1" smtClean="0">
                            <a:latin typeface="Cambria Math" panose="02040503050406030204" pitchFamily="18" charset="0"/>
                          </a:rPr>
                        </m:ctrlPr>
                      </m:sSupPr>
                      <m:e>
                        <m:r>
                          <a:rPr lang="en-US" altLang="ja-JP" sz="2400" b="0" i="1" smtClean="0">
                            <a:latin typeface="Cambria Math" panose="02040503050406030204" pitchFamily="18" charset="0"/>
                          </a:rPr>
                          <m:t>𝑣</m:t>
                        </m:r>
                      </m:e>
                      <m:sup>
                        <m:r>
                          <a:rPr lang="en-US" altLang="ja-JP" sz="2400" b="0" i="1" smtClean="0">
                            <a:latin typeface="Cambria Math" panose="02040503050406030204" pitchFamily="18" charset="0"/>
                          </a:rPr>
                          <m:t>′</m:t>
                        </m:r>
                      </m:sup>
                    </m:sSup>
                  </m:oMath>
                </a14:m>
                <a:r>
                  <a:rPr lang="ja-JP" altLang="en-US" sz="2400" dirty="0" smtClean="0">
                    <a:latin typeface="+mn-ea"/>
                  </a:rPr>
                  <a:t>まで</a:t>
                </a:r>
                <a:r>
                  <a:rPr lang="en-US" altLang="ja-JP" sz="2400" dirty="0" smtClean="0">
                    <a:latin typeface="+mn-ea"/>
                  </a:rPr>
                  <a:t>1</a:t>
                </a:r>
                <a:r>
                  <a:rPr lang="ja-JP" altLang="en-US" sz="2400" dirty="0" smtClean="0">
                    <a:latin typeface="+mn-ea"/>
                  </a:rPr>
                  <a:t>クロックで行ける</a:t>
                </a:r>
                <a:endParaRPr lang="en-US" altLang="ja-JP" sz="2400" dirty="0" smtClean="0">
                  <a:latin typeface="+mn-ea"/>
                </a:endParaRPr>
              </a:p>
              <a:p>
                <a:pPr marL="0" indent="0">
                  <a:buNone/>
                </a:pPr>
                <a:r>
                  <a:rPr lang="ja-JP" altLang="en-US" sz="2400" dirty="0" smtClean="0">
                    <a:latin typeface="+mn-ea"/>
                  </a:rPr>
                  <a:t>⇒中間状態なし</a:t>
                </a:r>
                <a:endParaRPr lang="en-US" altLang="ja-JP" sz="2400" dirty="0" smtClean="0">
                  <a:latin typeface="+mn-ea"/>
                </a:endParaRPr>
              </a:p>
            </p:txBody>
          </p:sp>
        </mc:Choice>
        <mc:Fallback xmlns="">
          <p:sp>
            <p:nvSpPr>
              <p:cNvPr id="33" name="コンテンツ プレースホルダー 2"/>
              <p:cNvSpPr txBox="1">
                <a:spLocks noRot="1" noChangeAspect="1" noMove="1" noResize="1" noEditPoints="1" noAdjustHandles="1" noChangeArrowheads="1" noChangeShapeType="1" noTextEdit="1"/>
              </p:cNvSpPr>
              <p:nvPr/>
            </p:nvSpPr>
            <p:spPr>
              <a:xfrm>
                <a:off x="8199988" y="3718750"/>
                <a:ext cx="3492569" cy="2478849"/>
              </a:xfrm>
              <a:prstGeom prst="rect">
                <a:avLst/>
              </a:prstGeom>
              <a:blipFill>
                <a:blip r:embed="rId5"/>
                <a:stretch>
                  <a:fillRect l="-2618" t="-4177"/>
                </a:stretch>
              </a:blipFill>
            </p:spPr>
            <p:txBody>
              <a:bodyPr/>
              <a:lstStyle/>
              <a:p>
                <a:r>
                  <a:rPr lang="ja-JP" altLang="en-US">
                    <a:noFill/>
                  </a:rPr>
                  <a:t> </a:t>
                </a:r>
              </a:p>
            </p:txBody>
          </p:sp>
        </mc:Fallback>
      </mc:AlternateContent>
      <p:cxnSp>
        <p:nvCxnSpPr>
          <p:cNvPr id="36" name="直線コネクタ 35"/>
          <p:cNvCxnSpPr/>
          <p:nvPr/>
        </p:nvCxnSpPr>
        <p:spPr>
          <a:xfrm>
            <a:off x="4755894" y="5321463"/>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コンテンツ プレースホルダー 2"/>
              <p:cNvSpPr txBox="1">
                <a:spLocks/>
              </p:cNvSpPr>
              <p:nvPr/>
            </p:nvSpPr>
            <p:spPr>
              <a:xfrm>
                <a:off x="4810509" y="3947699"/>
                <a:ext cx="1021679" cy="428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d</a:t>
                </a:r>
                <a:r>
                  <a:rPr lang="en-US" altLang="ja-JP" sz="2400" dirty="0" smtClean="0">
                    <a:latin typeface="+mn-ea"/>
                  </a:rPr>
                  <a:t>oor </a:t>
                </a:r>
                <a14:m>
                  <m:oMath xmlns:m="http://schemas.openxmlformats.org/officeDocument/2006/math">
                    <m:r>
                      <a:rPr lang="en-US" altLang="ja-JP" sz="2400" i="1" dirty="0" smtClean="0">
                        <a:latin typeface="Cambria Math" panose="02040503050406030204" pitchFamily="18" charset="0"/>
                      </a:rPr>
                      <m:t>𝑖</m:t>
                    </m:r>
                  </m:oMath>
                </a14:m>
                <a:endParaRPr lang="en-US" altLang="ja-JP" sz="2400" dirty="0">
                  <a:latin typeface="+mn-ea"/>
                </a:endParaRPr>
              </a:p>
            </p:txBody>
          </p:sp>
        </mc:Choice>
        <mc:Fallback xmlns="">
          <p:sp>
            <p:nvSpPr>
              <p:cNvPr id="38" name="コンテンツ プレースホルダー 2"/>
              <p:cNvSpPr txBox="1">
                <a:spLocks noRot="1" noChangeAspect="1" noMove="1" noResize="1" noEditPoints="1" noAdjustHandles="1" noChangeArrowheads="1" noChangeShapeType="1" noTextEdit="1"/>
              </p:cNvSpPr>
              <p:nvPr/>
            </p:nvSpPr>
            <p:spPr>
              <a:xfrm>
                <a:off x="4810509" y="3947699"/>
                <a:ext cx="1021679" cy="428974"/>
              </a:xfrm>
              <a:prstGeom prst="rect">
                <a:avLst/>
              </a:prstGeom>
              <a:blipFill>
                <a:blip r:embed="rId6"/>
                <a:stretch>
                  <a:fillRect l="-8929" t="-24286" b="-2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コンテンツ プレースホルダー 2"/>
              <p:cNvSpPr txBox="1">
                <a:spLocks/>
              </p:cNvSpPr>
              <p:nvPr/>
            </p:nvSpPr>
            <p:spPr>
              <a:xfrm>
                <a:off x="1500703" y="5806651"/>
                <a:ext cx="1988728" cy="541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r>
                      <a:rPr lang="en-US" altLang="ja-JP" sz="2400" i="1" dirty="0">
                        <a:latin typeface="Cambria Math" panose="02040503050406030204" pitchFamily="18" charset="0"/>
                      </a:rPr>
                      <m:t>𝑣</m:t>
                    </m:r>
                  </m:oMath>
                </a14:m>
                <a:endParaRPr lang="en-US" altLang="ja-JP" sz="2400" dirty="0">
                  <a:latin typeface="+mn-ea"/>
                </a:endParaRPr>
              </a:p>
            </p:txBody>
          </p:sp>
        </mc:Choice>
        <mc:Fallback xmlns="">
          <p:sp>
            <p:nvSpPr>
              <p:cNvPr id="39" name="コンテンツ プレースホルダー 2"/>
              <p:cNvSpPr txBox="1">
                <a:spLocks noRot="1" noChangeAspect="1" noMove="1" noResize="1" noEditPoints="1" noAdjustHandles="1" noChangeArrowheads="1" noChangeShapeType="1" noTextEdit="1"/>
              </p:cNvSpPr>
              <p:nvPr/>
            </p:nvSpPr>
            <p:spPr>
              <a:xfrm>
                <a:off x="1500703" y="5806651"/>
                <a:ext cx="1988728" cy="541650"/>
              </a:xfrm>
              <a:prstGeom prst="rect">
                <a:avLst/>
              </a:prstGeom>
              <a:blipFill>
                <a:blip r:embed="rId7"/>
                <a:stretch>
                  <a:fillRect l="-4601" t="-19318" b="-11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コンテンツ プレースホルダー 2"/>
              <p:cNvSpPr txBox="1">
                <a:spLocks/>
              </p:cNvSpPr>
              <p:nvPr/>
            </p:nvSpPr>
            <p:spPr>
              <a:xfrm>
                <a:off x="6839074" y="5858745"/>
                <a:ext cx="1959796" cy="489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endParaRPr lang="en-US" altLang="ja-JP" sz="2400" dirty="0">
                  <a:latin typeface="+mn-ea"/>
                </a:endParaRPr>
              </a:p>
            </p:txBody>
          </p:sp>
        </mc:Choice>
        <mc:Fallback xmlns="">
          <p:sp>
            <p:nvSpPr>
              <p:cNvPr id="40" name="コンテンツ プレースホルダー 2"/>
              <p:cNvSpPr txBox="1">
                <a:spLocks noRot="1" noChangeAspect="1" noMove="1" noResize="1" noEditPoints="1" noAdjustHandles="1" noChangeArrowheads="1" noChangeShapeType="1" noTextEdit="1"/>
              </p:cNvSpPr>
              <p:nvPr/>
            </p:nvSpPr>
            <p:spPr>
              <a:xfrm>
                <a:off x="6839074" y="5858745"/>
                <a:ext cx="1959796" cy="489556"/>
              </a:xfrm>
              <a:prstGeom prst="rect">
                <a:avLst/>
              </a:prstGeom>
              <a:blipFill>
                <a:blip r:embed="rId8"/>
                <a:stretch>
                  <a:fillRect l="-4984" t="-21250" b="-11250"/>
                </a:stretch>
              </a:blipFill>
            </p:spPr>
            <p:txBody>
              <a:bodyPr/>
              <a:lstStyle/>
              <a:p>
                <a:r>
                  <a:rPr lang="ja-JP" altLang="en-US">
                    <a:noFill/>
                  </a:rPr>
                  <a:t> </a:t>
                </a:r>
              </a:p>
            </p:txBody>
          </p:sp>
        </mc:Fallback>
      </mc:AlternateContent>
      <p:cxnSp>
        <p:nvCxnSpPr>
          <p:cNvPr id="42" name="直線矢印コネクタ 41"/>
          <p:cNvCxnSpPr/>
          <p:nvPr/>
        </p:nvCxnSpPr>
        <p:spPr>
          <a:xfrm>
            <a:off x="2175291" y="4936118"/>
            <a:ext cx="166892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p:cNvSpPr txBox="1"/>
              <p:nvPr/>
            </p:nvSpPr>
            <p:spPr>
              <a:xfrm>
                <a:off x="3974993" y="4249446"/>
                <a:ext cx="388440" cy="37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𝑣</m:t>
                          </m:r>
                        </m:sup>
                      </m:sSubSup>
                    </m:oMath>
                  </m:oMathPara>
                </a14:m>
                <a:endParaRPr kumimoji="1" lang="ja-JP" altLang="en-US" sz="2400" dirty="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3974993" y="4249446"/>
                <a:ext cx="388440" cy="370551"/>
              </a:xfrm>
              <a:prstGeom prst="rect">
                <a:avLst/>
              </a:prstGeom>
              <a:blipFill>
                <a:blip r:embed="rId9"/>
                <a:stretch>
                  <a:fillRect l="-18750" r="-3125" b="-24590"/>
                </a:stretch>
              </a:blipFill>
            </p:spPr>
            <p:txBody>
              <a:bodyPr/>
              <a:lstStyle/>
              <a:p>
                <a:r>
                  <a:rPr lang="ja-JP" altLang="en-US">
                    <a:noFill/>
                  </a:rPr>
                  <a:t> </a:t>
                </a:r>
              </a:p>
            </p:txBody>
          </p:sp>
        </mc:Fallback>
      </mc:AlternateContent>
      <p:sp>
        <p:nvSpPr>
          <p:cNvPr id="43" name="楕円 42"/>
          <p:cNvSpPr/>
          <p:nvPr/>
        </p:nvSpPr>
        <p:spPr>
          <a:xfrm>
            <a:off x="3902257" y="4705530"/>
            <a:ext cx="461176" cy="46117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cxnSp>
        <p:nvCxnSpPr>
          <p:cNvPr id="44" name="直線矢印コネクタ 43"/>
          <p:cNvCxnSpPr>
            <a:stCxn id="43" idx="6"/>
          </p:cNvCxnSpPr>
          <p:nvPr/>
        </p:nvCxnSpPr>
        <p:spPr>
          <a:xfrm>
            <a:off x="4363433" y="4936118"/>
            <a:ext cx="14832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楕円 45"/>
          <p:cNvSpPr/>
          <p:nvPr/>
        </p:nvSpPr>
        <p:spPr>
          <a:xfrm>
            <a:off x="1714115" y="4705530"/>
            <a:ext cx="461176" cy="4611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cxnSp>
        <p:nvCxnSpPr>
          <p:cNvPr id="48" name="直線コネクタ 47"/>
          <p:cNvCxnSpPr/>
          <p:nvPr/>
        </p:nvCxnSpPr>
        <p:spPr>
          <a:xfrm flipV="1">
            <a:off x="4044903" y="5337042"/>
            <a:ext cx="703616" cy="724670"/>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799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316" y="2381521"/>
            <a:ext cx="6716062" cy="704948"/>
          </a:xfrm>
          <a:prstGeom prst="rect">
            <a:avLst/>
          </a:prstGeom>
        </p:spPr>
      </p:pic>
      <p:cxnSp>
        <p:nvCxnSpPr>
          <p:cNvPr id="26" name="直線コネクタ 25"/>
          <p:cNvCxnSpPr/>
          <p:nvPr/>
        </p:nvCxnSpPr>
        <p:spPr>
          <a:xfrm>
            <a:off x="1789043" y="2704498"/>
            <a:ext cx="61861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直線コネクタ 26"/>
          <p:cNvCxnSpPr/>
          <p:nvPr/>
        </p:nvCxnSpPr>
        <p:spPr>
          <a:xfrm>
            <a:off x="1770963" y="3086469"/>
            <a:ext cx="6186115" cy="0"/>
          </a:xfrm>
          <a:prstGeom prst="line">
            <a:avLst/>
          </a:prstGeom>
        </p:spPr>
        <p:style>
          <a:lnRef idx="3">
            <a:schemeClr val="accent2"/>
          </a:lnRef>
          <a:fillRef idx="0">
            <a:schemeClr val="accent2"/>
          </a:fillRef>
          <a:effectRef idx="2">
            <a:schemeClr val="accent2"/>
          </a:effectRef>
          <a:fontRef idx="minor">
            <a:schemeClr val="tx1"/>
          </a:fontRef>
        </p:style>
      </p:cxnSp>
      <p:sp>
        <p:nvSpPr>
          <p:cNvPr id="37" name="正方形/長方形 36"/>
          <p:cNvSpPr/>
          <p:nvPr/>
        </p:nvSpPr>
        <p:spPr>
          <a:xfrm>
            <a:off x="1406251" y="3735154"/>
            <a:ext cx="6699285" cy="2564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8" name="直線コネクタ 37"/>
          <p:cNvCxnSpPr>
            <a:stCxn id="37" idx="0"/>
          </p:cNvCxnSpPr>
          <p:nvPr/>
        </p:nvCxnSpPr>
        <p:spPr>
          <a:xfrm>
            <a:off x="4755894" y="3735154"/>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コンテンツ プレースホルダー 2"/>
              <p:cNvSpPr txBox="1">
                <a:spLocks/>
              </p:cNvSpPr>
              <p:nvPr/>
            </p:nvSpPr>
            <p:spPr>
              <a:xfrm>
                <a:off x="8221697" y="3718750"/>
                <a:ext cx="3794606" cy="28513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smtClean="0">
                    <a:latin typeface="+mn-ea"/>
                  </a:rPr>
                  <a:t>ドア</a:t>
                </a:r>
                <a:r>
                  <a:rPr lang="en-US" altLang="ja-JP" sz="2400" dirty="0" err="1" smtClean="0">
                    <a:latin typeface="+mn-ea"/>
                  </a:rPr>
                  <a:t>i</a:t>
                </a:r>
                <a:r>
                  <a:rPr lang="ja-JP" altLang="en-US" sz="2400" dirty="0" smtClean="0">
                    <a:latin typeface="+mn-ea"/>
                  </a:rPr>
                  <a:t>があって閉じている</a:t>
                </a:r>
                <a:r>
                  <a:rPr lang="en-US" altLang="ja-JP" sz="2400" dirty="0" smtClean="0">
                    <a:latin typeface="+mn-ea"/>
                  </a:rPr>
                  <a:t>(closed)</a:t>
                </a:r>
              </a:p>
              <a:p>
                <a:pPr marL="0" indent="0">
                  <a:buNone/>
                </a:pPr>
                <a14:m>
                  <m:oMath xmlns:m="http://schemas.openxmlformats.org/officeDocument/2006/math">
                    <m:r>
                      <a:rPr lang="en-US" altLang="ja-JP" sz="2400" i="1" dirty="0">
                        <a:latin typeface="Cambria Math" panose="02040503050406030204" pitchFamily="18" charset="0"/>
                      </a:rPr>
                      <m:t>𝑣</m:t>
                    </m:r>
                  </m:oMath>
                </a14:m>
                <a:r>
                  <a:rPr lang="ja-JP" altLang="en-US" sz="2400" dirty="0">
                    <a:latin typeface="+mn-ea"/>
                  </a:rPr>
                  <a:t>から</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oMath>
                </a14:m>
                <a:r>
                  <a:rPr lang="ja-JP" altLang="en-US" sz="2400" dirty="0">
                    <a:latin typeface="+mn-ea"/>
                  </a:rPr>
                  <a:t>まで</a:t>
                </a:r>
                <a:r>
                  <a:rPr lang="en-US" altLang="ja-JP" sz="2400" dirty="0">
                    <a:latin typeface="+mn-ea"/>
                  </a:rPr>
                  <a:t>0</a:t>
                </a:r>
                <a:r>
                  <a:rPr lang="ja-JP" altLang="en-US" sz="2400" dirty="0">
                    <a:latin typeface="+mn-ea"/>
                  </a:rPr>
                  <a:t>クロック</a:t>
                </a:r>
                <a:r>
                  <a:rPr lang="en-US" altLang="ja-JP" sz="2400" dirty="0">
                    <a:latin typeface="+mn-ea"/>
                  </a:rPr>
                  <a:t>, </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r>
                      <a:rPr lang="ja-JP" altLang="en-US" sz="2400" i="1">
                        <a:latin typeface="Cambria Math" panose="02040503050406030204" pitchFamily="18" charset="0"/>
                      </a:rPr>
                      <m:t>から</m:t>
                    </m:r>
                    <m:r>
                      <a:rPr lang="en-US" altLang="ja-JP" sz="2400" i="1" dirty="0">
                        <a:latin typeface="Cambria Math" panose="02040503050406030204" pitchFamily="18" charset="0"/>
                      </a:rPr>
                      <m:t>𝑣</m:t>
                    </m:r>
                  </m:oMath>
                </a14:m>
                <a:r>
                  <a:rPr lang="ja-JP" altLang="en-US" sz="2400" dirty="0" smtClean="0">
                    <a:latin typeface="+mn-ea"/>
                  </a:rPr>
                  <a:t>まで</a:t>
                </a:r>
                <a:r>
                  <a:rPr lang="en-US" altLang="ja-JP" sz="2400" dirty="0" smtClean="0">
                    <a:latin typeface="+mn-ea"/>
                  </a:rPr>
                  <a:t>0</a:t>
                </a:r>
                <a:r>
                  <a:rPr lang="ja-JP" altLang="en-US" sz="2400" dirty="0" smtClean="0">
                    <a:latin typeface="+mn-ea"/>
                  </a:rPr>
                  <a:t>クロック</a:t>
                </a:r>
                <a:r>
                  <a:rPr lang="ja-JP" altLang="en-US" sz="2400" dirty="0">
                    <a:latin typeface="+mn-ea"/>
                  </a:rPr>
                  <a:t>で</a:t>
                </a:r>
                <a:r>
                  <a:rPr lang="ja-JP" altLang="en-US" sz="2400" dirty="0" smtClean="0">
                    <a:latin typeface="+mn-ea"/>
                  </a:rPr>
                  <a:t>行ける</a:t>
                </a:r>
                <a:endParaRPr lang="en-US" altLang="ja-JP" sz="2400" dirty="0" smtClean="0">
                  <a:latin typeface="+mn-ea"/>
                </a:endParaRPr>
              </a:p>
              <a:p>
                <a:pPr marL="0" indent="0">
                  <a:buNone/>
                </a:pPr>
                <a:r>
                  <a:rPr lang="ja-JP" altLang="en-US" sz="2400" dirty="0" smtClean="0">
                    <a:latin typeface="+mn-ea"/>
                  </a:rPr>
                  <a:t>⇒結局クロック数は増加しないで元の場所に戻る</a:t>
                </a:r>
                <a:endParaRPr lang="en-US" altLang="ja-JP" sz="2400" dirty="0">
                  <a:latin typeface="+mn-ea"/>
                </a:endParaRPr>
              </a:p>
              <a:p>
                <a:pPr marL="0" indent="0">
                  <a:buNone/>
                </a:pPr>
                <a:endParaRPr lang="en-US" altLang="ja-JP" sz="2400" dirty="0" smtClean="0">
                  <a:latin typeface="+mn-ea"/>
                </a:endParaRPr>
              </a:p>
            </p:txBody>
          </p:sp>
        </mc:Choice>
        <mc:Fallback xmlns="">
          <p:sp>
            <p:nvSpPr>
              <p:cNvPr id="39" name="コンテンツ プレースホルダー 2"/>
              <p:cNvSpPr txBox="1">
                <a:spLocks noRot="1" noChangeAspect="1" noMove="1" noResize="1" noEditPoints="1" noAdjustHandles="1" noChangeArrowheads="1" noChangeShapeType="1" noTextEdit="1"/>
              </p:cNvSpPr>
              <p:nvPr/>
            </p:nvSpPr>
            <p:spPr>
              <a:xfrm>
                <a:off x="8221697" y="3718750"/>
                <a:ext cx="3794606" cy="2851383"/>
              </a:xfrm>
              <a:prstGeom prst="rect">
                <a:avLst/>
              </a:prstGeom>
              <a:blipFill>
                <a:blip r:embed="rId5"/>
                <a:stretch>
                  <a:fillRect l="-2572" t="-2991" r="-322"/>
                </a:stretch>
              </a:blipFill>
            </p:spPr>
            <p:txBody>
              <a:bodyPr/>
              <a:lstStyle/>
              <a:p>
                <a:r>
                  <a:rPr lang="ja-JP" altLang="en-US">
                    <a:noFill/>
                  </a:rPr>
                  <a:t> </a:t>
                </a:r>
              </a:p>
            </p:txBody>
          </p:sp>
        </mc:Fallback>
      </mc:AlternateContent>
      <p:cxnSp>
        <p:nvCxnSpPr>
          <p:cNvPr id="42" name="直線コネクタ 41"/>
          <p:cNvCxnSpPr/>
          <p:nvPr/>
        </p:nvCxnSpPr>
        <p:spPr>
          <a:xfrm>
            <a:off x="4755894" y="5321463"/>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4639733" y="4470400"/>
            <a:ext cx="116162" cy="857537"/>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コンテンツ プレースホルダー 2"/>
              <p:cNvSpPr txBox="1">
                <a:spLocks/>
              </p:cNvSpPr>
              <p:nvPr/>
            </p:nvSpPr>
            <p:spPr>
              <a:xfrm>
                <a:off x="4810509" y="3947699"/>
                <a:ext cx="1021679" cy="428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d</a:t>
                </a:r>
                <a:r>
                  <a:rPr lang="en-US" altLang="ja-JP" sz="2400" dirty="0" smtClean="0">
                    <a:latin typeface="+mn-ea"/>
                  </a:rPr>
                  <a:t>oor </a:t>
                </a:r>
                <a14:m>
                  <m:oMath xmlns:m="http://schemas.openxmlformats.org/officeDocument/2006/math">
                    <m:r>
                      <a:rPr lang="en-US" altLang="ja-JP" sz="2400" i="1" dirty="0" smtClean="0">
                        <a:latin typeface="Cambria Math" panose="02040503050406030204" pitchFamily="18" charset="0"/>
                      </a:rPr>
                      <m:t>𝑖</m:t>
                    </m:r>
                  </m:oMath>
                </a14:m>
                <a:endParaRPr lang="en-US" altLang="ja-JP" sz="2400" dirty="0">
                  <a:latin typeface="+mn-ea"/>
                </a:endParaRPr>
              </a:p>
            </p:txBody>
          </p:sp>
        </mc:Choice>
        <mc:Fallback xmlns="">
          <p:sp>
            <p:nvSpPr>
              <p:cNvPr id="48" name="コンテンツ プレースホルダー 2"/>
              <p:cNvSpPr txBox="1">
                <a:spLocks noRot="1" noChangeAspect="1" noMove="1" noResize="1" noEditPoints="1" noAdjustHandles="1" noChangeArrowheads="1" noChangeShapeType="1" noTextEdit="1"/>
              </p:cNvSpPr>
              <p:nvPr/>
            </p:nvSpPr>
            <p:spPr>
              <a:xfrm>
                <a:off x="4810509" y="3947699"/>
                <a:ext cx="1021679" cy="428974"/>
              </a:xfrm>
              <a:prstGeom prst="rect">
                <a:avLst/>
              </a:prstGeom>
              <a:blipFill>
                <a:blip r:embed="rId6"/>
                <a:stretch>
                  <a:fillRect l="-8929" t="-24286" b="-2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コンテンツ プレースホルダー 2"/>
              <p:cNvSpPr txBox="1">
                <a:spLocks/>
              </p:cNvSpPr>
              <p:nvPr/>
            </p:nvSpPr>
            <p:spPr>
              <a:xfrm>
                <a:off x="1500703" y="5806651"/>
                <a:ext cx="1988728" cy="541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r>
                      <a:rPr lang="en-US" altLang="ja-JP" sz="2400" i="1" dirty="0">
                        <a:latin typeface="Cambria Math" panose="02040503050406030204" pitchFamily="18" charset="0"/>
                      </a:rPr>
                      <m:t>𝑣</m:t>
                    </m:r>
                  </m:oMath>
                </a14:m>
                <a:endParaRPr lang="en-US" altLang="ja-JP" sz="2400" dirty="0">
                  <a:latin typeface="+mn-ea"/>
                </a:endParaRPr>
              </a:p>
            </p:txBody>
          </p:sp>
        </mc:Choice>
        <mc:Fallback xmlns="">
          <p:sp>
            <p:nvSpPr>
              <p:cNvPr id="49" name="コンテンツ プレースホルダー 2"/>
              <p:cNvSpPr txBox="1">
                <a:spLocks noRot="1" noChangeAspect="1" noMove="1" noResize="1" noEditPoints="1" noAdjustHandles="1" noChangeArrowheads="1" noChangeShapeType="1" noTextEdit="1"/>
              </p:cNvSpPr>
              <p:nvPr/>
            </p:nvSpPr>
            <p:spPr>
              <a:xfrm>
                <a:off x="1500703" y="5806651"/>
                <a:ext cx="1988728" cy="541650"/>
              </a:xfrm>
              <a:prstGeom prst="rect">
                <a:avLst/>
              </a:prstGeom>
              <a:blipFill>
                <a:blip r:embed="rId7"/>
                <a:stretch>
                  <a:fillRect l="-4601" t="-19318" b="-11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コンテンツ プレースホルダー 2"/>
              <p:cNvSpPr txBox="1">
                <a:spLocks/>
              </p:cNvSpPr>
              <p:nvPr/>
            </p:nvSpPr>
            <p:spPr>
              <a:xfrm>
                <a:off x="6839074" y="5858745"/>
                <a:ext cx="1959796" cy="489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endParaRPr lang="en-US" altLang="ja-JP" sz="2400" dirty="0">
                  <a:latin typeface="+mn-ea"/>
                </a:endParaRPr>
              </a:p>
            </p:txBody>
          </p:sp>
        </mc:Choice>
        <mc:Fallback xmlns="">
          <p:sp>
            <p:nvSpPr>
              <p:cNvPr id="50" name="コンテンツ プレースホルダー 2"/>
              <p:cNvSpPr txBox="1">
                <a:spLocks noRot="1" noChangeAspect="1" noMove="1" noResize="1" noEditPoints="1" noAdjustHandles="1" noChangeArrowheads="1" noChangeShapeType="1" noTextEdit="1"/>
              </p:cNvSpPr>
              <p:nvPr/>
            </p:nvSpPr>
            <p:spPr>
              <a:xfrm>
                <a:off x="6839074" y="5858745"/>
                <a:ext cx="1959796" cy="489556"/>
              </a:xfrm>
              <a:prstGeom prst="rect">
                <a:avLst/>
              </a:prstGeom>
              <a:blipFill>
                <a:blip r:embed="rId8"/>
                <a:stretch>
                  <a:fillRect l="-4984" t="-21250" b="-11250"/>
                </a:stretch>
              </a:blipFill>
            </p:spPr>
            <p:txBody>
              <a:bodyPr/>
              <a:lstStyle/>
              <a:p>
                <a:r>
                  <a:rPr lang="ja-JP" altLang="en-US">
                    <a:noFill/>
                  </a:rPr>
                  <a:t> </a:t>
                </a:r>
              </a:p>
            </p:txBody>
          </p:sp>
        </mc:Fallback>
      </mc:AlternateContent>
      <p:cxnSp>
        <p:nvCxnSpPr>
          <p:cNvPr id="53" name="直線矢印コネクタ 52"/>
          <p:cNvCxnSpPr/>
          <p:nvPr/>
        </p:nvCxnSpPr>
        <p:spPr>
          <a:xfrm>
            <a:off x="2266526" y="4811940"/>
            <a:ext cx="14832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テキスト ボックス 53"/>
              <p:cNvSpPr txBox="1"/>
              <p:nvPr/>
            </p:nvSpPr>
            <p:spPr>
              <a:xfrm>
                <a:off x="3864210" y="4249446"/>
                <a:ext cx="388440" cy="37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𝑣</m:t>
                          </m:r>
                        </m:sup>
                      </m:sSubSup>
                    </m:oMath>
                  </m:oMathPara>
                </a14:m>
                <a:endParaRPr kumimoji="1" lang="ja-JP" altLang="en-US" sz="24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3864210" y="4249446"/>
                <a:ext cx="388440" cy="370551"/>
              </a:xfrm>
              <a:prstGeom prst="rect">
                <a:avLst/>
              </a:prstGeom>
              <a:blipFill>
                <a:blip r:embed="rId9"/>
                <a:stretch>
                  <a:fillRect l="-18750" r="-1563" b="-24590"/>
                </a:stretch>
              </a:blipFill>
            </p:spPr>
            <p:txBody>
              <a:bodyPr/>
              <a:lstStyle/>
              <a:p>
                <a:r>
                  <a:rPr lang="ja-JP" altLang="en-US">
                    <a:noFill/>
                  </a:rPr>
                  <a:t> </a:t>
                </a:r>
              </a:p>
            </p:txBody>
          </p:sp>
        </mc:Fallback>
      </mc:AlternateContent>
      <p:sp>
        <p:nvSpPr>
          <p:cNvPr id="55" name="楕円 54"/>
          <p:cNvSpPr/>
          <p:nvPr/>
        </p:nvSpPr>
        <p:spPr>
          <a:xfrm>
            <a:off x="3791474" y="4705530"/>
            <a:ext cx="461176" cy="46117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cxnSp>
        <p:nvCxnSpPr>
          <p:cNvPr id="56" name="直線矢印コネクタ 55"/>
          <p:cNvCxnSpPr/>
          <p:nvPr/>
        </p:nvCxnSpPr>
        <p:spPr>
          <a:xfrm flipH="1">
            <a:off x="2250219" y="5032074"/>
            <a:ext cx="1483210" cy="27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楕円 57"/>
          <p:cNvSpPr/>
          <p:nvPr/>
        </p:nvSpPr>
        <p:spPr>
          <a:xfrm>
            <a:off x="1714115" y="4705530"/>
            <a:ext cx="461176" cy="4611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spTree>
    <p:extLst>
      <p:ext uri="{BB962C8B-B14F-4D97-AF65-F5344CB8AC3E}">
        <p14:creationId xmlns:p14="http://schemas.microsoft.com/office/powerpoint/2010/main" val="3544927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966" y="2295876"/>
            <a:ext cx="6763694" cy="1057423"/>
          </a:xfrm>
          <a:prstGeom prst="rect">
            <a:avLst/>
          </a:prstGeom>
        </p:spPr>
      </p:pic>
      <p:cxnSp>
        <p:nvCxnSpPr>
          <p:cNvPr id="11" name="直線コネクタ 10"/>
          <p:cNvCxnSpPr/>
          <p:nvPr/>
        </p:nvCxnSpPr>
        <p:spPr>
          <a:xfrm>
            <a:off x="1789043" y="2656283"/>
            <a:ext cx="61861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コネクタ 11"/>
          <p:cNvCxnSpPr/>
          <p:nvPr/>
        </p:nvCxnSpPr>
        <p:spPr>
          <a:xfrm>
            <a:off x="1852545" y="3007466"/>
            <a:ext cx="5764805" cy="0"/>
          </a:xfrm>
          <a:prstGeom prst="line">
            <a:avLst/>
          </a:prstGeom>
        </p:spPr>
        <p:style>
          <a:lnRef idx="3">
            <a:schemeClr val="accent2"/>
          </a:lnRef>
          <a:fillRef idx="0">
            <a:schemeClr val="accent2"/>
          </a:fillRef>
          <a:effectRef idx="2">
            <a:schemeClr val="accent2"/>
          </a:effectRef>
          <a:fontRef idx="minor">
            <a:schemeClr val="tx1"/>
          </a:fontRef>
        </p:style>
      </p:cxnSp>
      <p:sp>
        <p:nvSpPr>
          <p:cNvPr id="33" name="正方形/長方形 32"/>
          <p:cNvSpPr/>
          <p:nvPr/>
        </p:nvSpPr>
        <p:spPr>
          <a:xfrm>
            <a:off x="1406251" y="3735154"/>
            <a:ext cx="6699285" cy="2564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コンテンツ プレースホルダー 2"/>
          <p:cNvSpPr txBox="1">
            <a:spLocks/>
          </p:cNvSpPr>
          <p:nvPr/>
        </p:nvSpPr>
        <p:spPr>
          <a:xfrm>
            <a:off x="8240557" y="3718751"/>
            <a:ext cx="3196661" cy="22715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smtClean="0">
                <a:latin typeface="+mn-ea"/>
              </a:rPr>
              <a:t>ドアがない</a:t>
            </a:r>
            <a:endParaRPr lang="en-US" altLang="ja-JP" sz="2400" dirty="0" smtClean="0">
              <a:latin typeface="+mn-ea"/>
            </a:endParaRPr>
          </a:p>
          <a:p>
            <a:pPr marL="0" indent="0">
              <a:buNone/>
            </a:pPr>
            <a:r>
              <a:rPr lang="en-US" altLang="ja-JP" sz="2400" dirty="0" smtClean="0">
                <a:latin typeface="+mn-ea"/>
              </a:rPr>
              <a:t>1</a:t>
            </a:r>
            <a:r>
              <a:rPr lang="ja-JP" altLang="en-US" sz="2400" dirty="0" smtClean="0">
                <a:latin typeface="+mn-ea"/>
              </a:rPr>
              <a:t>クロックで行けない</a:t>
            </a:r>
            <a:endParaRPr lang="en-US" altLang="ja-JP" sz="2400" dirty="0" smtClean="0">
              <a:latin typeface="+mn-ea"/>
            </a:endParaRPr>
          </a:p>
          <a:p>
            <a:pPr marL="0" indent="0">
              <a:buNone/>
            </a:pPr>
            <a:r>
              <a:rPr lang="ja-JP" altLang="en-US" sz="2400" dirty="0" smtClean="0">
                <a:latin typeface="+mn-ea"/>
              </a:rPr>
              <a:t>⇒中間状態あり</a:t>
            </a:r>
            <a:endParaRPr lang="en-US" altLang="ja-JP" sz="2400" dirty="0" smtClean="0">
              <a:latin typeface="+mn-ea"/>
            </a:endParaRPr>
          </a:p>
          <a:p>
            <a:pPr marL="0" indent="0">
              <a:buNone/>
            </a:pPr>
            <a:r>
              <a:rPr lang="ja-JP" altLang="en-US" sz="2400" dirty="0" smtClean="0">
                <a:latin typeface="+mn-ea"/>
              </a:rPr>
              <a:t>中間状態まで</a:t>
            </a:r>
            <a:r>
              <a:rPr lang="en-US" altLang="ja-JP" sz="2400" dirty="0" smtClean="0">
                <a:latin typeface="+mn-ea"/>
              </a:rPr>
              <a:t>1</a:t>
            </a:r>
            <a:r>
              <a:rPr lang="ja-JP" altLang="en-US" sz="2400" dirty="0" smtClean="0">
                <a:latin typeface="+mn-ea"/>
              </a:rPr>
              <a:t>クロックで行く</a:t>
            </a:r>
            <a:endParaRPr lang="en-US" altLang="ja-JP" sz="2400" dirty="0" smtClean="0">
              <a:latin typeface="+mn-ea"/>
            </a:endParaRPr>
          </a:p>
        </p:txBody>
      </p:sp>
      <p:cxnSp>
        <p:nvCxnSpPr>
          <p:cNvPr id="39" name="直線コネクタ 38"/>
          <p:cNvCxnSpPr/>
          <p:nvPr/>
        </p:nvCxnSpPr>
        <p:spPr>
          <a:xfrm>
            <a:off x="4755894" y="3735154"/>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4755894" y="5321463"/>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4755894"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009576"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コンテンツ プレースホルダー 2"/>
              <p:cNvSpPr txBox="1">
                <a:spLocks/>
              </p:cNvSpPr>
              <p:nvPr/>
            </p:nvSpPr>
            <p:spPr>
              <a:xfrm>
                <a:off x="1500703" y="5806651"/>
                <a:ext cx="1988728" cy="541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r>
                      <a:rPr lang="en-US" altLang="ja-JP" sz="2400" i="1" dirty="0">
                        <a:latin typeface="Cambria Math" panose="02040503050406030204" pitchFamily="18" charset="0"/>
                      </a:rPr>
                      <m:t>𝑣</m:t>
                    </m:r>
                  </m:oMath>
                </a14:m>
                <a:endParaRPr lang="en-US" altLang="ja-JP" sz="2400" dirty="0">
                  <a:latin typeface="+mn-ea"/>
                </a:endParaRPr>
              </a:p>
            </p:txBody>
          </p:sp>
        </mc:Choice>
        <mc:Fallback xmlns="">
          <p:sp>
            <p:nvSpPr>
              <p:cNvPr id="44" name="コンテンツ プレースホルダー 2"/>
              <p:cNvSpPr txBox="1">
                <a:spLocks noRot="1" noChangeAspect="1" noMove="1" noResize="1" noEditPoints="1" noAdjustHandles="1" noChangeArrowheads="1" noChangeShapeType="1" noTextEdit="1"/>
              </p:cNvSpPr>
              <p:nvPr/>
            </p:nvSpPr>
            <p:spPr>
              <a:xfrm>
                <a:off x="1500703" y="5806651"/>
                <a:ext cx="1988728" cy="541650"/>
              </a:xfrm>
              <a:prstGeom prst="rect">
                <a:avLst/>
              </a:prstGeom>
              <a:blipFill>
                <a:blip r:embed="rId5"/>
                <a:stretch>
                  <a:fillRect l="-4601" t="-19318" b="-11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コンテンツ プレースホルダー 2"/>
              <p:cNvSpPr txBox="1">
                <a:spLocks/>
              </p:cNvSpPr>
              <p:nvPr/>
            </p:nvSpPr>
            <p:spPr>
              <a:xfrm>
                <a:off x="6839074" y="5858745"/>
                <a:ext cx="1959796" cy="489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endParaRPr lang="en-US" altLang="ja-JP" sz="2400" dirty="0">
                  <a:latin typeface="+mn-ea"/>
                </a:endParaRPr>
              </a:p>
            </p:txBody>
          </p:sp>
        </mc:Choice>
        <mc:Fallback xmlns="">
          <p:sp>
            <p:nvSpPr>
              <p:cNvPr id="45" name="コンテンツ プレースホルダー 2"/>
              <p:cNvSpPr txBox="1">
                <a:spLocks noRot="1" noChangeAspect="1" noMove="1" noResize="1" noEditPoints="1" noAdjustHandles="1" noChangeArrowheads="1" noChangeShapeType="1" noTextEdit="1"/>
              </p:cNvSpPr>
              <p:nvPr/>
            </p:nvSpPr>
            <p:spPr>
              <a:xfrm>
                <a:off x="6839074" y="5858745"/>
                <a:ext cx="1959796" cy="489556"/>
              </a:xfrm>
              <a:prstGeom prst="rect">
                <a:avLst/>
              </a:prstGeom>
              <a:blipFill>
                <a:blip r:embed="rId6"/>
                <a:stretch>
                  <a:fillRect l="-4984" t="-21250" b="-11250"/>
                </a:stretch>
              </a:blipFill>
            </p:spPr>
            <p:txBody>
              <a:bodyPr/>
              <a:lstStyle/>
              <a:p>
                <a:r>
                  <a:rPr lang="ja-JP" altLang="en-US">
                    <a:noFill/>
                  </a:rPr>
                  <a:t> </a:t>
                </a:r>
              </a:p>
            </p:txBody>
          </p:sp>
        </mc:Fallback>
      </mc:AlternateContent>
      <p:cxnSp>
        <p:nvCxnSpPr>
          <p:cNvPr id="46" name="直線矢印コネクタ 45"/>
          <p:cNvCxnSpPr/>
          <p:nvPr/>
        </p:nvCxnSpPr>
        <p:spPr>
          <a:xfrm>
            <a:off x="2175291" y="4936118"/>
            <a:ext cx="315306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楕円 49"/>
          <p:cNvSpPr/>
          <p:nvPr/>
        </p:nvSpPr>
        <p:spPr>
          <a:xfrm>
            <a:off x="1714115" y="4705530"/>
            <a:ext cx="461176" cy="4611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pic>
        <p:nvPicPr>
          <p:cNvPr id="52" name="図 51"/>
          <p:cNvPicPr>
            <a:picLocks noChangeAspect="1"/>
          </p:cNvPicPr>
          <p:nvPr/>
        </p:nvPicPr>
        <p:blipFill rotWithShape="1">
          <a:blip r:embed="rId4">
            <a:extLst>
              <a:ext uri="{28A0092B-C50C-407E-A947-70E740481C1C}">
                <a14:useLocalDpi xmlns:a14="http://schemas.microsoft.com/office/drawing/2010/main" val="0"/>
              </a:ext>
            </a:extLst>
          </a:blip>
          <a:srcRect l="42262" t="255" r="48568" b="64403"/>
          <a:stretch/>
        </p:blipFill>
        <p:spPr>
          <a:xfrm>
            <a:off x="5018440" y="5811581"/>
            <a:ext cx="677368" cy="408157"/>
          </a:xfrm>
          <a:prstGeom prst="rect">
            <a:avLst/>
          </a:prstGeom>
        </p:spPr>
      </p:pic>
    </p:spTree>
    <p:extLst>
      <p:ext uri="{BB962C8B-B14F-4D97-AF65-F5344CB8AC3E}">
        <p14:creationId xmlns:p14="http://schemas.microsoft.com/office/powerpoint/2010/main" val="1734598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a:t>決定的遷移システムでは</a:t>
            </a:r>
            <a:r>
              <a:rPr lang="en-US" altLang="ja-JP" dirty="0"/>
              <a:t>, </a:t>
            </a:r>
            <a:r>
              <a:rPr lang="ja-JP" altLang="en-US" dirty="0"/>
              <a:t>状態ラベルの集合による</a:t>
            </a:r>
            <a:r>
              <a:rPr lang="en-US" altLang="ja-JP" dirty="0"/>
              <a:t>LTL</a:t>
            </a:r>
            <a:r>
              <a:rPr lang="ja-JP" altLang="en-US" dirty="0"/>
              <a:t>式として与えられた制御仕様からの制御戦略は</a:t>
            </a:r>
            <a:r>
              <a:rPr lang="en-US" altLang="ja-JP" dirty="0"/>
              <a:t>, </a:t>
            </a:r>
            <a:r>
              <a:rPr lang="ja-JP" altLang="en-US" dirty="0"/>
              <a:t>オフザシェルフモデルチェッキングアルゴリズムの適合によって発見することができる</a:t>
            </a:r>
            <a:endParaRPr lang="en-US" altLang="ja-JP" dirty="0"/>
          </a:p>
          <a:p>
            <a:r>
              <a:rPr lang="ja-JP" altLang="en-US" dirty="0" smtClean="0"/>
              <a:t>システムが非決定的である場合</a:t>
            </a:r>
            <a:r>
              <a:rPr lang="en-US" altLang="ja-JP" dirty="0" smtClean="0"/>
              <a:t>, LTL</a:t>
            </a:r>
            <a:r>
              <a:rPr lang="ja-JP" altLang="en-US" dirty="0" smtClean="0"/>
              <a:t>仕様の制御問題は一般的に</a:t>
            </a:r>
            <a:r>
              <a:rPr lang="en-US" altLang="ja-JP" dirty="0" smtClean="0"/>
              <a:t>Rabin</a:t>
            </a:r>
            <a:r>
              <a:rPr lang="ja-JP" altLang="en-US" dirty="0" smtClean="0"/>
              <a:t>ゲーム</a:t>
            </a:r>
            <a:r>
              <a:rPr lang="en-US" altLang="ja-JP" dirty="0" smtClean="0"/>
              <a:t>, </a:t>
            </a:r>
            <a:r>
              <a:rPr lang="en-US" altLang="ja-JP" dirty="0" err="1" smtClean="0"/>
              <a:t>Buchi</a:t>
            </a:r>
            <a:r>
              <a:rPr lang="en-US" altLang="ja-JP" dirty="0" smtClean="0"/>
              <a:t> </a:t>
            </a:r>
            <a:r>
              <a:rPr lang="ja-JP" altLang="en-US" dirty="0" smtClean="0"/>
              <a:t>または</a:t>
            </a:r>
            <a:r>
              <a:rPr lang="en-US" altLang="ja-JP" dirty="0" smtClean="0"/>
              <a:t>GR</a:t>
            </a:r>
            <a:r>
              <a:rPr lang="ja-JP" altLang="en-US" dirty="0" smtClean="0"/>
              <a:t>（</a:t>
            </a:r>
            <a:r>
              <a:rPr lang="en-US" altLang="ja-JP" dirty="0" smtClean="0"/>
              <a:t>1</a:t>
            </a:r>
            <a:r>
              <a:rPr lang="ja-JP" altLang="en-US" dirty="0" smtClean="0"/>
              <a:t>）ゲームにマッピング</a:t>
            </a:r>
            <a:endParaRPr lang="en-US" altLang="ja-JP" dirty="0" smtClean="0"/>
          </a:p>
          <a:p>
            <a:pPr marL="0" indent="0">
              <a:buNone/>
            </a:pPr>
            <a:r>
              <a:rPr lang="ja-JP" altLang="en-US" dirty="0" smtClean="0"/>
              <a:t>　</a:t>
            </a:r>
            <a:r>
              <a:rPr lang="en-US" altLang="ja-JP" dirty="0" smtClean="0"/>
              <a:t> </a:t>
            </a:r>
            <a:r>
              <a:rPr lang="en-US" altLang="ja-JP" dirty="0"/>
              <a:t>(</a:t>
            </a:r>
            <a:r>
              <a:rPr lang="ja-JP" altLang="en-US" dirty="0"/>
              <a:t>制御仕様は</a:t>
            </a:r>
            <a:r>
              <a:rPr lang="en-US" altLang="ja-JP" dirty="0"/>
              <a:t>LTL</a:t>
            </a:r>
            <a:r>
              <a:rPr lang="ja-JP" altLang="en-US" dirty="0"/>
              <a:t>の断片に限定</a:t>
            </a:r>
            <a:r>
              <a:rPr lang="en-US" altLang="ja-JP" dirty="0"/>
              <a:t>)</a:t>
            </a:r>
          </a:p>
          <a:p>
            <a:pPr marL="0" indent="0">
              <a:buNone/>
            </a:pPr>
            <a:r>
              <a:rPr lang="ja-JP" altLang="en-US" dirty="0"/>
              <a:t>　</a:t>
            </a:r>
            <a:r>
              <a:rPr lang="ja-JP" altLang="en-US" dirty="0">
                <a:solidFill>
                  <a:schemeClr val="bg1">
                    <a:lumMod val="50000"/>
                  </a:schemeClr>
                </a:solidFill>
              </a:rPr>
              <a:t>⇒</a:t>
            </a:r>
            <a:r>
              <a:rPr lang="en-US" altLang="ja-JP" dirty="0">
                <a:solidFill>
                  <a:schemeClr val="bg1">
                    <a:lumMod val="50000"/>
                  </a:schemeClr>
                </a:solidFill>
              </a:rPr>
              <a:t>Formal Synthesis of control Strategies for Dynamical Systems</a:t>
            </a:r>
          </a:p>
          <a:p>
            <a:pPr marL="0" indent="0">
              <a:buNone/>
            </a:pPr>
            <a:r>
              <a:rPr lang="en-US" altLang="ja-JP" dirty="0">
                <a:solidFill>
                  <a:schemeClr val="bg1">
                    <a:lumMod val="50000"/>
                  </a:schemeClr>
                </a:solidFill>
              </a:rPr>
              <a:t>        (</a:t>
            </a:r>
            <a:r>
              <a:rPr lang="en-US" altLang="ja-JP" dirty="0" err="1">
                <a:solidFill>
                  <a:schemeClr val="bg1">
                    <a:lumMod val="50000"/>
                  </a:schemeClr>
                </a:solidFill>
              </a:rPr>
              <a:t>Calin</a:t>
            </a:r>
            <a:r>
              <a:rPr lang="en-US" altLang="ja-JP" dirty="0">
                <a:solidFill>
                  <a:schemeClr val="bg1">
                    <a:lumMod val="50000"/>
                  </a:schemeClr>
                </a:solidFill>
              </a:rPr>
              <a:t> </a:t>
            </a:r>
            <a:r>
              <a:rPr lang="en-US" altLang="ja-JP" dirty="0" err="1">
                <a:solidFill>
                  <a:schemeClr val="bg1">
                    <a:lumMod val="50000"/>
                  </a:schemeClr>
                </a:solidFill>
              </a:rPr>
              <a:t>Belta</a:t>
            </a:r>
            <a:r>
              <a:rPr lang="en-US" altLang="ja-JP" dirty="0">
                <a:solidFill>
                  <a:schemeClr val="bg1">
                    <a:lumMod val="50000"/>
                  </a:schemeClr>
                </a:solidFill>
              </a:rPr>
              <a:t> , 2016)</a:t>
            </a:r>
            <a:r>
              <a:rPr lang="ja-JP" altLang="en-US" dirty="0">
                <a:solidFill>
                  <a:schemeClr val="bg1">
                    <a:lumMod val="50000"/>
                  </a:schemeClr>
                </a:solidFill>
              </a:rPr>
              <a:t>で</a:t>
            </a:r>
            <a:r>
              <a:rPr lang="en-US" altLang="ja-JP" dirty="0">
                <a:solidFill>
                  <a:schemeClr val="bg1">
                    <a:lumMod val="50000"/>
                  </a:schemeClr>
                </a:solidFill>
              </a:rPr>
              <a:t>Rabin</a:t>
            </a:r>
            <a:r>
              <a:rPr lang="ja-JP" altLang="en-US" dirty="0">
                <a:solidFill>
                  <a:schemeClr val="bg1">
                    <a:lumMod val="50000"/>
                  </a:schemeClr>
                </a:solidFill>
              </a:rPr>
              <a:t>ゲームを用いていた</a:t>
            </a:r>
            <a:endParaRPr lang="en-US" altLang="ja-JP" dirty="0" smtClean="0">
              <a:solidFill>
                <a:schemeClr val="bg1">
                  <a:lumMod val="50000"/>
                </a:schemeClr>
              </a:solidFill>
            </a:endParaRPr>
          </a:p>
          <a:p>
            <a:r>
              <a:rPr lang="ja-JP" altLang="en-US" dirty="0" smtClean="0"/>
              <a:t>確率的</a:t>
            </a:r>
            <a:r>
              <a:rPr lang="ja-JP" altLang="en-US" dirty="0"/>
              <a:t>システムで</a:t>
            </a:r>
            <a:r>
              <a:rPr lang="ja-JP" altLang="en-US" dirty="0" smtClean="0"/>
              <a:t>は</a:t>
            </a:r>
            <a:r>
              <a:rPr lang="en-US" altLang="ja-JP" dirty="0" smtClean="0"/>
              <a:t>, </a:t>
            </a:r>
            <a:r>
              <a:rPr lang="ja-JP" altLang="en-US" dirty="0" smtClean="0"/>
              <a:t>問題は</a:t>
            </a:r>
            <a:r>
              <a:rPr lang="en-US" altLang="ja-JP" dirty="0" smtClean="0">
                <a:solidFill>
                  <a:srgbClr val="FF0000"/>
                </a:solidFill>
              </a:rPr>
              <a:t>LTL</a:t>
            </a:r>
            <a:r>
              <a:rPr lang="ja-JP" altLang="en-US" dirty="0">
                <a:solidFill>
                  <a:srgbClr val="FF0000"/>
                </a:solidFill>
              </a:rPr>
              <a:t>式を満たす確率を最大にする制御方針を見つける</a:t>
            </a:r>
            <a:r>
              <a:rPr lang="ja-JP" altLang="en-US" dirty="0"/>
              <a:t>ことに</a:t>
            </a:r>
            <a:r>
              <a:rPr lang="ja-JP" altLang="en-US" dirty="0" smtClean="0"/>
              <a:t>還元</a:t>
            </a:r>
            <a:endParaRPr lang="en-US" altLang="ja-JP" dirty="0"/>
          </a:p>
        </p:txBody>
      </p:sp>
    </p:spTree>
    <p:extLst>
      <p:ext uri="{BB962C8B-B14F-4D97-AF65-F5344CB8AC3E}">
        <p14:creationId xmlns:p14="http://schemas.microsoft.com/office/powerpoint/2010/main" val="765840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t="1749" b="1"/>
          <a:stretch/>
        </p:blipFill>
        <p:spPr>
          <a:xfrm>
            <a:off x="1274966" y="2370336"/>
            <a:ext cx="6763694" cy="1038922"/>
          </a:xfrm>
          <a:prstGeom prst="rect">
            <a:avLst/>
          </a:prstGeom>
        </p:spPr>
      </p:pic>
      <p:cxnSp>
        <p:nvCxnSpPr>
          <p:cNvPr id="11" name="直線コネクタ 10"/>
          <p:cNvCxnSpPr/>
          <p:nvPr/>
        </p:nvCxnSpPr>
        <p:spPr>
          <a:xfrm>
            <a:off x="1789043" y="2712242"/>
            <a:ext cx="61861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コネクタ 11"/>
          <p:cNvCxnSpPr/>
          <p:nvPr/>
        </p:nvCxnSpPr>
        <p:spPr>
          <a:xfrm>
            <a:off x="1699900" y="3418534"/>
            <a:ext cx="542446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7" name="直線コネクタ 26"/>
          <p:cNvCxnSpPr/>
          <p:nvPr/>
        </p:nvCxnSpPr>
        <p:spPr>
          <a:xfrm>
            <a:off x="1699900" y="3100569"/>
            <a:ext cx="1522451" cy="0"/>
          </a:xfrm>
          <a:prstGeom prst="line">
            <a:avLst/>
          </a:prstGeom>
        </p:spPr>
        <p:style>
          <a:lnRef idx="3">
            <a:schemeClr val="accent2"/>
          </a:lnRef>
          <a:fillRef idx="0">
            <a:schemeClr val="accent2"/>
          </a:fillRef>
          <a:effectRef idx="2">
            <a:schemeClr val="accent2"/>
          </a:effectRef>
          <a:fontRef idx="minor">
            <a:schemeClr val="tx1"/>
          </a:fontRef>
        </p:style>
      </p:cxnSp>
      <p:pic>
        <p:nvPicPr>
          <p:cNvPr id="29" name="図 28"/>
          <p:cNvPicPr>
            <a:picLocks noChangeAspect="1"/>
          </p:cNvPicPr>
          <p:nvPr/>
        </p:nvPicPr>
        <p:blipFill rotWithShape="1">
          <a:blip r:embed="rId4">
            <a:extLst>
              <a:ext uri="{28A0092B-C50C-407E-A947-70E740481C1C}">
                <a14:useLocalDpi xmlns:a14="http://schemas.microsoft.com/office/drawing/2010/main" val="0"/>
              </a:ext>
            </a:extLst>
          </a:blip>
          <a:srcRect l="42262" t="255" r="48568" b="64403"/>
          <a:stretch/>
        </p:blipFill>
        <p:spPr>
          <a:xfrm>
            <a:off x="5018440" y="5811581"/>
            <a:ext cx="677368" cy="408157"/>
          </a:xfrm>
          <a:prstGeom prst="rect">
            <a:avLst/>
          </a:prstGeom>
        </p:spPr>
      </p:pic>
      <p:sp>
        <p:nvSpPr>
          <p:cNvPr id="31" name="正方形/長方形 30"/>
          <p:cNvSpPr/>
          <p:nvPr/>
        </p:nvSpPr>
        <p:spPr>
          <a:xfrm>
            <a:off x="1406251" y="3735154"/>
            <a:ext cx="6699285" cy="2564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コンテンツ プレースホルダー 2"/>
              <p:cNvSpPr txBox="1">
                <a:spLocks/>
              </p:cNvSpPr>
              <p:nvPr/>
            </p:nvSpPr>
            <p:spPr>
              <a:xfrm>
                <a:off x="8239038" y="3718750"/>
                <a:ext cx="3909475" cy="28033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a:latin typeface="+mn-ea"/>
                  </a:rPr>
                  <a:t>ドア</a:t>
                </a:r>
                <a14:m>
                  <m:oMath xmlns:m="http://schemas.openxmlformats.org/officeDocument/2006/math">
                    <m:r>
                      <a:rPr lang="en-US" altLang="ja-JP" sz="2400" i="1" dirty="0">
                        <a:latin typeface="Cambria Math" panose="02040503050406030204" pitchFamily="18" charset="0"/>
                      </a:rPr>
                      <m:t>𝑖</m:t>
                    </m:r>
                  </m:oMath>
                </a14:m>
                <a:r>
                  <a:rPr lang="ja-JP" altLang="en-US" sz="2400" dirty="0">
                    <a:latin typeface="+mn-ea"/>
                  </a:rPr>
                  <a:t>があって開いている</a:t>
                </a:r>
                <a:r>
                  <a:rPr lang="en-US" altLang="ja-JP" sz="2400" dirty="0">
                    <a:latin typeface="+mn-ea"/>
                  </a:rPr>
                  <a:t>(open)</a:t>
                </a:r>
              </a:p>
              <a:p>
                <a:pPr marL="0" indent="0">
                  <a:buNone/>
                </a:pPr>
                <a14:m>
                  <m:oMath xmlns:m="http://schemas.openxmlformats.org/officeDocument/2006/math">
                    <m:r>
                      <a:rPr lang="en-US" altLang="ja-JP" sz="2400" i="1" dirty="0">
                        <a:latin typeface="Cambria Math" panose="02040503050406030204" pitchFamily="18" charset="0"/>
                      </a:rPr>
                      <m:t>𝑣</m:t>
                    </m:r>
                  </m:oMath>
                </a14:m>
                <a:r>
                  <a:rPr lang="ja-JP" altLang="en-US" sz="2400" dirty="0" smtClean="0">
                    <a:latin typeface="+mn-ea"/>
                  </a:rPr>
                  <a:t>から</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r>
                      <a:rPr lang="ja-JP" altLang="en-US" sz="2400" i="1" smtClean="0">
                        <a:latin typeface="Cambria Math" panose="02040503050406030204" pitchFamily="18" charset="0"/>
                      </a:rPr>
                      <m:t>ま</m:t>
                    </m:r>
                    <m:r>
                      <a:rPr lang="ja-JP" altLang="en-US" sz="2400" i="1" dirty="0" smtClean="0">
                        <a:latin typeface="Cambria Math" panose="02040503050406030204" pitchFamily="18" charset="0"/>
                      </a:rPr>
                      <m:t>では</m:t>
                    </m:r>
                  </m:oMath>
                </a14:m>
                <a:r>
                  <a:rPr lang="en-US" altLang="ja-JP" sz="2400" dirty="0" smtClean="0"/>
                  <a:t>0</a:t>
                </a:r>
                <a:r>
                  <a:rPr lang="ja-JP" altLang="en-US" sz="2400" dirty="0" smtClean="0"/>
                  <a:t>クロックで行けるが</a:t>
                </a:r>
                <a:r>
                  <a:rPr lang="en-US" altLang="ja-JP" sz="2400" dirty="0" smtClean="0"/>
                  <a:t>, </a:t>
                </a:r>
                <a14:m>
                  <m:oMath xmlns:m="http://schemas.openxmlformats.org/officeDocument/2006/math">
                    <m:sSubSup>
                      <m:sSubSupPr>
                        <m:ctrlPr>
                          <a:rPr lang="en-US" altLang="ja-JP" sz="2400" i="1">
                            <a:latin typeface="Cambria Math" panose="02040503050406030204" pitchFamily="18" charset="0"/>
                          </a:rPr>
                        </m:ctrlPr>
                      </m:sSubSupPr>
                      <m:e>
                        <m:r>
                          <a:rPr lang="en-US" altLang="ja-JP" sz="2400" i="1">
                            <a:latin typeface="Cambria Math" panose="02040503050406030204" pitchFamily="18" charset="0"/>
                          </a:rPr>
                          <m:t>𝑞</m:t>
                        </m:r>
                      </m:e>
                      <m:sub>
                        <m:r>
                          <a:rPr lang="en-US" altLang="ja-JP" sz="2400" i="1">
                            <a:latin typeface="Cambria Math" panose="02040503050406030204" pitchFamily="18" charset="0"/>
                          </a:rPr>
                          <m:t>𝑖</m:t>
                        </m:r>
                      </m:sub>
                      <m:sup>
                        <m:r>
                          <a:rPr lang="en-US" altLang="ja-JP" sz="2400" i="1">
                            <a:latin typeface="Cambria Math" panose="02040503050406030204" pitchFamily="18" charset="0"/>
                          </a:rPr>
                          <m:t>𝑣</m:t>
                        </m:r>
                      </m:sup>
                    </m:sSubSup>
                  </m:oMath>
                </a14:m>
                <a:r>
                  <a:rPr lang="ja-JP" altLang="en-US" sz="2400" dirty="0" smtClean="0"/>
                  <a:t>から</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r>
                  <a:rPr lang="ja-JP" altLang="en-US" sz="2400" dirty="0" smtClean="0"/>
                  <a:t>までは</a:t>
                </a:r>
                <a:r>
                  <a:rPr lang="en-US" altLang="ja-JP" sz="2400" dirty="0" smtClean="0">
                    <a:latin typeface="+mn-ea"/>
                  </a:rPr>
                  <a:t>1</a:t>
                </a:r>
                <a:r>
                  <a:rPr lang="ja-JP" altLang="en-US" sz="2400" dirty="0" smtClean="0">
                    <a:latin typeface="+mn-ea"/>
                  </a:rPr>
                  <a:t>クロックで行けない</a:t>
                </a:r>
                <a:endParaRPr lang="en-US" altLang="ja-JP" sz="2400" dirty="0" smtClean="0">
                  <a:latin typeface="+mn-ea"/>
                </a:endParaRPr>
              </a:p>
              <a:p>
                <a:pPr marL="0" indent="0">
                  <a:buNone/>
                </a:pPr>
                <a:r>
                  <a:rPr lang="ja-JP" altLang="en-US" sz="2400" dirty="0" smtClean="0">
                    <a:latin typeface="+mn-ea"/>
                  </a:rPr>
                  <a:t>⇒中間状態あり</a:t>
                </a:r>
              </a:p>
              <a:p>
                <a:pPr marL="0" indent="0">
                  <a:buNone/>
                </a:pPr>
                <a:r>
                  <a:rPr lang="ja-JP" altLang="en-US" sz="2400" dirty="0" smtClean="0">
                    <a:latin typeface="+mn-ea"/>
                  </a:rPr>
                  <a:t>中間状態まで</a:t>
                </a:r>
                <a:r>
                  <a:rPr lang="en-US" altLang="ja-JP" sz="2400" dirty="0" smtClean="0">
                    <a:latin typeface="+mn-ea"/>
                  </a:rPr>
                  <a:t>1</a:t>
                </a:r>
                <a:r>
                  <a:rPr lang="ja-JP" altLang="en-US" sz="2400" dirty="0" smtClean="0">
                    <a:latin typeface="+mn-ea"/>
                  </a:rPr>
                  <a:t>クロックで行く</a:t>
                </a:r>
                <a:endParaRPr lang="en-US" altLang="ja-JP" sz="2400" dirty="0" smtClean="0">
                  <a:latin typeface="+mn-ea"/>
                </a:endParaRPr>
              </a:p>
            </p:txBody>
          </p:sp>
        </mc:Choice>
        <mc:Fallback xmlns="">
          <p:sp>
            <p:nvSpPr>
              <p:cNvPr id="34" name="コンテンツ プレースホルダー 2"/>
              <p:cNvSpPr txBox="1">
                <a:spLocks noRot="1" noChangeAspect="1" noMove="1" noResize="1" noEditPoints="1" noAdjustHandles="1" noChangeArrowheads="1" noChangeShapeType="1" noTextEdit="1"/>
              </p:cNvSpPr>
              <p:nvPr/>
            </p:nvSpPr>
            <p:spPr>
              <a:xfrm>
                <a:off x="8239038" y="3718750"/>
                <a:ext cx="3909475" cy="2803347"/>
              </a:xfrm>
              <a:prstGeom prst="rect">
                <a:avLst/>
              </a:prstGeom>
              <a:blipFill>
                <a:blip r:embed="rId5"/>
                <a:stretch>
                  <a:fillRect l="-2496" t="-3696" r="-468" b="-3913"/>
                </a:stretch>
              </a:blipFill>
            </p:spPr>
            <p:txBody>
              <a:bodyPr/>
              <a:lstStyle/>
              <a:p>
                <a:r>
                  <a:rPr lang="ja-JP" altLang="en-US">
                    <a:noFill/>
                  </a:rPr>
                  <a:t> </a:t>
                </a:r>
              </a:p>
            </p:txBody>
          </p:sp>
        </mc:Fallback>
      </mc:AlternateContent>
      <p:sp>
        <p:nvSpPr>
          <p:cNvPr id="35" name="楕円 34"/>
          <p:cNvSpPr/>
          <p:nvPr/>
        </p:nvSpPr>
        <p:spPr>
          <a:xfrm>
            <a:off x="1714115" y="4705530"/>
            <a:ext cx="461176" cy="4611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cxnSp>
        <p:nvCxnSpPr>
          <p:cNvPr id="36" name="直線矢印コネクタ 35"/>
          <p:cNvCxnSpPr>
            <a:stCxn id="35" idx="6"/>
            <a:endCxn id="47" idx="2"/>
          </p:cNvCxnSpPr>
          <p:nvPr/>
        </p:nvCxnSpPr>
        <p:spPr>
          <a:xfrm>
            <a:off x="2175291" y="4936118"/>
            <a:ext cx="1726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755894" y="3735154"/>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755894" y="5321463"/>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6009576"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4044903" y="5337042"/>
            <a:ext cx="703616" cy="724670"/>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コンテンツ プレースホルダー 2"/>
              <p:cNvSpPr txBox="1">
                <a:spLocks/>
              </p:cNvSpPr>
              <p:nvPr/>
            </p:nvSpPr>
            <p:spPr>
              <a:xfrm>
                <a:off x="4926408" y="3947699"/>
                <a:ext cx="1021679" cy="428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d</a:t>
                </a:r>
                <a:r>
                  <a:rPr lang="en-US" altLang="ja-JP" sz="2400" dirty="0" smtClean="0">
                    <a:latin typeface="+mn-ea"/>
                  </a:rPr>
                  <a:t>oor </a:t>
                </a:r>
                <a14:m>
                  <m:oMath xmlns:m="http://schemas.openxmlformats.org/officeDocument/2006/math">
                    <m:r>
                      <a:rPr lang="en-US" altLang="ja-JP" sz="2400" i="1" dirty="0" smtClean="0">
                        <a:latin typeface="Cambria Math" panose="02040503050406030204" pitchFamily="18" charset="0"/>
                      </a:rPr>
                      <m:t>𝑖</m:t>
                    </m:r>
                  </m:oMath>
                </a14:m>
                <a:endParaRPr lang="en-US" altLang="ja-JP" sz="2400" dirty="0">
                  <a:latin typeface="+mn-ea"/>
                </a:endParaRPr>
              </a:p>
            </p:txBody>
          </p:sp>
        </mc:Choice>
        <mc:Fallback xmlns="">
          <p:sp>
            <p:nvSpPr>
              <p:cNvPr id="43" name="コンテンツ プレースホルダー 2"/>
              <p:cNvSpPr txBox="1">
                <a:spLocks noRot="1" noChangeAspect="1" noMove="1" noResize="1" noEditPoints="1" noAdjustHandles="1" noChangeArrowheads="1" noChangeShapeType="1" noTextEdit="1"/>
              </p:cNvSpPr>
              <p:nvPr/>
            </p:nvSpPr>
            <p:spPr>
              <a:xfrm>
                <a:off x="4926408" y="3947699"/>
                <a:ext cx="1021679" cy="428974"/>
              </a:xfrm>
              <a:prstGeom prst="rect">
                <a:avLst/>
              </a:prstGeom>
              <a:blipFill>
                <a:blip r:embed="rId6"/>
                <a:stretch>
                  <a:fillRect l="-8929" t="-24286" b="-2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コンテンツ プレースホルダー 2"/>
              <p:cNvSpPr txBox="1">
                <a:spLocks/>
              </p:cNvSpPr>
              <p:nvPr/>
            </p:nvSpPr>
            <p:spPr>
              <a:xfrm>
                <a:off x="1500703" y="5806651"/>
                <a:ext cx="1988728" cy="541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r>
                      <a:rPr lang="en-US" altLang="ja-JP" sz="2400" i="1" dirty="0">
                        <a:latin typeface="Cambria Math" panose="02040503050406030204" pitchFamily="18" charset="0"/>
                      </a:rPr>
                      <m:t>𝑣</m:t>
                    </m:r>
                  </m:oMath>
                </a14:m>
                <a:endParaRPr lang="en-US" altLang="ja-JP" sz="2400" dirty="0">
                  <a:latin typeface="+mn-ea"/>
                </a:endParaRPr>
              </a:p>
            </p:txBody>
          </p:sp>
        </mc:Choice>
        <mc:Fallback xmlns="">
          <p:sp>
            <p:nvSpPr>
              <p:cNvPr id="44" name="コンテンツ プレースホルダー 2"/>
              <p:cNvSpPr txBox="1">
                <a:spLocks noRot="1" noChangeAspect="1" noMove="1" noResize="1" noEditPoints="1" noAdjustHandles="1" noChangeArrowheads="1" noChangeShapeType="1" noTextEdit="1"/>
              </p:cNvSpPr>
              <p:nvPr/>
            </p:nvSpPr>
            <p:spPr>
              <a:xfrm>
                <a:off x="1500703" y="5806651"/>
                <a:ext cx="1988728" cy="541650"/>
              </a:xfrm>
              <a:prstGeom prst="rect">
                <a:avLst/>
              </a:prstGeom>
              <a:blipFill>
                <a:blip r:embed="rId7"/>
                <a:stretch>
                  <a:fillRect l="-4601" t="-19318" b="-11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コンテンツ プレースホルダー 2"/>
              <p:cNvSpPr txBox="1">
                <a:spLocks/>
              </p:cNvSpPr>
              <p:nvPr/>
            </p:nvSpPr>
            <p:spPr>
              <a:xfrm>
                <a:off x="6839074" y="5858745"/>
                <a:ext cx="1959796" cy="489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endParaRPr lang="en-US" altLang="ja-JP" sz="2400" dirty="0">
                  <a:latin typeface="+mn-ea"/>
                </a:endParaRPr>
              </a:p>
            </p:txBody>
          </p:sp>
        </mc:Choice>
        <mc:Fallback xmlns="">
          <p:sp>
            <p:nvSpPr>
              <p:cNvPr id="45" name="コンテンツ プレースホルダー 2"/>
              <p:cNvSpPr txBox="1">
                <a:spLocks noRot="1" noChangeAspect="1" noMove="1" noResize="1" noEditPoints="1" noAdjustHandles="1" noChangeArrowheads="1" noChangeShapeType="1" noTextEdit="1"/>
              </p:cNvSpPr>
              <p:nvPr/>
            </p:nvSpPr>
            <p:spPr>
              <a:xfrm>
                <a:off x="6839074" y="5858745"/>
                <a:ext cx="1959796" cy="489556"/>
              </a:xfrm>
              <a:prstGeom prst="rect">
                <a:avLst/>
              </a:prstGeom>
              <a:blipFill>
                <a:blip r:embed="rId8"/>
                <a:stretch>
                  <a:fillRect l="-4984" t="-21250" b="-1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p:cNvSpPr txBox="1"/>
              <p:nvPr/>
            </p:nvSpPr>
            <p:spPr>
              <a:xfrm>
                <a:off x="3974993" y="4249446"/>
                <a:ext cx="388440" cy="37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𝑣</m:t>
                          </m:r>
                        </m:sup>
                      </m:sSubSup>
                    </m:oMath>
                  </m:oMathPara>
                </a14:m>
                <a:endParaRPr kumimoji="1" lang="ja-JP" altLang="en-US" sz="2400" dirty="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3974993" y="4249446"/>
                <a:ext cx="388440" cy="370551"/>
              </a:xfrm>
              <a:prstGeom prst="rect">
                <a:avLst/>
              </a:prstGeom>
              <a:blipFill>
                <a:blip r:embed="rId9"/>
                <a:stretch>
                  <a:fillRect l="-18750" r="-3125" b="-24590"/>
                </a:stretch>
              </a:blipFill>
            </p:spPr>
            <p:txBody>
              <a:bodyPr/>
              <a:lstStyle/>
              <a:p>
                <a:r>
                  <a:rPr lang="ja-JP" altLang="en-US">
                    <a:noFill/>
                  </a:rPr>
                  <a:t> </a:t>
                </a:r>
              </a:p>
            </p:txBody>
          </p:sp>
        </mc:Fallback>
      </mc:AlternateContent>
      <p:sp>
        <p:nvSpPr>
          <p:cNvPr id="47" name="楕円 46"/>
          <p:cNvSpPr/>
          <p:nvPr/>
        </p:nvSpPr>
        <p:spPr>
          <a:xfrm>
            <a:off x="3902257" y="4705530"/>
            <a:ext cx="461176" cy="46117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cxnSp>
        <p:nvCxnSpPr>
          <p:cNvPr id="48" name="直線矢印コネクタ 47"/>
          <p:cNvCxnSpPr>
            <a:stCxn id="47" idx="6"/>
          </p:cNvCxnSpPr>
          <p:nvPr/>
        </p:nvCxnSpPr>
        <p:spPr>
          <a:xfrm>
            <a:off x="4363433" y="4936118"/>
            <a:ext cx="9911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4755894"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730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t="5358"/>
          <a:stretch/>
        </p:blipFill>
        <p:spPr>
          <a:xfrm>
            <a:off x="1332316" y="2319127"/>
            <a:ext cx="6687483" cy="667176"/>
          </a:xfrm>
          <a:prstGeom prst="rect">
            <a:avLst/>
          </a:prstGeom>
        </p:spPr>
      </p:pic>
      <p:cxnSp>
        <p:nvCxnSpPr>
          <p:cNvPr id="11" name="直線コネクタ 10"/>
          <p:cNvCxnSpPr/>
          <p:nvPr/>
        </p:nvCxnSpPr>
        <p:spPr>
          <a:xfrm>
            <a:off x="1789043" y="2645130"/>
            <a:ext cx="61861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コネクタ 11"/>
          <p:cNvCxnSpPr/>
          <p:nvPr/>
        </p:nvCxnSpPr>
        <p:spPr>
          <a:xfrm>
            <a:off x="1726758" y="2986303"/>
            <a:ext cx="4244672" cy="0"/>
          </a:xfrm>
          <a:prstGeom prst="line">
            <a:avLst/>
          </a:prstGeom>
        </p:spPr>
        <p:style>
          <a:lnRef idx="3">
            <a:schemeClr val="accent2"/>
          </a:lnRef>
          <a:fillRef idx="0">
            <a:schemeClr val="accent2"/>
          </a:fillRef>
          <a:effectRef idx="2">
            <a:schemeClr val="accent2"/>
          </a:effectRef>
          <a:fontRef idx="minor">
            <a:schemeClr val="tx1"/>
          </a:fontRef>
        </p:style>
      </p:cxnSp>
      <p:sp>
        <p:nvSpPr>
          <p:cNvPr id="20" name="正方形/長方形 19"/>
          <p:cNvSpPr/>
          <p:nvPr/>
        </p:nvSpPr>
        <p:spPr>
          <a:xfrm>
            <a:off x="1406251" y="3735154"/>
            <a:ext cx="6699285" cy="2564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コンテンツ プレースホルダー 2"/>
              <p:cNvSpPr txBox="1">
                <a:spLocks/>
              </p:cNvSpPr>
              <p:nvPr/>
            </p:nvSpPr>
            <p:spPr>
              <a:xfrm>
                <a:off x="8199987" y="3718750"/>
                <a:ext cx="3816315" cy="28033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smtClean="0">
                    <a:latin typeface="+mn-ea"/>
                  </a:rPr>
                  <a:t>ドアはあってもなくてもよい</a:t>
                </a:r>
                <a:r>
                  <a:rPr lang="en-US" altLang="ja-JP" sz="2400" dirty="0" smtClean="0">
                    <a:latin typeface="+mn-ea"/>
                  </a:rPr>
                  <a:t>(</a:t>
                </a:r>
                <a:r>
                  <a:rPr lang="ja-JP" altLang="en-US" sz="2400" dirty="0" smtClean="0">
                    <a:latin typeface="+mn-ea"/>
                  </a:rPr>
                  <a:t>通った後なので</a:t>
                </a:r>
                <a:r>
                  <a:rPr lang="ja-JP" altLang="en-US" sz="2400" dirty="0">
                    <a:latin typeface="+mn-ea"/>
                  </a:rPr>
                  <a:t>関係</a:t>
                </a:r>
                <a:r>
                  <a:rPr lang="ja-JP" altLang="en-US" sz="2400" dirty="0" smtClean="0">
                    <a:latin typeface="+mn-ea"/>
                  </a:rPr>
                  <a:t>ない</a:t>
                </a:r>
                <a:r>
                  <a:rPr lang="en-US" altLang="ja-JP" sz="2400" dirty="0" smtClean="0">
                    <a:latin typeface="+mn-ea"/>
                  </a:rPr>
                  <a:t>)</a:t>
                </a:r>
              </a:p>
              <a:p>
                <a:pPr marL="0" indent="0">
                  <a:buNone/>
                </a:pPr>
                <a:r>
                  <a:rPr lang="ja-JP" altLang="en-US" sz="2400" dirty="0" smtClean="0">
                    <a:latin typeface="+mn-ea"/>
                  </a:rPr>
                  <a:t>中間状態に入って</a:t>
                </a:r>
                <a:r>
                  <a:rPr lang="en-US" altLang="ja-JP" sz="2400" dirty="0" smtClean="0">
                    <a:latin typeface="+mn-ea"/>
                  </a:rPr>
                  <a:t>(</a:t>
                </a:r>
                <a14:m>
                  <m:oMath xmlns:m="http://schemas.openxmlformats.org/officeDocument/2006/math">
                    <m:sSub>
                      <m:sSubPr>
                        <m:ctrlPr>
                          <a:rPr lang="en-US" altLang="ja-JP" sz="2400" i="1" dirty="0" smtClean="0">
                            <a:latin typeface="Cambria Math" panose="02040503050406030204" pitchFamily="18" charset="0"/>
                          </a:rPr>
                        </m:ctrlPr>
                      </m:sSubPr>
                      <m:e>
                        <m:r>
                          <a:rPr lang="en-US" altLang="ja-JP" sz="2400" i="1" dirty="0">
                            <a:latin typeface="Cambria Math" panose="02040503050406030204" pitchFamily="18" charset="0"/>
                          </a:rPr>
                          <m:t>𝑐𝑙𝑘</m:t>
                        </m:r>
                      </m:e>
                      <m:sub>
                        <m:r>
                          <a:rPr lang="en-US" altLang="ja-JP" sz="2400" b="0" i="1" dirty="0" smtClean="0">
                            <a:latin typeface="Cambria Math" panose="02040503050406030204" pitchFamily="18" charset="0"/>
                          </a:rPr>
                          <m:t>𝑘</m:t>
                        </m:r>
                      </m:sub>
                    </m:sSub>
                  </m:oMath>
                </a14:m>
                <a:r>
                  <a:rPr lang="en-US" altLang="ja-JP" sz="2400" dirty="0" smtClean="0">
                    <a:latin typeface="+mn-ea"/>
                  </a:rPr>
                  <a:t>=1)</a:t>
                </a:r>
                <a:r>
                  <a:rPr lang="ja-JP" altLang="en-US" sz="2400" dirty="0" smtClean="0">
                    <a:latin typeface="+mn-ea"/>
                  </a:rPr>
                  <a:t>から出る </a:t>
                </a:r>
                <a:r>
                  <a:rPr lang="en-US" altLang="ja-JP" sz="2400" dirty="0" smtClean="0">
                    <a:latin typeface="+mn-ea"/>
                  </a:rPr>
                  <a:t>(</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𝑐𝑙𝑘</m:t>
                        </m:r>
                      </m:e>
                      <m:sub>
                        <m:r>
                          <a:rPr lang="en-US" altLang="ja-JP" sz="2400" i="1" dirty="0">
                            <a:latin typeface="Cambria Math" panose="02040503050406030204" pitchFamily="18" charset="0"/>
                          </a:rPr>
                          <m:t>𝑘</m:t>
                        </m:r>
                      </m:sub>
                    </m:sSub>
                  </m:oMath>
                </a14:m>
                <a:r>
                  <a:rPr lang="en-US" altLang="ja-JP" sz="2400" dirty="0" smtClean="0">
                    <a:latin typeface="+mn-ea"/>
                  </a:rPr>
                  <a:t>=</a:t>
                </a:r>
                <a14:m>
                  <m:oMath xmlns:m="http://schemas.openxmlformats.org/officeDocument/2006/math">
                    <m:sSub>
                      <m:sSubPr>
                        <m:ctrlPr>
                          <a:rPr lang="en-US" altLang="ja-JP" sz="2400" i="1" smtClean="0">
                            <a:latin typeface="Cambria Math" panose="02040503050406030204" pitchFamily="18" charset="0"/>
                          </a:rPr>
                        </m:ctrlPr>
                      </m:sSubPr>
                      <m:e>
                        <m:r>
                          <a:rPr lang="en-US" altLang="ja-JP" sz="2400" b="0" i="1" smtClean="0">
                            <a:latin typeface="Cambria Math" panose="02040503050406030204" pitchFamily="18" charset="0"/>
                          </a:rPr>
                          <m:t>𝑔</m:t>
                        </m:r>
                      </m:e>
                      <m:sub>
                        <m:r>
                          <a:rPr lang="en-US" altLang="ja-JP" sz="2400" b="0" i="1" smtClean="0">
                            <a:latin typeface="Cambria Math" panose="02040503050406030204" pitchFamily="18" charset="0"/>
                          </a:rPr>
                          <m:t>𝑘</m:t>
                        </m:r>
                      </m:sub>
                    </m:sSub>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𝑣</m:t>
                    </m:r>
                    <m:r>
                      <a:rPr lang="en-US" altLang="ja-JP" sz="2400" b="0" i="1" smtClean="0">
                        <a:latin typeface="Cambria Math" panose="02040503050406030204" pitchFamily="18" charset="0"/>
                      </a:rPr>
                      <m:t>′)−1</m:t>
                    </m:r>
                  </m:oMath>
                </a14:m>
                <a:r>
                  <a:rPr lang="en-US" altLang="ja-JP" sz="2400" dirty="0" smtClean="0">
                    <a:latin typeface="+mn-ea"/>
                  </a:rPr>
                  <a:t>)</a:t>
                </a:r>
                <a:r>
                  <a:rPr lang="ja-JP" altLang="en-US" sz="2400" dirty="0" err="1" smtClean="0">
                    <a:latin typeface="+mn-ea"/>
                  </a:rPr>
                  <a:t>までの</a:t>
                </a:r>
                <a:r>
                  <a:rPr lang="ja-JP" altLang="en-US" sz="2400" dirty="0" smtClean="0">
                    <a:latin typeface="+mn-ea"/>
                  </a:rPr>
                  <a:t>挙動</a:t>
                </a:r>
                <a:endParaRPr lang="en-US" altLang="ja-JP" sz="2400" dirty="0" smtClean="0">
                  <a:latin typeface="+mn-ea"/>
                </a:endParaRPr>
              </a:p>
              <a:p>
                <a:pPr marL="0" indent="0">
                  <a:buNone/>
                </a:pPr>
                <a:r>
                  <a:rPr lang="ja-JP" altLang="en-US" sz="2400" dirty="0" smtClean="0">
                    <a:latin typeface="+mn-ea"/>
                  </a:rPr>
                  <a:t>実質的に中間状態から動いていない</a:t>
                </a:r>
                <a:endParaRPr lang="en-US" altLang="ja-JP" sz="2400" dirty="0" smtClean="0">
                  <a:latin typeface="+mn-ea"/>
                </a:endParaRPr>
              </a:p>
            </p:txBody>
          </p:sp>
        </mc:Choice>
        <mc:Fallback xmlns="">
          <p:sp>
            <p:nvSpPr>
              <p:cNvPr id="25" name="コンテンツ プレースホルダー 2"/>
              <p:cNvSpPr txBox="1">
                <a:spLocks noRot="1" noChangeAspect="1" noMove="1" noResize="1" noEditPoints="1" noAdjustHandles="1" noChangeArrowheads="1" noChangeShapeType="1" noTextEdit="1"/>
              </p:cNvSpPr>
              <p:nvPr/>
            </p:nvSpPr>
            <p:spPr>
              <a:xfrm>
                <a:off x="8199987" y="3718750"/>
                <a:ext cx="3816315" cy="2803347"/>
              </a:xfrm>
              <a:prstGeom prst="rect">
                <a:avLst/>
              </a:prstGeom>
              <a:blipFill>
                <a:blip r:embed="rId5"/>
                <a:stretch>
                  <a:fillRect l="-2396" t="-3043" r="-639"/>
                </a:stretch>
              </a:blipFill>
            </p:spPr>
            <p:txBody>
              <a:bodyPr/>
              <a:lstStyle/>
              <a:p>
                <a:r>
                  <a:rPr lang="ja-JP" altLang="en-US">
                    <a:noFill/>
                  </a:rPr>
                  <a:t> </a:t>
                </a:r>
              </a:p>
            </p:txBody>
          </p:sp>
        </mc:Fallback>
      </mc:AlternateContent>
      <p:cxnSp>
        <p:nvCxnSpPr>
          <p:cNvPr id="29" name="直線コネクタ 28"/>
          <p:cNvCxnSpPr/>
          <p:nvPr/>
        </p:nvCxnSpPr>
        <p:spPr>
          <a:xfrm>
            <a:off x="4755894" y="3735154"/>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5894" y="5321463"/>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コンテンツ プレースホルダー 2"/>
              <p:cNvSpPr txBox="1">
                <a:spLocks/>
              </p:cNvSpPr>
              <p:nvPr/>
            </p:nvSpPr>
            <p:spPr>
              <a:xfrm>
                <a:off x="1500703" y="5806651"/>
                <a:ext cx="1988728" cy="541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r>
                      <a:rPr lang="en-US" altLang="ja-JP" sz="2400" i="1" dirty="0">
                        <a:latin typeface="Cambria Math" panose="02040503050406030204" pitchFamily="18" charset="0"/>
                      </a:rPr>
                      <m:t>𝑣</m:t>
                    </m:r>
                  </m:oMath>
                </a14:m>
                <a:endParaRPr lang="en-US" altLang="ja-JP" sz="2400" dirty="0">
                  <a:latin typeface="+mn-ea"/>
                </a:endParaRPr>
              </a:p>
            </p:txBody>
          </p:sp>
        </mc:Choice>
        <mc:Fallback xmlns="">
          <p:sp>
            <p:nvSpPr>
              <p:cNvPr id="39" name="コンテンツ プレースホルダー 2"/>
              <p:cNvSpPr txBox="1">
                <a:spLocks noRot="1" noChangeAspect="1" noMove="1" noResize="1" noEditPoints="1" noAdjustHandles="1" noChangeArrowheads="1" noChangeShapeType="1" noTextEdit="1"/>
              </p:cNvSpPr>
              <p:nvPr/>
            </p:nvSpPr>
            <p:spPr>
              <a:xfrm>
                <a:off x="1500703" y="5806651"/>
                <a:ext cx="1988728" cy="541650"/>
              </a:xfrm>
              <a:prstGeom prst="rect">
                <a:avLst/>
              </a:prstGeom>
              <a:blipFill>
                <a:blip r:embed="rId6"/>
                <a:stretch>
                  <a:fillRect l="-4601" t="-19318" b="-11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コンテンツ プレースホルダー 2"/>
              <p:cNvSpPr txBox="1">
                <a:spLocks/>
              </p:cNvSpPr>
              <p:nvPr/>
            </p:nvSpPr>
            <p:spPr>
              <a:xfrm>
                <a:off x="6839074" y="5858745"/>
                <a:ext cx="1959796" cy="489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endParaRPr lang="en-US" altLang="ja-JP" sz="2400" dirty="0">
                  <a:latin typeface="+mn-ea"/>
                </a:endParaRPr>
              </a:p>
            </p:txBody>
          </p:sp>
        </mc:Choice>
        <mc:Fallback xmlns="">
          <p:sp>
            <p:nvSpPr>
              <p:cNvPr id="40" name="コンテンツ プレースホルダー 2"/>
              <p:cNvSpPr txBox="1">
                <a:spLocks noRot="1" noChangeAspect="1" noMove="1" noResize="1" noEditPoints="1" noAdjustHandles="1" noChangeArrowheads="1" noChangeShapeType="1" noTextEdit="1"/>
              </p:cNvSpPr>
              <p:nvPr/>
            </p:nvSpPr>
            <p:spPr>
              <a:xfrm>
                <a:off x="6839074" y="5858745"/>
                <a:ext cx="1959796" cy="489556"/>
              </a:xfrm>
              <a:prstGeom prst="rect">
                <a:avLst/>
              </a:prstGeom>
              <a:blipFill>
                <a:blip r:embed="rId7"/>
                <a:stretch>
                  <a:fillRect l="-4984" t="-21250" b="-11250"/>
                </a:stretch>
              </a:blipFill>
            </p:spPr>
            <p:txBody>
              <a:bodyPr/>
              <a:lstStyle/>
              <a:p>
                <a:r>
                  <a:rPr lang="ja-JP" altLang="en-US">
                    <a:noFill/>
                  </a:rPr>
                  <a:t> </a:t>
                </a:r>
              </a:p>
            </p:txBody>
          </p:sp>
        </mc:Fallback>
      </mc:AlternateContent>
      <p:pic>
        <p:nvPicPr>
          <p:cNvPr id="41" name="図 40"/>
          <p:cNvPicPr>
            <a:picLocks noChangeAspect="1"/>
          </p:cNvPicPr>
          <p:nvPr/>
        </p:nvPicPr>
        <p:blipFill rotWithShape="1">
          <a:blip r:embed="rId8">
            <a:extLst>
              <a:ext uri="{28A0092B-C50C-407E-A947-70E740481C1C}">
                <a14:useLocalDpi xmlns:a14="http://schemas.microsoft.com/office/drawing/2010/main" val="0"/>
              </a:ext>
            </a:extLst>
          </a:blip>
          <a:srcRect l="42262" t="255" r="48568" b="64403"/>
          <a:stretch/>
        </p:blipFill>
        <p:spPr>
          <a:xfrm>
            <a:off x="5018440" y="5811581"/>
            <a:ext cx="677368" cy="408157"/>
          </a:xfrm>
          <a:prstGeom prst="rect">
            <a:avLst/>
          </a:prstGeom>
        </p:spPr>
      </p:pic>
      <p:cxnSp>
        <p:nvCxnSpPr>
          <p:cNvPr id="42" name="直線コネクタ 41"/>
          <p:cNvCxnSpPr/>
          <p:nvPr/>
        </p:nvCxnSpPr>
        <p:spPr>
          <a:xfrm>
            <a:off x="4755894"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6009576"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4" name="楕円 43"/>
          <p:cNvSpPr/>
          <p:nvPr/>
        </p:nvSpPr>
        <p:spPr>
          <a:xfrm>
            <a:off x="5283185" y="4705530"/>
            <a:ext cx="461176" cy="4611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spTree>
    <p:extLst>
      <p:ext uri="{BB962C8B-B14F-4D97-AF65-F5344CB8AC3E}">
        <p14:creationId xmlns:p14="http://schemas.microsoft.com/office/powerpoint/2010/main" val="3056899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316" y="2381521"/>
            <a:ext cx="6639852" cy="1105054"/>
          </a:xfrm>
          <a:prstGeom prst="rect">
            <a:avLst/>
          </a:prstGeom>
        </p:spPr>
      </p:pic>
      <p:cxnSp>
        <p:nvCxnSpPr>
          <p:cNvPr id="11" name="直線コネクタ 10"/>
          <p:cNvCxnSpPr/>
          <p:nvPr/>
        </p:nvCxnSpPr>
        <p:spPr>
          <a:xfrm>
            <a:off x="1789043" y="2752193"/>
            <a:ext cx="61861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コネクタ 11"/>
          <p:cNvCxnSpPr/>
          <p:nvPr/>
        </p:nvCxnSpPr>
        <p:spPr>
          <a:xfrm>
            <a:off x="1786053" y="3086148"/>
            <a:ext cx="4137669" cy="0"/>
          </a:xfrm>
          <a:prstGeom prst="line">
            <a:avLst/>
          </a:prstGeom>
        </p:spPr>
        <p:style>
          <a:lnRef idx="3">
            <a:schemeClr val="accent2"/>
          </a:lnRef>
          <a:fillRef idx="0">
            <a:schemeClr val="accent2"/>
          </a:fillRef>
          <a:effectRef idx="2">
            <a:schemeClr val="accent2"/>
          </a:effectRef>
          <a:fontRef idx="minor">
            <a:schemeClr val="tx1"/>
          </a:fontRef>
        </p:style>
      </p:cxnSp>
      <p:sp>
        <p:nvSpPr>
          <p:cNvPr id="24" name="正方形/長方形 23"/>
          <p:cNvSpPr/>
          <p:nvPr/>
        </p:nvSpPr>
        <p:spPr>
          <a:xfrm>
            <a:off x="1406251" y="3735154"/>
            <a:ext cx="6699285" cy="2564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コンテンツ プレースホルダー 2"/>
              <p:cNvSpPr txBox="1">
                <a:spLocks/>
              </p:cNvSpPr>
              <p:nvPr/>
            </p:nvSpPr>
            <p:spPr>
              <a:xfrm>
                <a:off x="8429281" y="3718751"/>
                <a:ext cx="3196661" cy="22715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smtClean="0">
                    <a:latin typeface="+mn-ea"/>
                  </a:rPr>
                  <a:t>ドアがない</a:t>
                </a:r>
                <a:endParaRPr lang="en-US" altLang="ja-JP" sz="2400" dirty="0" smtClean="0">
                  <a:latin typeface="+mn-ea"/>
                </a:endParaRPr>
              </a:p>
              <a:p>
                <a:pPr marL="0" indent="0">
                  <a:buNone/>
                </a:pPr>
                <a:r>
                  <a:rPr lang="ja-JP" altLang="en-US" sz="2400" dirty="0" smtClean="0">
                    <a:latin typeface="+mn-ea"/>
                  </a:rPr>
                  <a:t>中間状態に入った状態から</a:t>
                </a:r>
                <a:r>
                  <a:rPr lang="en-US" altLang="ja-JP" sz="2400" dirty="0" smtClean="0">
                    <a:latin typeface="+mn-ea"/>
                  </a:rPr>
                  <a:t>, </a:t>
                </a:r>
                <a:r>
                  <a:rPr lang="ja-JP" altLang="en-US" sz="2400" dirty="0" smtClean="0">
                    <a:latin typeface="+mn-ea"/>
                  </a:rPr>
                  <a:t>出る </a:t>
                </a:r>
                <a:r>
                  <a:rPr lang="en-US" altLang="ja-JP" sz="2400" dirty="0" smtClean="0">
                    <a:latin typeface="+mn-ea"/>
                  </a:rPr>
                  <a:t>(</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𝑐𝑙𝑘</m:t>
                        </m:r>
                      </m:e>
                      <m:sub>
                        <m:r>
                          <a:rPr lang="en-US" altLang="ja-JP" sz="2400" i="1" dirty="0">
                            <a:latin typeface="Cambria Math" panose="02040503050406030204" pitchFamily="18" charset="0"/>
                          </a:rPr>
                          <m:t>𝑘</m:t>
                        </m:r>
                      </m:sub>
                    </m:sSub>
                    <m:r>
                      <a:rPr lang="en-US" altLang="ja-JP" sz="2400" b="0" i="1" dirty="0" smtClean="0">
                        <a:latin typeface="Cambria Math" panose="02040503050406030204" pitchFamily="18" charset="0"/>
                      </a:rPr>
                      <m:t>+1</m:t>
                    </m:r>
                    <m:r>
                      <a:rPr lang="ja-JP" altLang="en-US" sz="2400" i="1" dirty="0">
                        <a:latin typeface="Cambria Math" panose="02040503050406030204" pitchFamily="18" charset="0"/>
                      </a:rPr>
                      <m:t>が</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𝑘</m:t>
                        </m:r>
                      </m:sub>
                    </m:sSub>
                    <m:r>
                      <a:rPr lang="en-US" altLang="ja-JP" sz="2400" i="1">
                        <a:latin typeface="Cambria Math" panose="02040503050406030204" pitchFamily="18" charset="0"/>
                      </a:rPr>
                      <m:t>(</m:t>
                    </m:r>
                    <m:r>
                      <a:rPr lang="en-US" altLang="ja-JP" sz="2400" i="1">
                        <a:latin typeface="Cambria Math" panose="02040503050406030204" pitchFamily="18" charset="0"/>
                      </a:rPr>
                      <m:t>𝑣</m:t>
                    </m:r>
                    <m:r>
                      <a:rPr lang="en-US" altLang="ja-JP" sz="2400" i="1">
                        <a:latin typeface="Cambria Math" panose="02040503050406030204" pitchFamily="18" charset="0"/>
                      </a:rPr>
                      <m:t>,</m:t>
                    </m:r>
                    <m:r>
                      <a:rPr lang="en-US" altLang="ja-JP" sz="2400" i="1">
                        <a:latin typeface="Cambria Math" panose="02040503050406030204" pitchFamily="18" charset="0"/>
                      </a:rPr>
                      <m:t>𝑣</m:t>
                    </m:r>
                    <m:r>
                      <a:rPr lang="en-US" altLang="ja-JP" sz="2400" i="1">
                        <a:latin typeface="Cambria Math" panose="02040503050406030204" pitchFamily="18" charset="0"/>
                      </a:rPr>
                      <m:t>′)</m:t>
                    </m:r>
                  </m:oMath>
                </a14:m>
                <a:r>
                  <a:rPr lang="ja-JP" altLang="en-US" sz="2400" dirty="0" smtClean="0">
                    <a:latin typeface="+mn-ea"/>
                  </a:rPr>
                  <a:t>になる</a:t>
                </a:r>
                <a:r>
                  <a:rPr lang="en-US" altLang="ja-JP" sz="2400" dirty="0" smtClean="0">
                    <a:latin typeface="+mn-ea"/>
                  </a:rPr>
                  <a:t>)</a:t>
                </a:r>
                <a:r>
                  <a:rPr lang="ja-JP" altLang="en-US" sz="2400" dirty="0" smtClean="0">
                    <a:latin typeface="+mn-ea"/>
                  </a:rPr>
                  <a:t>ときの挙動</a:t>
                </a:r>
                <a:endParaRPr lang="en-US" altLang="ja-JP" sz="2400" dirty="0" smtClean="0">
                  <a:latin typeface="+mn-ea"/>
                </a:endParaRPr>
              </a:p>
              <a:p>
                <a:pPr marL="0" indent="0">
                  <a:buNone/>
                </a:pPr>
                <a:endParaRPr lang="en-US" altLang="ja-JP" sz="2400" dirty="0" smtClean="0">
                  <a:latin typeface="+mn-ea"/>
                </a:endParaRPr>
              </a:p>
            </p:txBody>
          </p:sp>
        </mc:Choice>
        <mc:Fallback xmlns="">
          <p:sp>
            <p:nvSpPr>
              <p:cNvPr id="27" name="コンテンツ プレースホルダー 2"/>
              <p:cNvSpPr txBox="1">
                <a:spLocks noRot="1" noChangeAspect="1" noMove="1" noResize="1" noEditPoints="1" noAdjustHandles="1" noChangeArrowheads="1" noChangeShapeType="1" noTextEdit="1"/>
              </p:cNvSpPr>
              <p:nvPr/>
            </p:nvSpPr>
            <p:spPr>
              <a:xfrm>
                <a:off x="8429281" y="3718751"/>
                <a:ext cx="3196661" cy="2271502"/>
              </a:xfrm>
              <a:prstGeom prst="rect">
                <a:avLst/>
              </a:prstGeom>
              <a:blipFill>
                <a:blip r:embed="rId5"/>
                <a:stretch>
                  <a:fillRect l="-3053" t="-3753" r="-763"/>
                </a:stretch>
              </a:blipFill>
            </p:spPr>
            <p:txBody>
              <a:bodyPr/>
              <a:lstStyle/>
              <a:p>
                <a:r>
                  <a:rPr lang="ja-JP" altLang="en-US">
                    <a:noFill/>
                  </a:rPr>
                  <a:t> </a:t>
                </a:r>
              </a:p>
            </p:txBody>
          </p:sp>
        </mc:Fallback>
      </mc:AlternateContent>
      <p:sp>
        <p:nvSpPr>
          <p:cNvPr id="29" name="楕円 28"/>
          <p:cNvSpPr/>
          <p:nvPr/>
        </p:nvSpPr>
        <p:spPr>
          <a:xfrm>
            <a:off x="5283185" y="4705530"/>
            <a:ext cx="461176" cy="4611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cxnSp>
        <p:nvCxnSpPr>
          <p:cNvPr id="31" name="直線矢印コネクタ 30"/>
          <p:cNvCxnSpPr>
            <a:stCxn id="29" idx="6"/>
          </p:cNvCxnSpPr>
          <p:nvPr/>
        </p:nvCxnSpPr>
        <p:spPr>
          <a:xfrm>
            <a:off x="5744361" y="4936118"/>
            <a:ext cx="19954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4755894" y="3735154"/>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5894" y="5321463"/>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6009576"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コンテンツ プレースホルダー 2"/>
              <p:cNvSpPr txBox="1">
                <a:spLocks/>
              </p:cNvSpPr>
              <p:nvPr/>
            </p:nvSpPr>
            <p:spPr>
              <a:xfrm>
                <a:off x="1500703" y="5806651"/>
                <a:ext cx="1988728" cy="541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r>
                      <a:rPr lang="en-US" altLang="ja-JP" sz="2400" i="1" dirty="0">
                        <a:latin typeface="Cambria Math" panose="02040503050406030204" pitchFamily="18" charset="0"/>
                      </a:rPr>
                      <m:t>𝑣</m:t>
                    </m:r>
                  </m:oMath>
                </a14:m>
                <a:endParaRPr lang="en-US" altLang="ja-JP" sz="2400" dirty="0">
                  <a:latin typeface="+mn-ea"/>
                </a:endParaRPr>
              </a:p>
            </p:txBody>
          </p:sp>
        </mc:Choice>
        <mc:Fallback xmlns="">
          <p:sp>
            <p:nvSpPr>
              <p:cNvPr id="37" name="コンテンツ プレースホルダー 2"/>
              <p:cNvSpPr txBox="1">
                <a:spLocks noRot="1" noChangeAspect="1" noMove="1" noResize="1" noEditPoints="1" noAdjustHandles="1" noChangeArrowheads="1" noChangeShapeType="1" noTextEdit="1"/>
              </p:cNvSpPr>
              <p:nvPr/>
            </p:nvSpPr>
            <p:spPr>
              <a:xfrm>
                <a:off x="1500703" y="5806651"/>
                <a:ext cx="1988728" cy="541650"/>
              </a:xfrm>
              <a:prstGeom prst="rect">
                <a:avLst/>
              </a:prstGeom>
              <a:blipFill>
                <a:blip r:embed="rId6"/>
                <a:stretch>
                  <a:fillRect l="-4601" t="-19318" b="-11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コンテンツ プレースホルダー 2"/>
              <p:cNvSpPr txBox="1">
                <a:spLocks/>
              </p:cNvSpPr>
              <p:nvPr/>
            </p:nvSpPr>
            <p:spPr>
              <a:xfrm>
                <a:off x="6839074" y="5858745"/>
                <a:ext cx="1959796" cy="489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endParaRPr lang="en-US" altLang="ja-JP" sz="2400" dirty="0">
                  <a:latin typeface="+mn-ea"/>
                </a:endParaRPr>
              </a:p>
            </p:txBody>
          </p:sp>
        </mc:Choice>
        <mc:Fallback xmlns="">
          <p:sp>
            <p:nvSpPr>
              <p:cNvPr id="38" name="コンテンツ プレースホルダー 2"/>
              <p:cNvSpPr txBox="1">
                <a:spLocks noRot="1" noChangeAspect="1" noMove="1" noResize="1" noEditPoints="1" noAdjustHandles="1" noChangeArrowheads="1" noChangeShapeType="1" noTextEdit="1"/>
              </p:cNvSpPr>
              <p:nvPr/>
            </p:nvSpPr>
            <p:spPr>
              <a:xfrm>
                <a:off x="6839074" y="5858745"/>
                <a:ext cx="1959796" cy="489556"/>
              </a:xfrm>
              <a:prstGeom prst="rect">
                <a:avLst/>
              </a:prstGeom>
              <a:blipFill>
                <a:blip r:embed="rId7"/>
                <a:stretch>
                  <a:fillRect l="-4984" t="-21250" b="-11250"/>
                </a:stretch>
              </a:blipFill>
            </p:spPr>
            <p:txBody>
              <a:bodyPr/>
              <a:lstStyle/>
              <a:p>
                <a:r>
                  <a:rPr lang="ja-JP" altLang="en-US">
                    <a:noFill/>
                  </a:rPr>
                  <a:t> </a:t>
                </a:r>
              </a:p>
            </p:txBody>
          </p:sp>
        </mc:Fallback>
      </mc:AlternateContent>
      <p:cxnSp>
        <p:nvCxnSpPr>
          <p:cNvPr id="39" name="直線コネクタ 38"/>
          <p:cNvCxnSpPr/>
          <p:nvPr/>
        </p:nvCxnSpPr>
        <p:spPr>
          <a:xfrm>
            <a:off x="4755894"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40" name="図 39"/>
          <p:cNvPicPr>
            <a:picLocks noChangeAspect="1"/>
          </p:cNvPicPr>
          <p:nvPr/>
        </p:nvPicPr>
        <p:blipFill rotWithShape="1">
          <a:blip r:embed="rId8">
            <a:extLst>
              <a:ext uri="{28A0092B-C50C-407E-A947-70E740481C1C}">
                <a14:useLocalDpi xmlns:a14="http://schemas.microsoft.com/office/drawing/2010/main" val="0"/>
              </a:ext>
            </a:extLst>
          </a:blip>
          <a:srcRect l="42262" t="255" r="48568" b="64403"/>
          <a:stretch/>
        </p:blipFill>
        <p:spPr>
          <a:xfrm>
            <a:off x="5018440" y="5811581"/>
            <a:ext cx="677368" cy="408157"/>
          </a:xfrm>
          <a:prstGeom prst="rect">
            <a:avLst/>
          </a:prstGeom>
        </p:spPr>
      </p:pic>
    </p:spTree>
    <p:extLst>
      <p:ext uri="{BB962C8B-B14F-4D97-AF65-F5344CB8AC3E}">
        <p14:creationId xmlns:p14="http://schemas.microsoft.com/office/powerpoint/2010/main" val="2330078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316" y="2385209"/>
            <a:ext cx="6639852" cy="1105054"/>
          </a:xfrm>
          <a:prstGeom prst="rect">
            <a:avLst/>
          </a:prstGeom>
        </p:spPr>
      </p:pic>
      <p:cxnSp>
        <p:nvCxnSpPr>
          <p:cNvPr id="11" name="直線コネクタ 10"/>
          <p:cNvCxnSpPr/>
          <p:nvPr/>
        </p:nvCxnSpPr>
        <p:spPr>
          <a:xfrm>
            <a:off x="1789043" y="2771784"/>
            <a:ext cx="6186115"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コネクタ 11"/>
          <p:cNvCxnSpPr/>
          <p:nvPr/>
        </p:nvCxnSpPr>
        <p:spPr>
          <a:xfrm>
            <a:off x="1789043" y="3490263"/>
            <a:ext cx="250466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直線コネクタ 13"/>
          <p:cNvCxnSpPr/>
          <p:nvPr/>
        </p:nvCxnSpPr>
        <p:spPr>
          <a:xfrm>
            <a:off x="6241774" y="3089836"/>
            <a:ext cx="1733384" cy="0"/>
          </a:xfrm>
          <a:prstGeom prst="line">
            <a:avLst/>
          </a:prstGeom>
        </p:spPr>
        <p:style>
          <a:lnRef idx="3">
            <a:schemeClr val="accent2"/>
          </a:lnRef>
          <a:fillRef idx="0">
            <a:schemeClr val="accent2"/>
          </a:fillRef>
          <a:effectRef idx="2">
            <a:schemeClr val="accent2"/>
          </a:effectRef>
          <a:fontRef idx="minor">
            <a:schemeClr val="tx1"/>
          </a:fontRef>
        </p:style>
      </p:cxnSp>
      <p:sp>
        <p:nvSpPr>
          <p:cNvPr id="27" name="正方形/長方形 26"/>
          <p:cNvSpPr/>
          <p:nvPr/>
        </p:nvSpPr>
        <p:spPr>
          <a:xfrm>
            <a:off x="1406251" y="3735154"/>
            <a:ext cx="6699285" cy="2564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コンテンツ プレースホルダー 2"/>
              <p:cNvSpPr txBox="1">
                <a:spLocks/>
              </p:cNvSpPr>
              <p:nvPr/>
            </p:nvSpPr>
            <p:spPr>
              <a:xfrm>
                <a:off x="8429281" y="3718751"/>
                <a:ext cx="3196661" cy="22715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sz="2400" dirty="0" smtClean="0">
                    <a:latin typeface="+mn-ea"/>
                  </a:rPr>
                  <a:t>ドアがない</a:t>
                </a:r>
                <a:endParaRPr lang="en-US" altLang="ja-JP" sz="2400" dirty="0" smtClean="0">
                  <a:latin typeface="+mn-ea"/>
                </a:endParaRPr>
              </a:p>
              <a:p>
                <a:pPr marL="0" indent="0">
                  <a:buNone/>
                </a:pPr>
                <a:r>
                  <a:rPr lang="ja-JP" altLang="en-US" sz="2400" dirty="0" smtClean="0">
                    <a:latin typeface="+mn-ea"/>
                  </a:rPr>
                  <a:t>中間状態に入った状態から</a:t>
                </a:r>
                <a:r>
                  <a:rPr lang="en-US" altLang="ja-JP" sz="2400" dirty="0" smtClean="0">
                    <a:latin typeface="+mn-ea"/>
                  </a:rPr>
                  <a:t>, </a:t>
                </a:r>
                <a:r>
                  <a:rPr lang="ja-JP" altLang="en-US" sz="2400" dirty="0" smtClean="0">
                    <a:latin typeface="+mn-ea"/>
                  </a:rPr>
                  <a:t>出る </a:t>
                </a:r>
                <a:r>
                  <a:rPr lang="en-US" altLang="ja-JP" sz="2400" dirty="0" smtClean="0">
                    <a:latin typeface="+mn-ea"/>
                  </a:rPr>
                  <a:t>(</a:t>
                </a:r>
                <a14:m>
                  <m:oMath xmlns:m="http://schemas.openxmlformats.org/officeDocument/2006/math">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𝑐𝑙𝑘</m:t>
                        </m:r>
                      </m:e>
                      <m:sub>
                        <m:r>
                          <a:rPr lang="en-US" altLang="ja-JP" sz="2400" i="1" dirty="0">
                            <a:latin typeface="Cambria Math" panose="02040503050406030204" pitchFamily="18" charset="0"/>
                          </a:rPr>
                          <m:t>𝑘</m:t>
                        </m:r>
                      </m:sub>
                    </m:sSub>
                    <m:r>
                      <a:rPr lang="en-US" altLang="ja-JP" sz="2400" b="0" i="1" dirty="0" smtClean="0">
                        <a:latin typeface="Cambria Math" panose="02040503050406030204" pitchFamily="18" charset="0"/>
                      </a:rPr>
                      <m:t>+1</m:t>
                    </m:r>
                    <m:r>
                      <a:rPr lang="ja-JP" altLang="en-US" sz="2400" i="1" dirty="0">
                        <a:latin typeface="Cambria Math" panose="02040503050406030204" pitchFamily="18" charset="0"/>
                      </a:rPr>
                      <m:t>が</m:t>
                    </m:r>
                    <m:sSub>
                      <m:sSubPr>
                        <m:ctrlPr>
                          <a:rPr lang="en-US" altLang="ja-JP" sz="2400" i="1">
                            <a:latin typeface="Cambria Math" panose="02040503050406030204" pitchFamily="18" charset="0"/>
                          </a:rPr>
                        </m:ctrlPr>
                      </m:sSubPr>
                      <m:e>
                        <m:r>
                          <a:rPr lang="en-US" altLang="ja-JP" sz="2400" i="1">
                            <a:latin typeface="Cambria Math" panose="02040503050406030204" pitchFamily="18" charset="0"/>
                          </a:rPr>
                          <m:t>𝑔</m:t>
                        </m:r>
                      </m:e>
                      <m:sub>
                        <m:r>
                          <a:rPr lang="en-US" altLang="ja-JP" sz="2400" i="1">
                            <a:latin typeface="Cambria Math" panose="02040503050406030204" pitchFamily="18" charset="0"/>
                          </a:rPr>
                          <m:t>𝑘</m:t>
                        </m:r>
                      </m:sub>
                    </m:sSub>
                    <m:r>
                      <a:rPr lang="en-US" altLang="ja-JP" sz="2400" i="1">
                        <a:latin typeface="Cambria Math" panose="02040503050406030204" pitchFamily="18" charset="0"/>
                      </a:rPr>
                      <m:t>(</m:t>
                    </m:r>
                    <m:r>
                      <a:rPr lang="en-US" altLang="ja-JP" sz="2400" i="1">
                        <a:latin typeface="Cambria Math" panose="02040503050406030204" pitchFamily="18" charset="0"/>
                      </a:rPr>
                      <m:t>𝑣</m:t>
                    </m:r>
                    <m:r>
                      <a:rPr lang="en-US" altLang="ja-JP" sz="2400" i="1">
                        <a:latin typeface="Cambria Math" panose="02040503050406030204" pitchFamily="18" charset="0"/>
                      </a:rPr>
                      <m:t>,</m:t>
                    </m:r>
                    <m:r>
                      <a:rPr lang="en-US" altLang="ja-JP" sz="2400" i="1">
                        <a:latin typeface="Cambria Math" panose="02040503050406030204" pitchFamily="18" charset="0"/>
                      </a:rPr>
                      <m:t>𝑣</m:t>
                    </m:r>
                    <m:r>
                      <a:rPr lang="en-US" altLang="ja-JP" sz="2400" i="1">
                        <a:latin typeface="Cambria Math" panose="02040503050406030204" pitchFamily="18" charset="0"/>
                      </a:rPr>
                      <m:t>′)</m:t>
                    </m:r>
                  </m:oMath>
                </a14:m>
                <a:r>
                  <a:rPr lang="ja-JP" altLang="en-US" sz="2400" dirty="0" smtClean="0">
                    <a:latin typeface="+mn-ea"/>
                  </a:rPr>
                  <a:t>になる</a:t>
                </a:r>
                <a:r>
                  <a:rPr lang="en-US" altLang="ja-JP" sz="2400" dirty="0" smtClean="0">
                    <a:latin typeface="+mn-ea"/>
                  </a:rPr>
                  <a:t>)</a:t>
                </a:r>
                <a:r>
                  <a:rPr lang="ja-JP" altLang="en-US" sz="2400" dirty="0" smtClean="0">
                    <a:latin typeface="+mn-ea"/>
                  </a:rPr>
                  <a:t>ときの挙動</a:t>
                </a:r>
                <a:endParaRPr lang="en-US" altLang="ja-JP" sz="2400" dirty="0" smtClean="0">
                  <a:latin typeface="+mn-ea"/>
                </a:endParaRPr>
              </a:p>
              <a:p>
                <a:pPr marL="0" indent="0">
                  <a:buNone/>
                </a:pPr>
                <a:endParaRPr lang="en-US" altLang="ja-JP" sz="2400" dirty="0" smtClean="0">
                  <a:latin typeface="+mn-ea"/>
                </a:endParaRPr>
              </a:p>
            </p:txBody>
          </p:sp>
        </mc:Choice>
        <mc:Fallback xmlns="">
          <p:sp>
            <p:nvSpPr>
              <p:cNvPr id="29" name="コンテンツ プレースホルダー 2"/>
              <p:cNvSpPr txBox="1">
                <a:spLocks noRot="1" noChangeAspect="1" noMove="1" noResize="1" noEditPoints="1" noAdjustHandles="1" noChangeArrowheads="1" noChangeShapeType="1" noTextEdit="1"/>
              </p:cNvSpPr>
              <p:nvPr/>
            </p:nvSpPr>
            <p:spPr>
              <a:xfrm>
                <a:off x="8429281" y="3718751"/>
                <a:ext cx="3196661" cy="2271502"/>
              </a:xfrm>
              <a:prstGeom prst="rect">
                <a:avLst/>
              </a:prstGeom>
              <a:blipFill>
                <a:blip r:embed="rId5"/>
                <a:stretch>
                  <a:fillRect l="-3053" t="-3753" r="-763"/>
                </a:stretch>
              </a:blipFill>
            </p:spPr>
            <p:txBody>
              <a:bodyPr/>
              <a:lstStyle/>
              <a:p>
                <a:r>
                  <a:rPr lang="ja-JP" altLang="en-US">
                    <a:noFill/>
                  </a:rPr>
                  <a:t> </a:t>
                </a:r>
              </a:p>
            </p:txBody>
          </p:sp>
        </mc:Fallback>
      </mc:AlternateContent>
      <p:sp>
        <p:nvSpPr>
          <p:cNvPr id="31" name="楕円 30"/>
          <p:cNvSpPr/>
          <p:nvPr/>
        </p:nvSpPr>
        <p:spPr>
          <a:xfrm>
            <a:off x="5283185" y="4705530"/>
            <a:ext cx="461176" cy="4611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cxnSp>
        <p:nvCxnSpPr>
          <p:cNvPr id="32" name="直線矢印コネクタ 31"/>
          <p:cNvCxnSpPr>
            <a:stCxn id="31" idx="6"/>
          </p:cNvCxnSpPr>
          <p:nvPr/>
        </p:nvCxnSpPr>
        <p:spPr>
          <a:xfrm>
            <a:off x="5744361" y="4936118"/>
            <a:ext cx="19954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4755894" y="3735154"/>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4755894" y="5321463"/>
            <a:ext cx="0" cy="970376"/>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6009576"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コンテンツ プレースホルダー 2"/>
              <p:cNvSpPr txBox="1">
                <a:spLocks/>
              </p:cNvSpPr>
              <p:nvPr/>
            </p:nvSpPr>
            <p:spPr>
              <a:xfrm>
                <a:off x="1500703" y="5806651"/>
                <a:ext cx="1988728" cy="541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r>
                      <a:rPr lang="en-US" altLang="ja-JP" sz="2400" i="1" dirty="0">
                        <a:latin typeface="Cambria Math" panose="02040503050406030204" pitchFamily="18" charset="0"/>
                      </a:rPr>
                      <m:t>𝑣</m:t>
                    </m:r>
                  </m:oMath>
                </a14:m>
                <a:endParaRPr lang="en-US" altLang="ja-JP" sz="2400" dirty="0">
                  <a:latin typeface="+mn-ea"/>
                </a:endParaRPr>
              </a:p>
            </p:txBody>
          </p:sp>
        </mc:Choice>
        <mc:Fallback xmlns="">
          <p:sp>
            <p:nvSpPr>
              <p:cNvPr id="36" name="コンテンツ プレースホルダー 2"/>
              <p:cNvSpPr txBox="1">
                <a:spLocks noRot="1" noChangeAspect="1" noMove="1" noResize="1" noEditPoints="1" noAdjustHandles="1" noChangeArrowheads="1" noChangeShapeType="1" noTextEdit="1"/>
              </p:cNvSpPr>
              <p:nvPr/>
            </p:nvSpPr>
            <p:spPr>
              <a:xfrm>
                <a:off x="1500703" y="5806651"/>
                <a:ext cx="1988728" cy="541650"/>
              </a:xfrm>
              <a:prstGeom prst="rect">
                <a:avLst/>
              </a:prstGeom>
              <a:blipFill>
                <a:blip r:embed="rId6"/>
                <a:stretch>
                  <a:fillRect l="-4601" t="-19318" b="-11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コンテンツ プレースホルダー 2"/>
              <p:cNvSpPr txBox="1">
                <a:spLocks/>
              </p:cNvSpPr>
              <p:nvPr/>
            </p:nvSpPr>
            <p:spPr>
              <a:xfrm>
                <a:off x="6839074" y="5858745"/>
                <a:ext cx="1959796" cy="489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r</a:t>
                </a:r>
                <a:r>
                  <a:rPr lang="en-US" altLang="ja-JP" sz="2400" dirty="0" smtClean="0">
                    <a:latin typeface="+mn-ea"/>
                  </a:rPr>
                  <a:t>oom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𝑣</m:t>
                        </m:r>
                      </m:e>
                      <m:sup>
                        <m:r>
                          <a:rPr lang="en-US" altLang="ja-JP" sz="2400" i="1">
                            <a:latin typeface="Cambria Math" panose="02040503050406030204" pitchFamily="18" charset="0"/>
                          </a:rPr>
                          <m:t>′</m:t>
                        </m:r>
                      </m:sup>
                    </m:sSup>
                  </m:oMath>
                </a14:m>
                <a:endParaRPr lang="en-US" altLang="ja-JP" sz="2400" dirty="0">
                  <a:latin typeface="+mn-ea"/>
                </a:endParaRPr>
              </a:p>
            </p:txBody>
          </p:sp>
        </mc:Choice>
        <mc:Fallback xmlns="">
          <p:sp>
            <p:nvSpPr>
              <p:cNvPr id="37" name="コンテンツ プレースホルダー 2"/>
              <p:cNvSpPr txBox="1">
                <a:spLocks noRot="1" noChangeAspect="1" noMove="1" noResize="1" noEditPoints="1" noAdjustHandles="1" noChangeArrowheads="1" noChangeShapeType="1" noTextEdit="1"/>
              </p:cNvSpPr>
              <p:nvPr/>
            </p:nvSpPr>
            <p:spPr>
              <a:xfrm>
                <a:off x="6839074" y="5858745"/>
                <a:ext cx="1959796" cy="489556"/>
              </a:xfrm>
              <a:prstGeom prst="rect">
                <a:avLst/>
              </a:prstGeom>
              <a:blipFill>
                <a:blip r:embed="rId7"/>
                <a:stretch>
                  <a:fillRect l="-4984" t="-21250" b="-11250"/>
                </a:stretch>
              </a:blipFill>
            </p:spPr>
            <p:txBody>
              <a:bodyPr/>
              <a:lstStyle/>
              <a:p>
                <a:r>
                  <a:rPr lang="ja-JP" altLang="en-US">
                    <a:noFill/>
                  </a:rPr>
                  <a:t> </a:t>
                </a:r>
              </a:p>
            </p:txBody>
          </p:sp>
        </mc:Fallback>
      </mc:AlternateContent>
      <p:cxnSp>
        <p:nvCxnSpPr>
          <p:cNvPr id="38" name="直線コネクタ 37"/>
          <p:cNvCxnSpPr/>
          <p:nvPr/>
        </p:nvCxnSpPr>
        <p:spPr>
          <a:xfrm>
            <a:off x="4755894" y="3735154"/>
            <a:ext cx="0" cy="25646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39" name="図 38"/>
          <p:cNvPicPr>
            <a:picLocks noChangeAspect="1"/>
          </p:cNvPicPr>
          <p:nvPr/>
        </p:nvPicPr>
        <p:blipFill rotWithShape="1">
          <a:blip r:embed="rId8">
            <a:extLst>
              <a:ext uri="{28A0092B-C50C-407E-A947-70E740481C1C}">
                <a14:useLocalDpi xmlns:a14="http://schemas.microsoft.com/office/drawing/2010/main" val="0"/>
              </a:ext>
            </a:extLst>
          </a:blip>
          <a:srcRect l="42262" t="255" r="48568" b="64403"/>
          <a:stretch/>
        </p:blipFill>
        <p:spPr>
          <a:xfrm>
            <a:off x="5018440" y="5811581"/>
            <a:ext cx="677368" cy="408157"/>
          </a:xfrm>
          <a:prstGeom prst="rect">
            <a:avLst/>
          </a:prstGeom>
        </p:spPr>
      </p:pic>
      <p:cxnSp>
        <p:nvCxnSpPr>
          <p:cNvPr id="40" name="直線コネクタ 39"/>
          <p:cNvCxnSpPr/>
          <p:nvPr/>
        </p:nvCxnSpPr>
        <p:spPr>
          <a:xfrm flipV="1">
            <a:off x="4044903" y="5337042"/>
            <a:ext cx="703616" cy="724670"/>
          </a:xfrm>
          <a:prstGeom prst="line">
            <a:avLst/>
          </a:prstGeom>
          <a:ln w="63500">
            <a:solidFill>
              <a:schemeClr val="tx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コンテンツ プレースホルダー 2"/>
              <p:cNvSpPr txBox="1">
                <a:spLocks/>
              </p:cNvSpPr>
              <p:nvPr/>
            </p:nvSpPr>
            <p:spPr>
              <a:xfrm>
                <a:off x="4926408" y="3947699"/>
                <a:ext cx="1021679" cy="428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sz="2400" dirty="0">
                    <a:latin typeface="+mn-ea"/>
                  </a:rPr>
                  <a:t>d</a:t>
                </a:r>
                <a:r>
                  <a:rPr lang="en-US" altLang="ja-JP" sz="2400" dirty="0" smtClean="0">
                    <a:latin typeface="+mn-ea"/>
                  </a:rPr>
                  <a:t>oor </a:t>
                </a:r>
                <a14:m>
                  <m:oMath xmlns:m="http://schemas.openxmlformats.org/officeDocument/2006/math">
                    <m:r>
                      <a:rPr lang="en-US" altLang="ja-JP" sz="2400" i="1" dirty="0" smtClean="0">
                        <a:latin typeface="Cambria Math" panose="02040503050406030204" pitchFamily="18" charset="0"/>
                      </a:rPr>
                      <m:t>𝑖</m:t>
                    </m:r>
                  </m:oMath>
                </a14:m>
                <a:endParaRPr lang="en-US" altLang="ja-JP" sz="2400" dirty="0">
                  <a:latin typeface="+mn-ea"/>
                </a:endParaRPr>
              </a:p>
            </p:txBody>
          </p:sp>
        </mc:Choice>
        <mc:Fallback xmlns="">
          <p:sp>
            <p:nvSpPr>
              <p:cNvPr id="41" name="コンテンツ プレースホルダー 2"/>
              <p:cNvSpPr txBox="1">
                <a:spLocks noRot="1" noChangeAspect="1" noMove="1" noResize="1" noEditPoints="1" noAdjustHandles="1" noChangeArrowheads="1" noChangeShapeType="1" noTextEdit="1"/>
              </p:cNvSpPr>
              <p:nvPr/>
            </p:nvSpPr>
            <p:spPr>
              <a:xfrm>
                <a:off x="4926408" y="3947699"/>
                <a:ext cx="1021679" cy="428974"/>
              </a:xfrm>
              <a:prstGeom prst="rect">
                <a:avLst/>
              </a:prstGeom>
              <a:blipFill>
                <a:blip r:embed="rId9"/>
                <a:stretch>
                  <a:fillRect l="-8929" t="-24286" b="-2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3974993" y="4249446"/>
                <a:ext cx="388440" cy="370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sz="2400" i="1" smtClean="0">
                              <a:latin typeface="Cambria Math" panose="02040503050406030204" pitchFamily="18" charset="0"/>
                            </a:rPr>
                          </m:ctrlPr>
                        </m:sSubSupPr>
                        <m:e>
                          <m:r>
                            <a:rPr kumimoji="1" lang="en-US" altLang="ja-JP" sz="2400" b="0" i="1" smtClean="0">
                              <a:latin typeface="Cambria Math" panose="02040503050406030204" pitchFamily="18" charset="0"/>
                            </a:rPr>
                            <m:t>𝑞</m:t>
                          </m:r>
                        </m:e>
                        <m:sub>
                          <m:r>
                            <a:rPr kumimoji="1" lang="en-US" altLang="ja-JP" sz="2400" b="0" i="1" smtClean="0">
                              <a:latin typeface="Cambria Math" panose="02040503050406030204" pitchFamily="18" charset="0"/>
                            </a:rPr>
                            <m:t>𝑖</m:t>
                          </m:r>
                        </m:sub>
                        <m:sup>
                          <m:r>
                            <a:rPr kumimoji="1" lang="en-US" altLang="ja-JP" sz="2400" b="0" i="1" smtClean="0">
                              <a:latin typeface="Cambria Math" panose="02040503050406030204" pitchFamily="18" charset="0"/>
                            </a:rPr>
                            <m:t>𝑣</m:t>
                          </m:r>
                        </m:sup>
                      </m:sSubSup>
                    </m:oMath>
                  </m:oMathPara>
                </a14:m>
                <a:endParaRPr kumimoji="1" lang="ja-JP" altLang="en-US" sz="2400" dirty="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3974993" y="4249446"/>
                <a:ext cx="388440" cy="370551"/>
              </a:xfrm>
              <a:prstGeom prst="rect">
                <a:avLst/>
              </a:prstGeom>
              <a:blipFill>
                <a:blip r:embed="rId10"/>
                <a:stretch>
                  <a:fillRect l="-18750" r="-3125" b="-24590"/>
                </a:stretch>
              </a:blipFill>
            </p:spPr>
            <p:txBody>
              <a:bodyPr/>
              <a:lstStyle/>
              <a:p>
                <a:r>
                  <a:rPr lang="ja-JP" altLang="en-US">
                    <a:noFill/>
                  </a:rPr>
                  <a:t> </a:t>
                </a:r>
              </a:p>
            </p:txBody>
          </p:sp>
        </mc:Fallback>
      </mc:AlternateContent>
      <p:sp>
        <p:nvSpPr>
          <p:cNvPr id="43" name="楕円 42"/>
          <p:cNvSpPr/>
          <p:nvPr/>
        </p:nvSpPr>
        <p:spPr>
          <a:xfrm>
            <a:off x="3902257" y="4705530"/>
            <a:ext cx="461176" cy="461176"/>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a:t>
            </a:r>
            <a:endParaRPr kumimoji="1" lang="ja-JP" altLang="en-US" dirty="0"/>
          </a:p>
        </p:txBody>
      </p:sp>
      <p:cxnSp>
        <p:nvCxnSpPr>
          <p:cNvPr id="44" name="直線矢印コネクタ 43"/>
          <p:cNvCxnSpPr>
            <a:stCxn id="43" idx="6"/>
            <a:endCxn id="31" idx="2"/>
          </p:cNvCxnSpPr>
          <p:nvPr/>
        </p:nvCxnSpPr>
        <p:spPr>
          <a:xfrm>
            <a:off x="4363433" y="4936118"/>
            <a:ext cx="919752" cy="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169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(ⅳ)</a:t>
            </a:r>
            <a:r>
              <a:rPr lang="ja-JP" altLang="en-US" dirty="0" smtClean="0">
                <a:latin typeface="+mn-ea"/>
              </a:rPr>
              <a:t>遷移確率関数</a:t>
            </a:r>
            <a:endParaRPr lang="en-US" altLang="ja-JP" dirty="0">
              <a:latin typeface="+mn-ea"/>
            </a:endParaRPr>
          </a:p>
        </p:txBody>
      </p:sp>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10089"/>
          <a:stretch/>
        </p:blipFill>
        <p:spPr>
          <a:xfrm>
            <a:off x="3701805" y="1919237"/>
            <a:ext cx="3762900" cy="385434"/>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8303" y="2537904"/>
            <a:ext cx="1305107" cy="381053"/>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316" y="2542050"/>
            <a:ext cx="6258798" cy="400106"/>
          </a:xfrm>
          <a:prstGeom prst="rect">
            <a:avLst/>
          </a:prstGeom>
        </p:spPr>
      </p:pic>
    </p:spTree>
    <p:extLst>
      <p:ext uri="{BB962C8B-B14F-4D97-AF65-F5344CB8AC3E}">
        <p14:creationId xmlns:p14="http://schemas.microsoft.com/office/powerpoint/2010/main" val="1164086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コンテンツ プレースホルダー 5"/>
          <p:cNvPicPr>
            <a:picLocks noGrp="1" noChangeAspect="1"/>
          </p:cNvPicPr>
          <p:nvPr>
            <p:ph idx="1"/>
          </p:nvPr>
        </p:nvPicPr>
        <p:blipFill rotWithShape="1">
          <a:blip r:embed="rId2">
            <a:extLst>
              <a:ext uri="{28A0092B-C50C-407E-A947-70E740481C1C}">
                <a14:useLocalDpi xmlns:a14="http://schemas.microsoft.com/office/drawing/2010/main" val="0"/>
              </a:ext>
            </a:extLst>
          </a:blip>
          <a:srcRect l="21222" t="63928" r="72594" b="9195"/>
          <a:stretch/>
        </p:blipFill>
        <p:spPr>
          <a:xfrm>
            <a:off x="7368888" y="3365716"/>
            <a:ext cx="477242" cy="442320"/>
          </a:xfrm>
        </p:spPr>
      </p:pic>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7" name="コンテンツ プレースホルダー 2"/>
          <p:cNvSpPr txBox="1">
            <a:spLocks/>
          </p:cNvSpPr>
          <p:nvPr/>
        </p:nvSpPr>
        <p:spPr>
          <a:xfrm>
            <a:off x="845127" y="1293338"/>
            <a:ext cx="10515600" cy="55646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latin typeface="+mn-ea"/>
              </a:rPr>
              <a:t>MDP</a:t>
            </a:r>
            <a:r>
              <a:rPr lang="ja-JP" altLang="en-US" dirty="0" smtClean="0">
                <a:latin typeface="+mn-ea"/>
              </a:rPr>
              <a:t>の定義</a:t>
            </a:r>
            <a:endParaRPr lang="en-US" altLang="ja-JP" dirty="0" smtClean="0">
              <a:latin typeface="+mn-ea"/>
            </a:endParaRPr>
          </a:p>
          <a:p>
            <a:pPr marL="0" indent="0">
              <a:buNone/>
            </a:pPr>
            <a:r>
              <a:rPr lang="en-US" altLang="ja-JP" dirty="0" smtClean="0">
                <a:latin typeface="+mn-ea"/>
              </a:rPr>
              <a:t>(ⅴ)</a:t>
            </a:r>
            <a:r>
              <a:rPr lang="ja-JP" altLang="en-US" dirty="0" smtClean="0">
                <a:latin typeface="+mn-ea"/>
              </a:rPr>
              <a:t>原子命題の集合</a:t>
            </a:r>
            <a:endParaRPr lang="en-US" altLang="ja-JP" dirty="0" smtClean="0">
              <a:latin typeface="+mn-ea"/>
            </a:endParaRPr>
          </a:p>
          <a:p>
            <a:pPr marL="0" indent="0">
              <a:buNone/>
            </a:pPr>
            <a:endParaRPr lang="en-US" altLang="ja-JP" dirty="0" smtClean="0">
              <a:latin typeface="+mn-ea"/>
            </a:endParaRPr>
          </a:p>
          <a:p>
            <a:pPr marL="0" indent="0">
              <a:buNone/>
            </a:pPr>
            <a:r>
              <a:rPr lang="en-US" altLang="ja-JP" dirty="0" smtClean="0">
                <a:latin typeface="+mn-ea"/>
              </a:rPr>
              <a:t>(ⅵ)</a:t>
            </a:r>
            <a:r>
              <a:rPr lang="ja-JP" altLang="en-US" dirty="0" smtClean="0">
                <a:latin typeface="+mn-ea"/>
              </a:rPr>
              <a:t>ラベル関数</a:t>
            </a:r>
            <a:endParaRPr lang="en-US" altLang="ja-JP" dirty="0" smtClean="0">
              <a:latin typeface="+mn-ea"/>
            </a:endParaRPr>
          </a:p>
          <a:p>
            <a:pPr marL="0" indent="0">
              <a:buNone/>
            </a:pPr>
            <a:endParaRPr lang="en-US" altLang="ja-JP" dirty="0">
              <a:latin typeface="+mn-ea"/>
            </a:endParaRPr>
          </a:p>
          <a:p>
            <a:pPr marL="0" indent="0">
              <a:buNone/>
            </a:pPr>
            <a:endParaRPr lang="en-US" altLang="ja-JP" dirty="0" smtClean="0">
              <a:latin typeface="+mn-ea"/>
            </a:endParaRPr>
          </a:p>
          <a:p>
            <a:pPr marL="0" indent="0">
              <a:buNone/>
            </a:pPr>
            <a:endParaRPr lang="en-US" altLang="ja-JP" dirty="0" smtClean="0">
              <a:latin typeface="+mn-ea"/>
            </a:endParaRPr>
          </a:p>
          <a:p>
            <a:pPr marL="0" indent="0">
              <a:buNone/>
            </a:pPr>
            <a:r>
              <a:rPr lang="en-US" altLang="ja-JP" dirty="0" smtClean="0">
                <a:latin typeface="+mn-ea"/>
              </a:rPr>
              <a:t>(ⅶ)(ACPC</a:t>
            </a:r>
            <a:r>
              <a:rPr lang="ja-JP" altLang="en-US" dirty="0" smtClean="0">
                <a:latin typeface="+mn-ea"/>
              </a:rPr>
              <a:t>で用いる</a:t>
            </a:r>
            <a:r>
              <a:rPr lang="en-US" altLang="ja-JP" dirty="0" smtClean="0">
                <a:latin typeface="+mn-ea"/>
              </a:rPr>
              <a:t>)</a:t>
            </a:r>
            <a:r>
              <a:rPr lang="ja-JP" altLang="en-US" dirty="0" smtClean="0">
                <a:latin typeface="+mn-ea"/>
              </a:rPr>
              <a:t>関数</a:t>
            </a:r>
            <a:endParaRPr lang="en-US" altLang="ja-JP" dirty="0">
              <a:latin typeface="+mn-ea"/>
            </a:endParaRPr>
          </a:p>
          <a:p>
            <a:pPr marL="0" indent="0">
              <a:buNone/>
            </a:pPr>
            <a:endParaRPr lang="en-US" altLang="ja-JP" dirty="0">
              <a:latin typeface="+mn-ea"/>
            </a:endParaRPr>
          </a:p>
        </p:txBody>
      </p:sp>
      <p:pic>
        <p:nvPicPr>
          <p:cNvPr id="15" name="図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2351" y="1216488"/>
            <a:ext cx="5906324" cy="600159"/>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6399" y="4903842"/>
            <a:ext cx="2553056" cy="390580"/>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8608" y="1816647"/>
            <a:ext cx="1924319" cy="390580"/>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8608" y="2889797"/>
            <a:ext cx="2219635" cy="400106"/>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9658" y="3868303"/>
            <a:ext cx="2314898" cy="390580"/>
          </a:xfrm>
          <a:prstGeom prst="rect">
            <a:avLst/>
          </a:prstGeom>
        </p:spPr>
      </p:pic>
      <p:pic>
        <p:nvPicPr>
          <p:cNvPr id="11" name="図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4556" y="3868303"/>
            <a:ext cx="3915321" cy="381053"/>
          </a:xfrm>
          <a:prstGeom prst="rect">
            <a:avLst/>
          </a:prstGeom>
        </p:spPr>
      </p:pic>
      <p:sp>
        <p:nvSpPr>
          <p:cNvPr id="13" name="正方形/長方形 12"/>
          <p:cNvSpPr/>
          <p:nvPr/>
        </p:nvSpPr>
        <p:spPr>
          <a:xfrm>
            <a:off x="4178607" y="3325266"/>
            <a:ext cx="7392503" cy="523220"/>
          </a:xfrm>
          <a:prstGeom prst="rect">
            <a:avLst/>
          </a:prstGeom>
        </p:spPr>
        <p:txBody>
          <a:bodyPr wrap="square">
            <a:spAutoFit/>
          </a:bodyPr>
          <a:lstStyle/>
          <a:p>
            <a:r>
              <a:rPr lang="ja-JP" altLang="en-US" sz="2800" dirty="0" smtClean="0">
                <a:latin typeface="+mn-ea"/>
              </a:rPr>
              <a:t>ゲーム遷移システム　　から受け継がれている</a:t>
            </a:r>
            <a:endParaRPr lang="ja-JP" altLang="en-US" sz="2800" dirty="0"/>
          </a:p>
        </p:txBody>
      </p:sp>
      <p:sp>
        <p:nvSpPr>
          <p:cNvPr id="14" name="正方形/長方形 13"/>
          <p:cNvSpPr/>
          <p:nvPr/>
        </p:nvSpPr>
        <p:spPr>
          <a:xfrm>
            <a:off x="4178608" y="5410971"/>
            <a:ext cx="6857802" cy="954107"/>
          </a:xfrm>
          <a:prstGeom prst="rect">
            <a:avLst/>
          </a:prstGeom>
        </p:spPr>
        <p:txBody>
          <a:bodyPr wrap="square">
            <a:spAutoFit/>
          </a:bodyPr>
          <a:lstStyle/>
          <a:p>
            <a:r>
              <a:rPr lang="ja-JP" altLang="en-US" sz="2800" dirty="0" smtClean="0">
                <a:latin typeface="+mn-ea"/>
              </a:rPr>
              <a:t>すべての遷移に対して</a:t>
            </a:r>
            <a:r>
              <a:rPr lang="en-US" altLang="ja-JP" sz="2800" dirty="0" smtClean="0">
                <a:latin typeface="+mn-ea"/>
              </a:rPr>
              <a:t>1</a:t>
            </a:r>
            <a:r>
              <a:rPr lang="ja-JP" altLang="en-US" sz="2800" dirty="0" smtClean="0">
                <a:latin typeface="+mn-ea"/>
              </a:rPr>
              <a:t>を割り振る</a:t>
            </a:r>
            <a:endParaRPr lang="en-US" altLang="ja-JP" sz="2800" dirty="0" smtClean="0">
              <a:latin typeface="+mn-ea"/>
            </a:endParaRPr>
          </a:p>
          <a:p>
            <a:r>
              <a:rPr lang="ja-JP" altLang="en-US" sz="2800" dirty="0" smtClean="0">
                <a:latin typeface="+mn-ea"/>
              </a:rPr>
              <a:t>⇒後の</a:t>
            </a:r>
            <a:r>
              <a:rPr lang="en-US" altLang="ja-JP" sz="2800" dirty="0" smtClean="0">
                <a:latin typeface="+mn-ea"/>
              </a:rPr>
              <a:t>ACPC</a:t>
            </a:r>
            <a:r>
              <a:rPr lang="ja-JP" altLang="en-US" sz="2800" dirty="0" smtClean="0">
                <a:latin typeface="+mn-ea"/>
              </a:rPr>
              <a:t>のためにここで定義</a:t>
            </a:r>
            <a:endParaRPr lang="ja-JP" altLang="en-US" sz="2800" dirty="0"/>
          </a:p>
        </p:txBody>
      </p:sp>
    </p:spTree>
    <p:extLst>
      <p:ext uri="{BB962C8B-B14F-4D97-AF65-F5344CB8AC3E}">
        <p14:creationId xmlns:p14="http://schemas.microsoft.com/office/powerpoint/2010/main" val="1238135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19" name="テキスト ボックス 18"/>
          <p:cNvSpPr txBox="1"/>
          <p:nvPr/>
        </p:nvSpPr>
        <p:spPr>
          <a:xfrm>
            <a:off x="3130928" y="1914690"/>
            <a:ext cx="1645699" cy="461665"/>
          </a:xfrm>
          <a:prstGeom prst="rect">
            <a:avLst/>
          </a:prstGeom>
          <a:noFill/>
        </p:spPr>
        <p:txBody>
          <a:bodyPr wrap="square" rtlCol="0">
            <a:spAutoFit/>
          </a:bodyPr>
          <a:lstStyle/>
          <a:p>
            <a:r>
              <a:rPr lang="en-US" altLang="ja-JP" sz="2400" dirty="0" smtClean="0"/>
              <a:t>p.3 Fig. 1.</a:t>
            </a: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19516"/>
            <a:ext cx="5997466" cy="609420"/>
          </a:xfrm>
          <a:prstGeom prst="rect">
            <a:avLst/>
          </a:prstGeom>
        </p:spPr>
      </p:pic>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159" t="1087" r="-263" b="1694"/>
          <a:stretch/>
        </p:blipFill>
        <p:spPr>
          <a:xfrm>
            <a:off x="0" y="1019516"/>
            <a:ext cx="6096000" cy="5838484"/>
          </a:xfrm>
          <a:prstGeom prst="rect">
            <a:avLst/>
          </a:prstGeom>
        </p:spPr>
      </p:pic>
    </p:spTree>
    <p:extLst>
      <p:ext uri="{BB962C8B-B14F-4D97-AF65-F5344CB8AC3E}">
        <p14:creationId xmlns:p14="http://schemas.microsoft.com/office/powerpoint/2010/main" val="3533754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19" name="テキスト ボックス 18"/>
          <p:cNvSpPr txBox="1"/>
          <p:nvPr/>
        </p:nvSpPr>
        <p:spPr>
          <a:xfrm>
            <a:off x="3130928" y="1914690"/>
            <a:ext cx="1645699" cy="461665"/>
          </a:xfrm>
          <a:prstGeom prst="rect">
            <a:avLst/>
          </a:prstGeom>
          <a:noFill/>
        </p:spPr>
        <p:txBody>
          <a:bodyPr wrap="square" rtlCol="0">
            <a:spAutoFit/>
          </a:bodyPr>
          <a:lstStyle/>
          <a:p>
            <a:r>
              <a:rPr lang="en-US" altLang="ja-JP" sz="2400" dirty="0" smtClean="0"/>
              <a:t>p.3 Fig. 1.</a:t>
            </a: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19516"/>
            <a:ext cx="5997466" cy="609420"/>
          </a:xfrm>
          <a:prstGeom prst="rect">
            <a:avLst/>
          </a:prstGeom>
        </p:spPr>
      </p:pic>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159" t="1087" r="-263" b="1694"/>
          <a:stretch/>
        </p:blipFill>
        <p:spPr>
          <a:xfrm>
            <a:off x="0" y="1019516"/>
            <a:ext cx="6096000" cy="5838484"/>
          </a:xfrm>
          <a:prstGeom prst="rect">
            <a:avLst/>
          </a:prstGeom>
        </p:spPr>
      </p:pic>
      <p:sp>
        <p:nvSpPr>
          <p:cNvPr id="3" name="楕円 2"/>
          <p:cNvSpPr/>
          <p:nvPr/>
        </p:nvSpPr>
        <p:spPr>
          <a:xfrm>
            <a:off x="2349500" y="4417152"/>
            <a:ext cx="1231900" cy="33655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955800" y="4417152"/>
            <a:ext cx="463550" cy="59598"/>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37118" y="2845837"/>
            <a:ext cx="247132" cy="176763"/>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3194050" y="1123950"/>
            <a:ext cx="279400" cy="200276"/>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194050" y="2527300"/>
            <a:ext cx="279400" cy="200276"/>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楕円 12"/>
          <p:cNvSpPr/>
          <p:nvPr/>
        </p:nvSpPr>
        <p:spPr>
          <a:xfrm>
            <a:off x="924475" y="2919898"/>
            <a:ext cx="332274" cy="33227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3404583" y="1253063"/>
            <a:ext cx="332274" cy="33227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3415263" y="2656008"/>
            <a:ext cx="332274" cy="33227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1726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B. MDP construction</a:t>
            </a:r>
            <a:endParaRPr kumimoji="1" lang="ja-JP" altLang="en-US" sz="3200" dirty="0"/>
          </a:p>
        </p:txBody>
      </p:sp>
      <p:sp>
        <p:nvSpPr>
          <p:cNvPr id="19" name="テキスト ボックス 18"/>
          <p:cNvSpPr txBox="1"/>
          <p:nvPr/>
        </p:nvSpPr>
        <p:spPr>
          <a:xfrm>
            <a:off x="3130928" y="1914690"/>
            <a:ext cx="1645699" cy="461665"/>
          </a:xfrm>
          <a:prstGeom prst="rect">
            <a:avLst/>
          </a:prstGeom>
          <a:noFill/>
        </p:spPr>
        <p:txBody>
          <a:bodyPr wrap="square" rtlCol="0">
            <a:spAutoFit/>
          </a:bodyPr>
          <a:lstStyle/>
          <a:p>
            <a:r>
              <a:rPr lang="en-US" altLang="ja-JP" sz="2400" dirty="0" smtClean="0"/>
              <a:t>p.3 Fig. 1.</a:t>
            </a:r>
          </a:p>
        </p:txBody>
      </p:sp>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19516"/>
            <a:ext cx="5997466" cy="609420"/>
          </a:xfrm>
          <a:prstGeom prst="rect">
            <a:avLst/>
          </a:prstGeom>
        </p:spPr>
      </p:pic>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159" t="1087" r="-263" b="1694"/>
          <a:stretch/>
        </p:blipFill>
        <p:spPr>
          <a:xfrm>
            <a:off x="0" y="1019516"/>
            <a:ext cx="6096000" cy="5838484"/>
          </a:xfrm>
          <a:prstGeom prst="rect">
            <a:avLst/>
          </a:prstGeom>
        </p:spPr>
      </p:pic>
      <p:sp>
        <p:nvSpPr>
          <p:cNvPr id="3" name="楕円 2"/>
          <p:cNvSpPr/>
          <p:nvPr/>
        </p:nvSpPr>
        <p:spPr>
          <a:xfrm>
            <a:off x="2349500" y="4417152"/>
            <a:ext cx="1231900" cy="33655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矢印コネクタ 4"/>
          <p:cNvCxnSpPr/>
          <p:nvPr/>
        </p:nvCxnSpPr>
        <p:spPr>
          <a:xfrm>
            <a:off x="1955800" y="4417152"/>
            <a:ext cx="463550" cy="59598"/>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737118" y="2845837"/>
            <a:ext cx="247132" cy="176763"/>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3194050" y="1123950"/>
            <a:ext cx="279400" cy="200276"/>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3194050" y="2527300"/>
            <a:ext cx="279400" cy="200276"/>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楕円 12"/>
          <p:cNvSpPr/>
          <p:nvPr/>
        </p:nvSpPr>
        <p:spPr>
          <a:xfrm>
            <a:off x="924475" y="2919898"/>
            <a:ext cx="332274" cy="33227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p:cNvSpPr/>
          <p:nvPr/>
        </p:nvSpPr>
        <p:spPr>
          <a:xfrm>
            <a:off x="3404583" y="1253063"/>
            <a:ext cx="332274" cy="33227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p:cNvSpPr/>
          <p:nvPr/>
        </p:nvSpPr>
        <p:spPr>
          <a:xfrm>
            <a:off x="3415263" y="2656008"/>
            <a:ext cx="332274" cy="33227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矢印コネクタ 13"/>
          <p:cNvCxnSpPr/>
          <p:nvPr/>
        </p:nvCxnSpPr>
        <p:spPr>
          <a:xfrm>
            <a:off x="3404583" y="4708775"/>
            <a:ext cx="1586517" cy="419485"/>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楕円 16"/>
          <p:cNvSpPr/>
          <p:nvPr/>
        </p:nvSpPr>
        <p:spPr>
          <a:xfrm>
            <a:off x="4814283" y="5083333"/>
            <a:ext cx="1231900" cy="33655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p:cNvCxnSpPr/>
          <p:nvPr/>
        </p:nvCxnSpPr>
        <p:spPr>
          <a:xfrm flipV="1">
            <a:off x="1256749" y="2822146"/>
            <a:ext cx="518711" cy="177894"/>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楕円 19"/>
          <p:cNvSpPr/>
          <p:nvPr/>
        </p:nvSpPr>
        <p:spPr>
          <a:xfrm>
            <a:off x="1715685" y="2587624"/>
            <a:ext cx="332274" cy="33227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p:cNvCxnSpPr/>
          <p:nvPr/>
        </p:nvCxnSpPr>
        <p:spPr>
          <a:xfrm flipV="1">
            <a:off x="3661265" y="1135141"/>
            <a:ext cx="518711" cy="177894"/>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endCxn id="15" idx="6"/>
          </p:cNvCxnSpPr>
          <p:nvPr/>
        </p:nvCxnSpPr>
        <p:spPr>
          <a:xfrm flipH="1">
            <a:off x="3736857" y="1282307"/>
            <a:ext cx="401505" cy="136893"/>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701203" y="2558542"/>
            <a:ext cx="518711" cy="177894"/>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3776795" y="2705708"/>
            <a:ext cx="401505" cy="136893"/>
          </a:xfrm>
          <a:prstGeom prst="straightConnector1">
            <a:avLst/>
          </a:prstGeom>
          <a:ln w="3175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正方形/長方形 25"/>
          <p:cNvSpPr/>
          <p:nvPr/>
        </p:nvSpPr>
        <p:spPr>
          <a:xfrm>
            <a:off x="4172527" y="1038030"/>
            <a:ext cx="292100" cy="293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p:nvSpPr>
        <p:spPr>
          <a:xfrm>
            <a:off x="4231810" y="2434057"/>
            <a:ext cx="292100" cy="293519"/>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 name="正方形/長方形 27"/>
              <p:cNvSpPr/>
              <p:nvPr/>
            </p:nvSpPr>
            <p:spPr>
              <a:xfrm>
                <a:off x="6095999" y="1741884"/>
                <a:ext cx="606126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400" i="1" dirty="0" smtClean="0">
                          <a:latin typeface="Cambria Math" panose="02040503050406030204" pitchFamily="18" charset="0"/>
                        </a:rPr>
                        <m:t>(</m:t>
                      </m:r>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𝑣</m:t>
                          </m:r>
                        </m:e>
                        <m:sub>
                          <m:r>
                            <a:rPr lang="en-US" altLang="ja-JP" sz="2400" b="0" i="1" dirty="0" smtClean="0">
                              <a:latin typeface="Cambria Math" panose="02040503050406030204" pitchFamily="18" charset="0"/>
                            </a:rPr>
                            <m:t>2</m:t>
                          </m:r>
                        </m:sub>
                      </m:sSub>
                      <m:r>
                        <a:rPr lang="en-US" altLang="ja-JP" sz="2400" b="0" i="1" dirty="0" smtClean="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𝑣</m:t>
                          </m:r>
                        </m:e>
                        <m:sub>
                          <m:r>
                            <a:rPr lang="en-US" altLang="ja-JP" sz="2400" i="1" dirty="0">
                              <a:latin typeface="Cambria Math" panose="02040503050406030204" pitchFamily="18" charset="0"/>
                            </a:rPr>
                            <m:t>2</m:t>
                          </m:r>
                        </m:sub>
                      </m:sSub>
                      <m:r>
                        <a:rPr lang="en-US" altLang="ja-JP" sz="2400" i="1" dirty="0" smtClean="0">
                          <a:latin typeface="Cambria Math" panose="02040503050406030204" pitchFamily="18" charset="0"/>
                        </a:rPr>
                        <m:t>)</m:t>
                      </m:r>
                    </m:oMath>
                  </m:oMathPara>
                </a14:m>
                <a:endParaRPr lang="ja-JP" altLang="en-US" sz="2400" dirty="0"/>
              </a:p>
            </p:txBody>
          </p:sp>
        </mc:Choice>
        <mc:Fallback xmlns="">
          <p:sp>
            <p:nvSpPr>
              <p:cNvPr id="28" name="正方形/長方形 27"/>
              <p:cNvSpPr>
                <a:spLocks noRot="1" noChangeAspect="1" noMove="1" noResize="1" noEditPoints="1" noAdjustHandles="1" noChangeArrowheads="1" noChangeShapeType="1" noTextEdit="1"/>
              </p:cNvSpPr>
              <p:nvPr/>
            </p:nvSpPr>
            <p:spPr>
              <a:xfrm>
                <a:off x="6095999" y="1741884"/>
                <a:ext cx="6061265" cy="461665"/>
              </a:xfrm>
              <a:prstGeom prst="rect">
                <a:avLst/>
              </a:prstGeom>
              <a:blipFill>
                <a:blip r:embed="rId4"/>
                <a:stretch>
                  <a:fillRect b="-18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2560963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2.PROBLEM FORMULATION  C. Optimization problem</a:t>
            </a:r>
            <a:endParaRPr kumimoji="1" lang="ja-JP" altLang="en-US" sz="3200" dirty="0"/>
          </a:p>
        </p:txBody>
      </p:sp>
      <mc:AlternateContent xmlns:mc="http://schemas.openxmlformats.org/markup-compatibility/2006" xmlns:a14="http://schemas.microsoft.com/office/drawing/2010/main">
        <mc:Choice Requires="a14">
          <p:sp>
            <p:nvSpPr>
              <p:cNvPr id="7" name="コンテンツ プレースホルダー 2"/>
              <p:cNvSpPr>
                <a:spLocks noGrp="1"/>
              </p:cNvSpPr>
              <p:nvPr>
                <p:ph idx="1"/>
              </p:nvPr>
            </p:nvSpPr>
            <p:spPr>
              <a:xfrm>
                <a:off x="845127" y="1293338"/>
                <a:ext cx="10515600" cy="4882638"/>
              </a:xfrm>
            </p:spPr>
            <p:txBody>
              <a:bodyPr>
                <a:normAutofit/>
              </a:bodyPr>
              <a:lstStyle/>
              <a:p>
                <a:r>
                  <a:rPr lang="en-US" altLang="ja-JP" dirty="0" smtClean="0">
                    <a:latin typeface="+mn-ea"/>
                  </a:rPr>
                  <a:t>MDP       </a:t>
                </a:r>
                <a:r>
                  <a:rPr lang="ja-JP" altLang="en-US" dirty="0" smtClean="0">
                    <a:latin typeface="+mn-ea"/>
                  </a:rPr>
                  <a:t>に対して定常制御政策を考える</a:t>
                </a:r>
                <a:endParaRPr lang="en-US" altLang="ja-JP" dirty="0" smtClean="0">
                  <a:latin typeface="+mn-ea"/>
                </a:endParaRPr>
              </a:p>
              <a:p>
                <a:r>
                  <a:rPr lang="ja-JP" altLang="en-US" dirty="0" smtClean="0">
                    <a:latin typeface="+mn-ea"/>
                  </a:rPr>
                  <a:t>定常制御政策</a:t>
                </a:r>
                <a:endParaRPr lang="en-US" altLang="ja-JP" dirty="0" smtClean="0">
                  <a:latin typeface="+mn-ea"/>
                </a:endParaRPr>
              </a:p>
              <a:p>
                <a:r>
                  <a:rPr lang="ja-JP" altLang="en-US" dirty="0" smtClean="0">
                    <a:latin typeface="+mn-ea"/>
                  </a:rPr>
                  <a:t> 　　はそれぞれのロボットに対する定常制御政策</a:t>
                </a:r>
                <a:endParaRPr lang="en-US" altLang="ja-JP" dirty="0" smtClean="0">
                  <a:latin typeface="+mn-ea"/>
                </a:endParaRPr>
              </a:p>
              <a:p>
                <a:pPr marL="0" indent="0">
                  <a:buNone/>
                </a:pPr>
                <a:r>
                  <a:rPr lang="ja-JP" altLang="en-US" dirty="0" smtClean="0">
                    <a:latin typeface="+mn-ea"/>
                  </a:rPr>
                  <a:t>　　　　　　　　　　　　　　　　　　　が導ける　　　　　</a:t>
                </a:r>
                <a:endParaRPr lang="en-US" altLang="ja-JP" dirty="0">
                  <a:latin typeface="+mn-ea"/>
                </a:endParaRPr>
              </a:p>
              <a:p>
                <a:endParaRPr lang="en-US" altLang="ja-JP" dirty="0" smtClean="0">
                  <a:latin typeface="+mn-ea"/>
                </a:endParaRPr>
              </a:p>
              <a:p>
                <a:r>
                  <a:rPr lang="en-US" altLang="ja-JP" dirty="0" smtClean="0">
                    <a:latin typeface="+mn-ea"/>
                  </a:rPr>
                  <a:t>     : LTL</a:t>
                </a:r>
                <a:r>
                  <a:rPr lang="ja-JP" altLang="en-US" dirty="0" smtClean="0">
                    <a:latin typeface="+mn-ea"/>
                  </a:rPr>
                  <a:t>式を満たす確率を最大化するようなすべての政策の集合</a:t>
                </a:r>
                <a:endParaRPr lang="en-US" altLang="ja-JP" dirty="0">
                  <a:latin typeface="+mn-ea"/>
                </a:endParaRPr>
              </a:p>
              <a:p>
                <a:endParaRPr lang="en-US" altLang="ja-JP" dirty="0" smtClean="0">
                  <a:latin typeface="+mn-ea"/>
                </a:endParaRPr>
              </a:p>
              <a:p>
                <a:r>
                  <a:rPr lang="ja-JP" altLang="en-US" dirty="0" smtClean="0">
                    <a:latin typeface="+mn-ea"/>
                  </a:rPr>
                  <a:t>したがって</a:t>
                </a:r>
                <a:r>
                  <a:rPr lang="en-US" altLang="ja-JP" dirty="0" smtClean="0">
                    <a:latin typeface="+mn-ea"/>
                  </a:rPr>
                  <a:t>, Prob. 1</a:t>
                </a:r>
                <a:r>
                  <a:rPr lang="ja-JP" altLang="en-US" dirty="0" smtClean="0">
                    <a:latin typeface="+mn-ea"/>
                  </a:rPr>
                  <a:t>は</a:t>
                </a:r>
                <a:r>
                  <a:rPr lang="en-US" altLang="ja-JP" dirty="0" smtClean="0">
                    <a:latin typeface="+mn-ea"/>
                  </a:rPr>
                  <a:t>LTL</a:t>
                </a:r>
                <a:r>
                  <a:rPr lang="ja-JP" altLang="en-US" dirty="0" smtClean="0">
                    <a:latin typeface="+mn-ea"/>
                  </a:rPr>
                  <a:t>式</a:t>
                </a:r>
                <a14:m>
                  <m:oMath xmlns:m="http://schemas.openxmlformats.org/officeDocument/2006/math">
                    <m:r>
                      <a:rPr lang="ja-JP" altLang="en-US" i="1" smtClean="0">
                        <a:latin typeface="Cambria Math" panose="02040503050406030204" pitchFamily="18" charset="0"/>
                      </a:rPr>
                      <m:t>𝜙</m:t>
                    </m:r>
                  </m:oMath>
                </a14:m>
                <a:r>
                  <a:rPr lang="ja-JP" altLang="en-US" dirty="0" smtClean="0">
                    <a:latin typeface="+mn-ea"/>
                  </a:rPr>
                  <a:t>を満たす確率を最大化するような最適定常政策を見つけ</a:t>
                </a:r>
                <a:r>
                  <a:rPr lang="en-US" altLang="ja-JP" dirty="0" smtClean="0">
                    <a:latin typeface="+mn-ea"/>
                  </a:rPr>
                  <a:t>,</a:t>
                </a:r>
                <a:r>
                  <a:rPr lang="ja-JP" altLang="en-US" dirty="0">
                    <a:latin typeface="+mn-ea"/>
                  </a:rPr>
                  <a:t> </a:t>
                </a:r>
                <a14:m>
                  <m:oMath xmlns:m="http://schemas.openxmlformats.org/officeDocument/2006/math">
                    <m:r>
                      <a:rPr lang="ja-JP" altLang="en-US" i="1" smtClean="0">
                        <a:latin typeface="Cambria Math" panose="02040503050406030204" pitchFamily="18" charset="0"/>
                      </a:rPr>
                      <m:t>𝜑</m:t>
                    </m:r>
                  </m:oMath>
                </a14:m>
                <a:r>
                  <a:rPr lang="ja-JP" altLang="en-US" dirty="0" smtClean="0">
                    <a:latin typeface="+mn-ea"/>
                  </a:rPr>
                  <a:t>を満たす状態に訪れる間の時間の期待値を最小化する問題に低減する</a:t>
                </a:r>
                <a:endParaRPr lang="en-US" altLang="ja-JP" dirty="0" smtClean="0">
                  <a:latin typeface="+mn-ea"/>
                </a:endParaRPr>
              </a:p>
              <a:p>
                <a:endParaRPr lang="en-US" altLang="ja-JP" dirty="0" smtClean="0">
                  <a:latin typeface="+mn-ea"/>
                </a:endParaRPr>
              </a:p>
              <a:p>
                <a:pPr marL="0" indent="0">
                  <a:buNone/>
                </a:pPr>
                <a:endParaRPr lang="en-US" altLang="ja-JP" dirty="0">
                  <a:latin typeface="+mn-ea"/>
                </a:endParaRPr>
              </a:p>
            </p:txBody>
          </p:sp>
        </mc:Choice>
        <mc:Fallback xmlns="">
          <p:sp>
            <p:nvSpPr>
              <p:cNvPr id="7" name="コンテンツ プレースホルダー 2"/>
              <p:cNvSpPr>
                <a:spLocks noGrp="1" noRot="1" noChangeAspect="1" noMove="1" noResize="1" noEditPoints="1" noAdjustHandles="1" noChangeArrowheads="1" noChangeShapeType="1" noTextEdit="1"/>
              </p:cNvSpPr>
              <p:nvPr>
                <p:ph idx="1"/>
              </p:nvPr>
            </p:nvSpPr>
            <p:spPr>
              <a:xfrm>
                <a:off x="845127" y="1293338"/>
                <a:ext cx="10515600" cy="4882638"/>
              </a:xfrm>
              <a:blipFill rotWithShape="0">
                <a:blip r:embed="rId2"/>
                <a:stretch>
                  <a:fillRect l="-928" t="-2122" r="-754" b="-2247"/>
                </a:stretch>
              </a:blipFill>
            </p:spPr>
            <p:txBody>
              <a:bodyPr/>
              <a:lstStyle/>
              <a:p>
                <a:r>
                  <a:rPr lang="ja-JP" altLang="en-US">
                    <a:noFill/>
                  </a:rPr>
                  <a:t> </a:t>
                </a:r>
              </a:p>
            </p:txBody>
          </p:sp>
        </mc:Fallback>
      </mc:AlternateContent>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r="89031"/>
          <a:stretch/>
        </p:blipFill>
        <p:spPr>
          <a:xfrm>
            <a:off x="1906452" y="1168820"/>
            <a:ext cx="647861" cy="600159"/>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472" y="1818250"/>
            <a:ext cx="2543530" cy="381053"/>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130" y="2929707"/>
            <a:ext cx="3829584" cy="400106"/>
          </a:xfrm>
          <a:prstGeom prst="rect">
            <a:avLst/>
          </a:prstGeom>
        </p:spPr>
      </p:pic>
      <p:pic>
        <p:nvPicPr>
          <p:cNvPr id="12" name="図 11"/>
          <p:cNvPicPr>
            <a:picLocks noChangeAspect="1"/>
          </p:cNvPicPr>
          <p:nvPr/>
        </p:nvPicPr>
        <p:blipFill rotWithShape="1">
          <a:blip r:embed="rId4">
            <a:extLst>
              <a:ext uri="{28A0092B-C50C-407E-A947-70E740481C1C}">
                <a14:useLocalDpi xmlns:a14="http://schemas.microsoft.com/office/drawing/2010/main" val="0"/>
              </a:ext>
            </a:extLst>
          </a:blip>
          <a:srcRect r="78083" b="-2316"/>
          <a:stretch/>
        </p:blipFill>
        <p:spPr>
          <a:xfrm>
            <a:off x="1104351" y="2369565"/>
            <a:ext cx="557472" cy="389881"/>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351" y="3972923"/>
            <a:ext cx="543001" cy="381053"/>
          </a:xfrm>
          <a:prstGeom prst="rect">
            <a:avLst/>
          </a:prstGeom>
        </p:spPr>
      </p:pic>
    </p:spTree>
    <p:extLst>
      <p:ext uri="{BB962C8B-B14F-4D97-AF65-F5344CB8AC3E}">
        <p14:creationId xmlns:p14="http://schemas.microsoft.com/office/powerpoint/2010/main" val="4219879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a:t>多くのアプリケーション分野で</a:t>
            </a:r>
            <a:r>
              <a:rPr lang="ja-JP" altLang="en-US" dirty="0" smtClean="0"/>
              <a:t>は</a:t>
            </a:r>
            <a:r>
              <a:rPr lang="en-US" altLang="ja-JP" dirty="0" smtClean="0"/>
              <a:t>, </a:t>
            </a:r>
            <a:r>
              <a:rPr lang="ja-JP" altLang="en-US" dirty="0" smtClean="0"/>
              <a:t>満足度</a:t>
            </a:r>
            <a:r>
              <a:rPr lang="ja-JP" altLang="en-US" dirty="0"/>
              <a:t>を最大に</a:t>
            </a:r>
            <a:r>
              <a:rPr lang="ja-JP" altLang="en-US" dirty="0" smtClean="0"/>
              <a:t>する政策は</a:t>
            </a:r>
            <a:r>
              <a:rPr lang="ja-JP" altLang="en-US" dirty="0"/>
              <a:t>一般的</a:t>
            </a:r>
            <a:r>
              <a:rPr lang="ja-JP" altLang="en-US" dirty="0" smtClean="0"/>
              <a:t>に</a:t>
            </a:r>
            <a:r>
              <a:rPr lang="en-US" altLang="ja-JP" dirty="0" smtClean="0"/>
              <a:t>unique</a:t>
            </a:r>
            <a:r>
              <a:rPr lang="ja-JP" altLang="en-US" dirty="0" smtClean="0"/>
              <a:t>ではない</a:t>
            </a:r>
            <a:endParaRPr lang="en-US" altLang="ja-JP" dirty="0" smtClean="0"/>
          </a:p>
          <a:p>
            <a:r>
              <a:rPr lang="ja-JP" altLang="en-US" dirty="0" smtClean="0"/>
              <a:t>むしろ</a:t>
            </a:r>
            <a:r>
              <a:rPr lang="en-US" altLang="ja-JP" dirty="0" smtClean="0"/>
              <a:t>, </a:t>
            </a:r>
            <a:r>
              <a:rPr lang="ja-JP" altLang="en-US" dirty="0" smtClean="0"/>
              <a:t>特定の受理状態の集合に</a:t>
            </a:r>
            <a:r>
              <a:rPr lang="ja-JP" altLang="en-US" dirty="0"/>
              <a:t>達する確率を最大化</a:t>
            </a:r>
            <a:r>
              <a:rPr lang="ja-JP" altLang="en-US" dirty="0" smtClean="0"/>
              <a:t>する</a:t>
            </a:r>
            <a:r>
              <a:rPr lang="en-US" altLang="ja-JP" dirty="0" smtClean="0"/>
              <a:t>”</a:t>
            </a:r>
            <a:r>
              <a:rPr lang="ja-JP" altLang="en-US" dirty="0" smtClean="0"/>
              <a:t>過渡応答</a:t>
            </a:r>
            <a:r>
              <a:rPr lang="en-US" altLang="ja-JP" dirty="0" smtClean="0"/>
              <a:t>”</a:t>
            </a:r>
            <a:r>
              <a:rPr lang="ja-JP" altLang="en-US" dirty="0" smtClean="0"/>
              <a:t>と同じ政策の一群に属する</a:t>
            </a:r>
            <a:endParaRPr lang="en-US" altLang="ja-JP" dirty="0" smtClean="0"/>
          </a:p>
          <a:p>
            <a:r>
              <a:rPr lang="ja-JP" altLang="en-US" dirty="0"/>
              <a:t>受理状態に達した後のシステムの長期的な振る舞いを最適化する</a:t>
            </a:r>
            <a:r>
              <a:rPr lang="ja-JP" altLang="en-US" dirty="0" smtClean="0"/>
              <a:t>最適</a:t>
            </a:r>
            <a:r>
              <a:rPr lang="ja-JP" altLang="en-US" dirty="0"/>
              <a:t>政策</a:t>
            </a:r>
            <a:r>
              <a:rPr lang="ja-JP" altLang="en-US" dirty="0" smtClean="0"/>
              <a:t>を</a:t>
            </a:r>
            <a:r>
              <a:rPr lang="ja-JP" altLang="en-US" dirty="0"/>
              <a:t>見つけるため</a:t>
            </a:r>
            <a:r>
              <a:rPr lang="ja-JP" altLang="en-US" dirty="0" smtClean="0"/>
              <a:t>に</a:t>
            </a:r>
            <a:r>
              <a:rPr lang="en-US" altLang="ja-JP" dirty="0" smtClean="0"/>
              <a:t>, </a:t>
            </a:r>
            <a:r>
              <a:rPr lang="ja-JP" altLang="en-US" dirty="0" smtClean="0">
                <a:solidFill>
                  <a:srgbClr val="FF0000"/>
                </a:solidFill>
              </a:rPr>
              <a:t>時相論理</a:t>
            </a:r>
            <a:r>
              <a:rPr lang="ja-JP" altLang="en-US" dirty="0">
                <a:solidFill>
                  <a:srgbClr val="FF0000"/>
                </a:solidFill>
              </a:rPr>
              <a:t>制約と</a:t>
            </a:r>
            <a:r>
              <a:rPr lang="ja-JP" altLang="en-US" dirty="0" smtClean="0">
                <a:solidFill>
                  <a:srgbClr val="FF0000"/>
                </a:solidFill>
              </a:rPr>
              <a:t>最適要求を</a:t>
            </a:r>
            <a:r>
              <a:rPr lang="ja-JP" altLang="en-US" dirty="0">
                <a:solidFill>
                  <a:srgbClr val="FF0000"/>
                </a:solidFill>
              </a:rPr>
              <a:t>組み合わせる</a:t>
            </a:r>
            <a:r>
              <a:rPr lang="ja-JP" altLang="en-US" dirty="0"/>
              <a:t>こと</a:t>
            </a:r>
            <a:r>
              <a:rPr lang="ja-JP" altLang="en-US" dirty="0" smtClean="0"/>
              <a:t>を考える</a:t>
            </a:r>
            <a:endParaRPr lang="en-US" altLang="ja-JP" dirty="0" smtClean="0"/>
          </a:p>
          <a:p>
            <a:r>
              <a:rPr lang="ja-JP" altLang="en-US" dirty="0">
                <a:solidFill>
                  <a:schemeClr val="bg1">
                    <a:lumMod val="50000"/>
                  </a:schemeClr>
                </a:solidFill>
              </a:rPr>
              <a:t>このような問題</a:t>
            </a:r>
            <a:r>
              <a:rPr lang="ja-JP" altLang="en-US" dirty="0" smtClean="0">
                <a:solidFill>
                  <a:schemeClr val="bg1">
                    <a:lumMod val="50000"/>
                  </a:schemeClr>
                </a:solidFill>
              </a:rPr>
              <a:t>は</a:t>
            </a:r>
            <a:r>
              <a:rPr lang="en-US" altLang="ja-JP" dirty="0" smtClean="0">
                <a:solidFill>
                  <a:schemeClr val="bg1">
                    <a:lumMod val="50000"/>
                  </a:schemeClr>
                </a:solidFill>
              </a:rPr>
              <a:t>, </a:t>
            </a:r>
            <a:r>
              <a:rPr lang="ja-JP" altLang="en-US" dirty="0" smtClean="0">
                <a:solidFill>
                  <a:schemeClr val="bg1">
                    <a:lumMod val="50000"/>
                  </a:schemeClr>
                </a:solidFill>
              </a:rPr>
              <a:t>有限重み付き決定論的</a:t>
            </a:r>
            <a:r>
              <a:rPr lang="ja-JP" altLang="en-US" dirty="0">
                <a:solidFill>
                  <a:schemeClr val="bg1">
                    <a:lumMod val="50000"/>
                  </a:schemeClr>
                </a:solidFill>
              </a:rPr>
              <a:t>遷移</a:t>
            </a:r>
            <a:r>
              <a:rPr lang="ja-JP" altLang="en-US" dirty="0" smtClean="0">
                <a:solidFill>
                  <a:schemeClr val="bg1">
                    <a:lumMod val="50000"/>
                  </a:schemeClr>
                </a:solidFill>
              </a:rPr>
              <a:t>システムモデルで研究された</a:t>
            </a:r>
            <a:endParaRPr lang="en-US" altLang="ja-JP" dirty="0" smtClean="0">
              <a:solidFill>
                <a:schemeClr val="bg1">
                  <a:lumMod val="50000"/>
                </a:schemeClr>
              </a:solidFill>
            </a:endParaRPr>
          </a:p>
          <a:p>
            <a:r>
              <a:rPr lang="ja-JP" altLang="en-US" dirty="0" smtClean="0">
                <a:solidFill>
                  <a:schemeClr val="bg1">
                    <a:lumMod val="50000"/>
                  </a:schemeClr>
                </a:solidFill>
              </a:rPr>
              <a:t>システムのある状態で局所的に観測された報酬を持つ複雑</a:t>
            </a:r>
            <a:r>
              <a:rPr lang="ja-JP" altLang="en-US" dirty="0">
                <a:solidFill>
                  <a:schemeClr val="bg1">
                    <a:lumMod val="50000"/>
                  </a:schemeClr>
                </a:solidFill>
              </a:rPr>
              <a:t>な決定論的モデル</a:t>
            </a:r>
            <a:r>
              <a:rPr lang="ja-JP" altLang="en-US" dirty="0" smtClean="0">
                <a:solidFill>
                  <a:schemeClr val="bg1">
                    <a:lumMod val="50000"/>
                  </a:schemeClr>
                </a:solidFill>
              </a:rPr>
              <a:t>が</a:t>
            </a:r>
            <a:r>
              <a:rPr lang="en-US" altLang="ja-JP" dirty="0" smtClean="0">
                <a:solidFill>
                  <a:schemeClr val="bg1">
                    <a:lumMod val="50000"/>
                  </a:schemeClr>
                </a:solidFill>
              </a:rPr>
              <a:t>, </a:t>
            </a:r>
            <a:r>
              <a:rPr lang="ja-JP" altLang="en-US" dirty="0" smtClean="0">
                <a:solidFill>
                  <a:schemeClr val="bg1">
                    <a:lumMod val="50000"/>
                  </a:schemeClr>
                </a:solidFill>
              </a:rPr>
              <a:t>研究</a:t>
            </a:r>
            <a:r>
              <a:rPr lang="ja-JP" altLang="en-US" dirty="0">
                <a:solidFill>
                  <a:schemeClr val="bg1">
                    <a:lumMod val="50000"/>
                  </a:schemeClr>
                </a:solidFill>
              </a:rPr>
              <a:t>された</a:t>
            </a:r>
            <a:endParaRPr lang="en-US" altLang="ja-JP" dirty="0">
              <a:solidFill>
                <a:schemeClr val="bg1">
                  <a:lumMod val="50000"/>
                </a:schemeClr>
              </a:solidFill>
            </a:endParaRPr>
          </a:p>
          <a:p>
            <a:pPr marL="0" indent="0">
              <a:buNone/>
            </a:pPr>
            <a:endParaRPr lang="en-US" altLang="ja-JP" dirty="0" smtClean="0"/>
          </a:p>
          <a:p>
            <a:endParaRPr lang="en-US" altLang="ja-JP" dirty="0"/>
          </a:p>
        </p:txBody>
      </p:sp>
    </p:spTree>
    <p:extLst>
      <p:ext uri="{BB962C8B-B14F-4D97-AF65-F5344CB8AC3E}">
        <p14:creationId xmlns:p14="http://schemas.microsoft.com/office/powerpoint/2010/main" val="1396881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C. Optimization problem</a:t>
            </a:r>
            <a:endParaRPr kumimoji="1" lang="ja-JP" altLang="en-US" sz="3200" dirty="0"/>
          </a:p>
        </p:txBody>
      </p:sp>
      <mc:AlternateContent xmlns:mc="http://schemas.openxmlformats.org/markup-compatibility/2006" xmlns:a14="http://schemas.microsoft.com/office/drawing/2010/main">
        <mc:Choice Requires="a14">
          <p:sp>
            <p:nvSpPr>
              <p:cNvPr id="7" name="コンテンツ プレースホルダー 2"/>
              <p:cNvSpPr>
                <a:spLocks noGrp="1"/>
              </p:cNvSpPr>
              <p:nvPr>
                <p:ph idx="1"/>
              </p:nvPr>
            </p:nvSpPr>
            <p:spPr>
              <a:xfrm>
                <a:off x="845127" y="1293337"/>
                <a:ext cx="10515600" cy="5640199"/>
              </a:xfrm>
            </p:spPr>
            <p:txBody>
              <a:bodyPr>
                <a:normAutofit/>
              </a:bodyPr>
              <a:lstStyle/>
              <a:p>
                <a:r>
                  <a:rPr lang="ja-JP" altLang="en-US" dirty="0" smtClean="0">
                    <a:latin typeface="+mn-ea"/>
                  </a:rPr>
                  <a:t>定式化のために</a:t>
                </a:r>
                <a:r>
                  <a:rPr lang="en-US" altLang="ja-JP" dirty="0" smtClean="0">
                    <a:latin typeface="+mn-ea"/>
                  </a:rPr>
                  <a:t>, </a:t>
                </a:r>
                <a:r>
                  <a:rPr lang="ja-JP" altLang="en-US" dirty="0" smtClean="0">
                    <a:latin typeface="+mn-ea"/>
                  </a:rPr>
                  <a:t>状態集合</a:t>
                </a:r>
                <a:r>
                  <a:rPr lang="en-US" altLang="ja-JP" dirty="0" smtClean="0">
                    <a:latin typeface="+mn-ea"/>
                  </a:rPr>
                  <a:t>                                   </a:t>
                </a:r>
                <a:r>
                  <a:rPr lang="ja-JP" altLang="en-US" dirty="0" smtClean="0">
                    <a:latin typeface="+mn-ea"/>
                  </a:rPr>
                  <a:t>を考える</a:t>
                </a:r>
                <a:endParaRPr lang="en-US" altLang="ja-JP" dirty="0" smtClean="0">
                  <a:latin typeface="+mn-ea"/>
                </a:endParaRPr>
              </a:p>
              <a:p>
                <a:r>
                  <a:rPr lang="ja-JP" altLang="en-US" dirty="0" smtClean="0">
                    <a:latin typeface="+mn-ea"/>
                  </a:rPr>
                  <a:t>タスク</a:t>
                </a:r>
                <a14:m>
                  <m:oMath xmlns:m="http://schemas.openxmlformats.org/officeDocument/2006/math">
                    <m:r>
                      <a:rPr lang="ja-JP" altLang="en-US" i="1" smtClean="0">
                        <a:latin typeface="Cambria Math" panose="02040503050406030204" pitchFamily="18" charset="0"/>
                      </a:rPr>
                      <m:t>𝜑</m:t>
                    </m:r>
                  </m:oMath>
                </a14:m>
                <a:r>
                  <a:rPr lang="ja-JP" altLang="en-US" dirty="0" smtClean="0">
                    <a:latin typeface="+mn-ea"/>
                  </a:rPr>
                  <a:t>は実行可能である</a:t>
                </a:r>
                <a:endParaRPr lang="en-US" altLang="ja-JP" dirty="0" smtClean="0">
                  <a:latin typeface="+mn-ea"/>
                </a:endParaRPr>
              </a:p>
              <a:p>
                <a:r>
                  <a:rPr lang="ja-JP" altLang="en-US" dirty="0" smtClean="0">
                    <a:latin typeface="+mn-ea"/>
                  </a:rPr>
                  <a:t>　　への</a:t>
                </a:r>
                <a:r>
                  <a:rPr lang="en-US" altLang="ja-JP" dirty="0" smtClean="0">
                    <a:latin typeface="+mn-ea"/>
                  </a:rPr>
                  <a:t>MDP</a:t>
                </a:r>
                <a:r>
                  <a:rPr lang="ja-JP" altLang="en-US" dirty="0" smtClean="0">
                    <a:latin typeface="+mn-ea"/>
                  </a:rPr>
                  <a:t>経路はサイクルになっているといえる</a:t>
                </a:r>
                <a:endParaRPr lang="en-US" altLang="ja-JP" dirty="0" smtClean="0">
                  <a:latin typeface="+mn-ea"/>
                </a:endParaRPr>
              </a:p>
              <a:p>
                <a:r>
                  <a:rPr lang="en-US" altLang="ja-JP" dirty="0" smtClean="0">
                    <a:latin typeface="+mn-ea"/>
                  </a:rPr>
                  <a:t>MDP</a:t>
                </a:r>
                <a:r>
                  <a:rPr lang="ja-JP" altLang="en-US" dirty="0" smtClean="0">
                    <a:latin typeface="+mn-ea"/>
                  </a:rPr>
                  <a:t>のサンプル経路　　　　　を与えたとき</a:t>
                </a:r>
                <a:r>
                  <a:rPr lang="en-US" altLang="ja-JP" dirty="0" smtClean="0">
                    <a:latin typeface="+mn-ea"/>
                  </a:rPr>
                  <a:t>, </a:t>
                </a:r>
              </a:p>
              <a:p>
                <a:pPr marL="0" indent="0">
                  <a:buNone/>
                </a:pPr>
                <a:r>
                  <a:rPr lang="en-US" altLang="ja-JP" dirty="0" smtClean="0">
                    <a:latin typeface="+mn-ea"/>
                  </a:rPr>
                  <a:t>                   </a:t>
                </a:r>
                <a:r>
                  <a:rPr lang="ja-JP" altLang="en-US" dirty="0" smtClean="0">
                    <a:latin typeface="+mn-ea"/>
                  </a:rPr>
                  <a:t>は</a:t>
                </a:r>
                <a:r>
                  <a:rPr lang="en-US" altLang="ja-JP" dirty="0" smtClean="0">
                    <a:latin typeface="+mn-ea"/>
                  </a:rPr>
                  <a:t>N</a:t>
                </a:r>
                <a:r>
                  <a:rPr lang="ja-JP" altLang="en-US" dirty="0" smtClean="0">
                    <a:latin typeface="+mn-ea"/>
                  </a:rPr>
                  <a:t>番目までのサイクルである</a:t>
                </a:r>
                <a:endParaRPr lang="en-US" altLang="ja-JP" dirty="0" smtClean="0">
                  <a:latin typeface="+mn-ea"/>
                </a:endParaRPr>
              </a:p>
              <a:p>
                <a:r>
                  <a:rPr lang="en-US" altLang="ja-JP" dirty="0">
                    <a:latin typeface="+mn-ea"/>
                  </a:rPr>
                  <a:t>a</a:t>
                </a:r>
                <a:r>
                  <a:rPr lang="en-US" altLang="ja-JP" dirty="0" smtClean="0">
                    <a:latin typeface="+mn-ea"/>
                  </a:rPr>
                  <a:t>verage cost per cycle(ACPC,</a:t>
                </a:r>
                <a:r>
                  <a:rPr lang="ja-JP" altLang="en-US" dirty="0"/>
                  <a:t>平均サイクル単価</a:t>
                </a:r>
                <a:r>
                  <a:rPr lang="en-US" altLang="ja-JP" dirty="0" smtClean="0">
                    <a:latin typeface="+mn-ea"/>
                  </a:rPr>
                  <a:t>)</a:t>
                </a:r>
              </a:p>
              <a:p>
                <a:endParaRPr lang="en-US" altLang="ja-JP" dirty="0">
                  <a:latin typeface="+mn-ea"/>
                </a:endParaRPr>
              </a:p>
              <a:p>
                <a:endParaRPr lang="en-US" altLang="ja-JP" dirty="0" smtClean="0">
                  <a:latin typeface="+mn-ea"/>
                </a:endParaRPr>
              </a:p>
              <a:p>
                <a:pPr marL="0" indent="0">
                  <a:buNone/>
                </a:pPr>
                <a:r>
                  <a:rPr lang="ja-JP" altLang="en-US" dirty="0">
                    <a:latin typeface="+mn-ea"/>
                  </a:rPr>
                  <a:t>　</a:t>
                </a:r>
                <a:r>
                  <a:rPr lang="ja-JP" altLang="en-US" dirty="0" smtClean="0">
                    <a:latin typeface="+mn-ea"/>
                  </a:rPr>
                  <a:t>これを最小化する問題に</a:t>
                </a:r>
                <a:r>
                  <a:rPr lang="en-US" altLang="ja-JP" dirty="0" smtClean="0">
                    <a:latin typeface="+mn-ea"/>
                  </a:rPr>
                  <a:t>Prob. 1</a:t>
                </a:r>
                <a:r>
                  <a:rPr lang="ja-JP" altLang="en-US" dirty="0" smtClean="0">
                    <a:latin typeface="+mn-ea"/>
                  </a:rPr>
                  <a:t>を置き換える</a:t>
                </a:r>
                <a:endParaRPr lang="en-US" altLang="ja-JP" dirty="0">
                  <a:latin typeface="+mn-ea"/>
                </a:endParaRPr>
              </a:p>
              <a:p>
                <a:pPr marL="0" indent="0">
                  <a:buNone/>
                </a:pPr>
                <a:r>
                  <a:rPr lang="ja-JP" altLang="en-US" dirty="0" smtClean="0">
                    <a:latin typeface="+mn-ea"/>
                  </a:rPr>
                  <a:t>　</a:t>
                </a:r>
                <a:endParaRPr lang="en-US" altLang="ja-JP" dirty="0">
                  <a:latin typeface="+mn-ea"/>
                </a:endParaRPr>
              </a:p>
            </p:txBody>
          </p:sp>
        </mc:Choice>
        <mc:Fallback xmlns="">
          <p:sp>
            <p:nvSpPr>
              <p:cNvPr id="7" name="コンテンツ プレースホルダー 2"/>
              <p:cNvSpPr>
                <a:spLocks noGrp="1" noRot="1" noChangeAspect="1" noMove="1" noResize="1" noEditPoints="1" noAdjustHandles="1" noChangeArrowheads="1" noChangeShapeType="1" noTextEdit="1"/>
              </p:cNvSpPr>
              <p:nvPr>
                <p:ph idx="1"/>
              </p:nvPr>
            </p:nvSpPr>
            <p:spPr>
              <a:xfrm>
                <a:off x="845127" y="1293337"/>
                <a:ext cx="10515600" cy="5640199"/>
              </a:xfrm>
              <a:blipFill>
                <a:blip r:embed="rId2"/>
                <a:stretch>
                  <a:fillRect l="-928" t="-1838"/>
                </a:stretch>
              </a:blipFill>
            </p:spPr>
            <p:txBody>
              <a:bodyPr/>
              <a:lstStyle/>
              <a:p>
                <a:r>
                  <a:rPr lang="ja-JP" altLang="en-US">
                    <a:noFill/>
                  </a:rPr>
                  <a:t> </a:t>
                </a:r>
              </a:p>
            </p:txBody>
          </p:sp>
        </mc:Fallback>
      </mc:AlternateContent>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4634" y="1388754"/>
            <a:ext cx="3629532" cy="381053"/>
          </a:xfrm>
          <a:prstGeom prst="rect">
            <a:avLst/>
          </a:prstGeom>
        </p:spPr>
      </p:pic>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t="1" r="86422" b="-1401"/>
          <a:stretch/>
        </p:blipFill>
        <p:spPr>
          <a:xfrm>
            <a:off x="1161038" y="2425705"/>
            <a:ext cx="492834" cy="386389"/>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104" y="4335124"/>
            <a:ext cx="6716062" cy="1095528"/>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2083" y="2812094"/>
            <a:ext cx="1019317" cy="419158"/>
          </a:xfrm>
          <a:prstGeom prst="rect">
            <a:avLst/>
          </a:prstGeom>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1038" y="3378319"/>
            <a:ext cx="1762371" cy="390580"/>
          </a:xfrm>
          <a:prstGeom prst="rect">
            <a:avLst/>
          </a:prstGeom>
        </p:spPr>
      </p:pic>
    </p:spTree>
    <p:extLst>
      <p:ext uri="{BB962C8B-B14F-4D97-AF65-F5344CB8AC3E}">
        <p14:creationId xmlns:p14="http://schemas.microsoft.com/office/powerpoint/2010/main" val="42476891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C. Optimization problem</a:t>
            </a:r>
            <a:endParaRPr kumimoji="1" lang="ja-JP" altLang="en-US" sz="3200" dirty="0"/>
          </a:p>
        </p:txBody>
      </p:sp>
      <mc:AlternateContent xmlns:mc="http://schemas.openxmlformats.org/markup-compatibility/2006" xmlns:a14="http://schemas.microsoft.com/office/drawing/2010/main">
        <mc:Choice Requires="a14">
          <p:sp>
            <p:nvSpPr>
              <p:cNvPr id="7" name="コンテンツ プレースホルダー 2"/>
              <p:cNvSpPr>
                <a:spLocks noGrp="1"/>
              </p:cNvSpPr>
              <p:nvPr>
                <p:ph idx="1"/>
              </p:nvPr>
            </p:nvSpPr>
            <p:spPr>
              <a:xfrm>
                <a:off x="845127" y="1293337"/>
                <a:ext cx="10515600" cy="5640199"/>
              </a:xfrm>
            </p:spPr>
            <p:txBody>
              <a:bodyPr>
                <a:normAutofit/>
              </a:bodyPr>
              <a:lstStyle/>
              <a:p>
                <a:pPr marL="0" indent="0">
                  <a:buNone/>
                </a:pPr>
                <a:r>
                  <a:rPr lang="en-US" altLang="ja-JP" dirty="0" smtClean="0">
                    <a:latin typeface="+mn-ea"/>
                  </a:rPr>
                  <a:t>Problem 2</a:t>
                </a:r>
              </a:p>
              <a:p>
                <a:pPr marL="0" indent="0">
                  <a:buNone/>
                </a:pPr>
                <a:r>
                  <a:rPr lang="en-US" altLang="ja-JP" dirty="0" smtClean="0">
                    <a:latin typeface="+mn-ea"/>
                  </a:rPr>
                  <a:t>LTL</a:t>
                </a:r>
                <a:r>
                  <a:rPr lang="ja-JP" altLang="en-US" dirty="0" smtClean="0">
                    <a:latin typeface="+mn-ea"/>
                  </a:rPr>
                  <a:t>式</a:t>
                </a:r>
                <a14:m>
                  <m:oMath xmlns:m="http://schemas.openxmlformats.org/officeDocument/2006/math">
                    <m:r>
                      <a:rPr lang="ja-JP" altLang="en-US" i="1">
                        <a:latin typeface="Cambria Math" panose="02040503050406030204" pitchFamily="18" charset="0"/>
                      </a:rPr>
                      <m:t>𝜙</m:t>
                    </m:r>
                  </m:oMath>
                </a14:m>
                <a:r>
                  <a:rPr lang="ja-JP" altLang="en-US" dirty="0" smtClean="0">
                    <a:latin typeface="+mn-ea"/>
                  </a:rPr>
                  <a:t>を満たす確率を最大化するすべての政策において</a:t>
                </a:r>
                <a:r>
                  <a:rPr lang="en-US" altLang="ja-JP" dirty="0" smtClean="0">
                    <a:latin typeface="+mn-ea"/>
                  </a:rPr>
                  <a:t>, ACPC</a:t>
                </a:r>
                <a:r>
                  <a:rPr lang="ja-JP" altLang="en-US" dirty="0" smtClean="0">
                    <a:latin typeface="+mn-ea"/>
                  </a:rPr>
                  <a:t>を最小化する定常政策　　 を見つける</a:t>
                </a:r>
                <a:endParaRPr lang="en-US" altLang="ja-JP" dirty="0" smtClean="0">
                  <a:latin typeface="+mn-ea"/>
                </a:endParaRPr>
              </a:p>
              <a:p>
                <a:pPr marL="0" indent="0">
                  <a:buNone/>
                </a:pPr>
                <a:r>
                  <a:rPr lang="ja-JP" altLang="en-US" dirty="0" smtClean="0">
                    <a:latin typeface="+mn-ea"/>
                  </a:rPr>
                  <a:t>すなわち</a:t>
                </a:r>
                <a:r>
                  <a:rPr lang="en-US" altLang="ja-JP" dirty="0" smtClean="0">
                    <a:latin typeface="+mn-ea"/>
                  </a:rPr>
                  <a:t>, </a:t>
                </a:r>
              </a:p>
            </p:txBody>
          </p:sp>
        </mc:Choice>
        <mc:Fallback xmlns="">
          <p:sp>
            <p:nvSpPr>
              <p:cNvPr id="7" name="コンテンツ プレースホルダー 2"/>
              <p:cNvSpPr>
                <a:spLocks noGrp="1" noRot="1" noChangeAspect="1" noMove="1" noResize="1" noEditPoints="1" noAdjustHandles="1" noChangeArrowheads="1" noChangeShapeType="1" noTextEdit="1"/>
              </p:cNvSpPr>
              <p:nvPr>
                <p:ph idx="1"/>
              </p:nvPr>
            </p:nvSpPr>
            <p:spPr>
              <a:xfrm>
                <a:off x="845127" y="1293337"/>
                <a:ext cx="10515600" cy="5640199"/>
              </a:xfrm>
              <a:blipFill>
                <a:blip r:embed="rId2"/>
                <a:stretch>
                  <a:fillRect l="-1217" t="-1838"/>
                </a:stretch>
              </a:blipFill>
            </p:spPr>
            <p:txBody>
              <a:bodyPr/>
              <a:lstStyle/>
              <a:p>
                <a:r>
                  <a:rPr lang="ja-JP" altLang="en-US">
                    <a:noFill/>
                  </a:rPr>
                  <a:t> </a:t>
                </a:r>
              </a:p>
            </p:txBody>
          </p:sp>
        </mc:Fallback>
      </mc:AlternateContent>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r="18034"/>
          <a:stretch/>
        </p:blipFill>
        <p:spPr>
          <a:xfrm>
            <a:off x="2295325" y="3157842"/>
            <a:ext cx="5504905" cy="1095528"/>
          </a:xfrm>
          <a:prstGeom prst="rect">
            <a:avLst/>
          </a:prstGeom>
        </p:spPr>
      </p:pic>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r="83996" b="697"/>
          <a:stretch/>
        </p:blipFill>
        <p:spPr>
          <a:xfrm>
            <a:off x="4120291" y="2199741"/>
            <a:ext cx="515320" cy="416238"/>
          </a:xfrm>
          <a:prstGeom prst="rect">
            <a:avLst/>
          </a:prstGeom>
        </p:spPr>
      </p:pic>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0341" y="2738684"/>
            <a:ext cx="3219899" cy="419158"/>
          </a:xfrm>
          <a:prstGeom prst="rect">
            <a:avLst/>
          </a:prstGeom>
        </p:spPr>
      </p:pic>
    </p:spTree>
    <p:extLst>
      <p:ext uri="{BB962C8B-B14F-4D97-AF65-F5344CB8AC3E}">
        <p14:creationId xmlns:p14="http://schemas.microsoft.com/office/powerpoint/2010/main" val="4778237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C. Optimization problem</a:t>
            </a:r>
            <a:endParaRPr kumimoji="1" lang="ja-JP" altLang="en-US" sz="3200" dirty="0"/>
          </a:p>
        </p:txBody>
      </p:sp>
      <mc:AlternateContent xmlns:mc="http://schemas.openxmlformats.org/markup-compatibility/2006" xmlns:a14="http://schemas.microsoft.com/office/drawing/2010/main">
        <mc:Choice Requires="a14">
          <p:sp>
            <p:nvSpPr>
              <p:cNvPr id="7" name="コンテンツ プレースホルダー 2"/>
              <p:cNvSpPr>
                <a:spLocks noGrp="1"/>
              </p:cNvSpPr>
              <p:nvPr>
                <p:ph idx="1"/>
              </p:nvPr>
            </p:nvSpPr>
            <p:spPr>
              <a:xfrm>
                <a:off x="845127" y="1277153"/>
                <a:ext cx="10515600" cy="5640199"/>
              </a:xfrm>
            </p:spPr>
            <p:txBody>
              <a:bodyPr>
                <a:normAutofit/>
              </a:bodyPr>
              <a:lstStyle/>
              <a:p>
                <a:r>
                  <a:rPr lang="en-US" altLang="ja-JP" dirty="0" smtClean="0">
                    <a:latin typeface="+mn-ea"/>
                  </a:rPr>
                  <a:t>Prob. 2</a:t>
                </a:r>
                <a:r>
                  <a:rPr lang="ja-JP" altLang="en-US" dirty="0" smtClean="0">
                    <a:latin typeface="+mn-ea"/>
                  </a:rPr>
                  <a:t>は</a:t>
                </a:r>
                <a:r>
                  <a:rPr lang="en-US" altLang="ja-JP" dirty="0" smtClean="0">
                    <a:latin typeface="+mn-ea"/>
                  </a:rPr>
                  <a:t>2</a:t>
                </a:r>
                <a:r>
                  <a:rPr lang="ja-JP" altLang="en-US" dirty="0" smtClean="0">
                    <a:latin typeface="+mn-ea"/>
                  </a:rPr>
                  <a:t>ステップで解く</a:t>
                </a:r>
                <a:endParaRPr lang="en-US" altLang="ja-JP" dirty="0" smtClean="0">
                  <a:latin typeface="+mn-ea"/>
                </a:endParaRPr>
              </a:p>
              <a:p>
                <a:r>
                  <a:rPr lang="en-US" altLang="ja-JP" dirty="0" smtClean="0">
                    <a:latin typeface="+mn-ea"/>
                  </a:rPr>
                  <a:t>1)LTL synthesis step :      </a:t>
                </a:r>
                <a:r>
                  <a:rPr lang="ja-JP" altLang="en-US" dirty="0" smtClean="0">
                    <a:latin typeface="+mn-ea"/>
                  </a:rPr>
                  <a:t>の政策を計算</a:t>
                </a:r>
                <a:endParaRPr lang="en-US" altLang="ja-JP" dirty="0" smtClean="0">
                  <a:latin typeface="+mn-ea"/>
                </a:endParaRPr>
              </a:p>
              <a:p>
                <a:r>
                  <a:rPr lang="ja-JP" altLang="en-US" dirty="0" smtClean="0">
                    <a:latin typeface="+mn-ea"/>
                  </a:rPr>
                  <a:t>合成</a:t>
                </a:r>
                <a:r>
                  <a:rPr lang="en-US" altLang="ja-JP" dirty="0" smtClean="0">
                    <a:latin typeface="+mn-ea"/>
                  </a:rPr>
                  <a:t>MDP                       </a:t>
                </a:r>
                <a:r>
                  <a:rPr lang="ja-JP" altLang="en-US" dirty="0">
                    <a:latin typeface="+mn-ea"/>
                  </a:rPr>
                  <a:t>を</a:t>
                </a:r>
                <a:r>
                  <a:rPr lang="ja-JP" altLang="en-US" dirty="0" smtClean="0">
                    <a:latin typeface="+mn-ea"/>
                  </a:rPr>
                  <a:t>構成</a:t>
                </a:r>
                <a:endParaRPr lang="en-US" altLang="ja-JP" dirty="0" smtClean="0">
                  <a:latin typeface="+mn-ea"/>
                </a:endParaRPr>
              </a:p>
              <a:p>
                <a:pPr marL="0" indent="0">
                  <a:buNone/>
                </a:pPr>
                <a:endParaRPr lang="en-US" altLang="ja-JP" dirty="0">
                  <a:latin typeface="+mn-ea"/>
                </a:endParaRPr>
              </a:p>
              <a:p>
                <a:r>
                  <a:rPr lang="en-US" altLang="ja-JP" dirty="0" smtClean="0">
                    <a:latin typeface="+mn-ea"/>
                  </a:rPr>
                  <a:t>      </a:t>
                </a:r>
                <a:r>
                  <a:rPr lang="ja-JP" altLang="en-US" dirty="0" smtClean="0">
                    <a:latin typeface="+mn-ea"/>
                  </a:rPr>
                  <a:t>の</a:t>
                </a:r>
                <a:r>
                  <a:rPr lang="en-US" altLang="ja-JP" dirty="0" smtClean="0">
                    <a:latin typeface="+mn-ea"/>
                  </a:rPr>
                  <a:t>accepting maximum end components(AMECs)</a:t>
                </a:r>
                <a:r>
                  <a:rPr lang="ja-JP" altLang="en-US" dirty="0" smtClean="0">
                    <a:latin typeface="+mn-ea"/>
                  </a:rPr>
                  <a:t>の集合の計算</a:t>
                </a:r>
                <a:endParaRPr lang="en-US" altLang="ja-JP" dirty="0" smtClean="0">
                  <a:latin typeface="+mn-ea"/>
                </a:endParaRPr>
              </a:p>
              <a:p>
                <a:pPr marL="0" indent="0">
                  <a:buNone/>
                </a:pPr>
                <a:r>
                  <a:rPr lang="ja-JP" altLang="en-US" dirty="0" smtClean="0">
                    <a:latin typeface="+mn-ea"/>
                  </a:rPr>
                  <a:t>　</a:t>
                </a:r>
                <a:r>
                  <a:rPr lang="en-US" altLang="ja-JP" dirty="0" smtClean="0">
                    <a:latin typeface="+mn-ea"/>
                  </a:rPr>
                  <a:t>AMEC</a:t>
                </a:r>
                <a:r>
                  <a:rPr lang="ja-JP" altLang="en-US" dirty="0" smtClean="0">
                    <a:latin typeface="+mn-ea"/>
                  </a:rPr>
                  <a:t>　　 </a:t>
                </a:r>
                <a:r>
                  <a:rPr lang="ja-JP" altLang="en-US" dirty="0" err="1" smtClean="0">
                    <a:latin typeface="+mn-ea"/>
                  </a:rPr>
                  <a:t>は</a:t>
                </a:r>
                <a:r>
                  <a:rPr lang="en-US" altLang="ja-JP" dirty="0" smtClean="0">
                    <a:latin typeface="+mn-ea"/>
                  </a:rPr>
                  <a:t>MDP</a:t>
                </a:r>
                <a:r>
                  <a:rPr lang="ja-JP" altLang="en-US" dirty="0" smtClean="0">
                    <a:latin typeface="+mn-ea"/>
                  </a:rPr>
                  <a:t>の</a:t>
                </a:r>
                <a:r>
                  <a:rPr lang="en-US" altLang="ja-JP" dirty="0" smtClean="0">
                    <a:latin typeface="+mn-ea"/>
                  </a:rPr>
                  <a:t>communicating sub-MDP</a:t>
                </a:r>
                <a:r>
                  <a:rPr lang="ja-JP" altLang="en-US" dirty="0" smtClean="0">
                    <a:latin typeface="+mn-ea"/>
                  </a:rPr>
                  <a:t>である</a:t>
                </a:r>
                <a:endParaRPr lang="en-US" altLang="ja-JP" dirty="0" smtClean="0">
                  <a:latin typeface="+mn-ea"/>
                </a:endParaRPr>
              </a:p>
              <a:p>
                <a:pPr marL="0" indent="0">
                  <a:buNone/>
                </a:pPr>
                <a:r>
                  <a:rPr lang="ja-JP" altLang="en-US" dirty="0">
                    <a:latin typeface="+mn-ea"/>
                  </a:rPr>
                  <a:t>　</a:t>
                </a:r>
                <a:r>
                  <a:rPr lang="ja-JP" altLang="en-US" dirty="0" smtClean="0">
                    <a:latin typeface="+mn-ea"/>
                  </a:rPr>
                  <a:t>注 </a:t>
                </a:r>
                <a:r>
                  <a:rPr lang="en-US" altLang="ja-JP" dirty="0" smtClean="0">
                    <a:latin typeface="+mn-ea"/>
                  </a:rPr>
                  <a:t>: AMECs</a:t>
                </a:r>
                <a:r>
                  <a:rPr lang="ja-JP" altLang="en-US" dirty="0" smtClean="0">
                    <a:latin typeface="+mn-ea"/>
                  </a:rPr>
                  <a:t>は複数存在するかもしれない</a:t>
                </a:r>
                <a:endParaRPr lang="en-US" altLang="ja-JP" dirty="0" smtClean="0">
                  <a:latin typeface="+mn-ea"/>
                </a:endParaRPr>
              </a:p>
              <a:p>
                <a:r>
                  <a:rPr lang="ja-JP" altLang="en-US" dirty="0" smtClean="0">
                    <a:latin typeface="+mn-ea"/>
                  </a:rPr>
                  <a:t>最大確率で</a:t>
                </a:r>
                <a:r>
                  <a:rPr lang="en-US" altLang="ja-JP" dirty="0" smtClean="0">
                    <a:latin typeface="+mn-ea"/>
                  </a:rPr>
                  <a:t>AMEC</a:t>
                </a:r>
                <a:r>
                  <a:rPr lang="ja-JP" altLang="en-US" dirty="0" err="1" smtClean="0">
                    <a:latin typeface="+mn-ea"/>
                  </a:rPr>
                  <a:t>に到</a:t>
                </a:r>
                <a:r>
                  <a:rPr lang="ja-JP" altLang="en-US" dirty="0" smtClean="0">
                    <a:latin typeface="+mn-ea"/>
                  </a:rPr>
                  <a:t>達することのできる　　　の定常政策は</a:t>
                </a:r>
                <a:r>
                  <a:rPr lang="en-US" altLang="ja-JP" dirty="0" smtClean="0">
                    <a:latin typeface="+mn-ea"/>
                  </a:rPr>
                  <a:t>,</a:t>
                </a:r>
              </a:p>
              <a:p>
                <a:pPr marL="0" indent="0">
                  <a:buNone/>
                </a:pPr>
                <a:r>
                  <a:rPr lang="ja-JP" altLang="en-US" dirty="0" smtClean="0">
                    <a:latin typeface="+mn-ea"/>
                  </a:rPr>
                  <a:t>　最大確率で</a:t>
                </a:r>
                <a:r>
                  <a:rPr lang="en-US" altLang="ja-JP" dirty="0" smtClean="0">
                    <a:latin typeface="+mn-ea"/>
                  </a:rPr>
                  <a:t>LTL</a:t>
                </a:r>
                <a:r>
                  <a:rPr lang="ja-JP" altLang="en-US" dirty="0" smtClean="0">
                    <a:latin typeface="+mn-ea"/>
                  </a:rPr>
                  <a:t>式</a:t>
                </a:r>
                <a14:m>
                  <m:oMath xmlns:m="http://schemas.openxmlformats.org/officeDocument/2006/math">
                    <m:r>
                      <a:rPr lang="ja-JP" altLang="en-US" i="1">
                        <a:latin typeface="Cambria Math" panose="02040503050406030204" pitchFamily="18" charset="0"/>
                      </a:rPr>
                      <m:t>𝜙</m:t>
                    </m:r>
                  </m:oMath>
                </a14:m>
                <a:r>
                  <a:rPr lang="ja-JP" altLang="en-US" dirty="0" smtClean="0">
                    <a:latin typeface="+mn-ea"/>
                  </a:rPr>
                  <a:t>を満たす　　 上の最適政策を最低</a:t>
                </a:r>
                <a:r>
                  <a:rPr lang="en-US" altLang="ja-JP" dirty="0" smtClean="0">
                    <a:latin typeface="+mn-ea"/>
                  </a:rPr>
                  <a:t>1</a:t>
                </a:r>
                <a:r>
                  <a:rPr lang="ja-JP" altLang="en-US" dirty="0" smtClean="0">
                    <a:latin typeface="+mn-ea"/>
                  </a:rPr>
                  <a:t>つ導く</a:t>
                </a:r>
                <a:endParaRPr lang="en-US" altLang="ja-JP" dirty="0" smtClean="0">
                  <a:latin typeface="+mn-ea"/>
                </a:endParaRPr>
              </a:p>
              <a:p>
                <a:pPr marL="0" indent="0">
                  <a:buNone/>
                </a:pPr>
                <a:r>
                  <a:rPr lang="ja-JP" altLang="en-US" dirty="0" smtClean="0">
                    <a:latin typeface="+mn-ea"/>
                  </a:rPr>
                  <a:t>　　　 の政策は一般的に</a:t>
                </a:r>
                <a:r>
                  <a:rPr lang="en-US" altLang="ja-JP" dirty="0" smtClean="0">
                    <a:latin typeface="+mn-ea"/>
                  </a:rPr>
                  <a:t>unique</a:t>
                </a:r>
                <a:r>
                  <a:rPr lang="ja-JP" altLang="en-US" dirty="0" smtClean="0">
                    <a:latin typeface="+mn-ea"/>
                  </a:rPr>
                  <a:t>ではなく</a:t>
                </a:r>
                <a:r>
                  <a:rPr lang="en-US" altLang="ja-JP" dirty="0" smtClean="0">
                    <a:latin typeface="+mn-ea"/>
                  </a:rPr>
                  <a:t>, </a:t>
                </a:r>
                <a:r>
                  <a:rPr lang="ja-JP" altLang="en-US" dirty="0" smtClean="0">
                    <a:latin typeface="+mn-ea"/>
                  </a:rPr>
                  <a:t>さまざまなアルゴリズムで得られる</a:t>
                </a:r>
                <a:endParaRPr lang="en-US" altLang="ja-JP" dirty="0">
                  <a:latin typeface="+mn-ea"/>
                </a:endParaRPr>
              </a:p>
            </p:txBody>
          </p:sp>
        </mc:Choice>
        <mc:Fallback xmlns="">
          <p:sp>
            <p:nvSpPr>
              <p:cNvPr id="7" name="コンテンツ プレースホルダー 2"/>
              <p:cNvSpPr>
                <a:spLocks noGrp="1" noRot="1" noChangeAspect="1" noMove="1" noResize="1" noEditPoints="1" noAdjustHandles="1" noChangeArrowheads="1" noChangeShapeType="1" noTextEdit="1"/>
              </p:cNvSpPr>
              <p:nvPr>
                <p:ph idx="1"/>
              </p:nvPr>
            </p:nvSpPr>
            <p:spPr>
              <a:xfrm>
                <a:off x="845127" y="1277153"/>
                <a:ext cx="10515600" cy="5640199"/>
              </a:xfrm>
              <a:blipFill>
                <a:blip r:embed="rId2"/>
                <a:stretch>
                  <a:fillRect l="-1217" t="-1946"/>
                </a:stretch>
              </a:blipFill>
            </p:spPr>
            <p:txBody>
              <a:bodyPr/>
              <a:lstStyle/>
              <a:p>
                <a:r>
                  <a:rPr lang="ja-JP" altLang="en-US">
                    <a:noFill/>
                  </a:rPr>
                  <a:t> </a:t>
                </a:r>
              </a:p>
            </p:txBody>
          </p:sp>
        </mc:Fallback>
      </mc:AlternateContent>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6474" y="2371780"/>
            <a:ext cx="2286319" cy="381053"/>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42081" t="-949" r="31858" b="2087"/>
          <a:stretch/>
        </p:blipFill>
        <p:spPr>
          <a:xfrm>
            <a:off x="1150768" y="2830383"/>
            <a:ext cx="595846" cy="376718"/>
          </a:xfrm>
          <a:prstGeom prst="rect">
            <a:avLst/>
          </a:prstGeom>
        </p:spPr>
      </p:pic>
      <p:pic>
        <p:nvPicPr>
          <p:cNvPr id="12" name="図 11"/>
          <p:cNvPicPr>
            <a:picLocks noChangeAspect="1"/>
          </p:cNvPicPr>
          <p:nvPr/>
        </p:nvPicPr>
        <p:blipFill rotWithShape="1">
          <a:blip r:embed="rId3">
            <a:extLst>
              <a:ext uri="{28A0092B-C50C-407E-A947-70E740481C1C}">
                <a14:useLocalDpi xmlns:a14="http://schemas.microsoft.com/office/drawing/2010/main" val="0"/>
              </a:ext>
            </a:extLst>
          </a:blip>
          <a:srcRect l="80025" b="2719"/>
          <a:stretch/>
        </p:blipFill>
        <p:spPr>
          <a:xfrm>
            <a:off x="4832119" y="2786528"/>
            <a:ext cx="456683" cy="370693"/>
          </a:xfrm>
          <a:prstGeom prst="rect">
            <a:avLst/>
          </a:prstGeom>
        </p:spPr>
      </p:pic>
      <p:sp>
        <p:nvSpPr>
          <p:cNvPr id="5" name="正方形/長方形 4"/>
          <p:cNvSpPr/>
          <p:nvPr/>
        </p:nvSpPr>
        <p:spPr>
          <a:xfrm>
            <a:off x="1681008" y="2683881"/>
            <a:ext cx="2771913" cy="523220"/>
          </a:xfrm>
          <a:prstGeom prst="rect">
            <a:avLst/>
          </a:prstGeom>
        </p:spPr>
        <p:txBody>
          <a:bodyPr wrap="none">
            <a:spAutoFit/>
          </a:bodyPr>
          <a:lstStyle/>
          <a:p>
            <a:r>
              <a:rPr lang="en-US" altLang="ja-JP" sz="2800" dirty="0" smtClean="0">
                <a:latin typeface="+mn-ea"/>
              </a:rPr>
              <a:t>: </a:t>
            </a:r>
            <a:r>
              <a:rPr lang="ja-JP" altLang="en-US" sz="2800" dirty="0" smtClean="0">
                <a:latin typeface="+mn-ea"/>
              </a:rPr>
              <a:t>構成された</a:t>
            </a:r>
            <a:r>
              <a:rPr lang="en-US" altLang="ja-JP" sz="2800" dirty="0" smtClean="0">
                <a:latin typeface="+mn-ea"/>
              </a:rPr>
              <a:t>MDP</a:t>
            </a:r>
            <a:endParaRPr lang="ja-JP" altLang="en-US" sz="2800" dirty="0"/>
          </a:p>
        </p:txBody>
      </p:sp>
      <p:sp>
        <p:nvSpPr>
          <p:cNvPr id="15" name="正方形/長方形 14"/>
          <p:cNvSpPr/>
          <p:nvPr/>
        </p:nvSpPr>
        <p:spPr>
          <a:xfrm>
            <a:off x="5207787" y="2659604"/>
            <a:ext cx="1770036" cy="523220"/>
          </a:xfrm>
          <a:prstGeom prst="rect">
            <a:avLst/>
          </a:prstGeom>
        </p:spPr>
        <p:txBody>
          <a:bodyPr wrap="none">
            <a:spAutoFit/>
          </a:bodyPr>
          <a:lstStyle/>
          <a:p>
            <a:r>
              <a:rPr lang="en-US" altLang="ja-JP" sz="2800" dirty="0" smtClean="0">
                <a:latin typeface="+mn-ea"/>
              </a:rPr>
              <a:t>: φ</a:t>
            </a:r>
            <a:r>
              <a:rPr lang="ja-JP" altLang="en-US" sz="2800" dirty="0" smtClean="0">
                <a:latin typeface="+mn-ea"/>
              </a:rPr>
              <a:t>の</a:t>
            </a:r>
            <a:r>
              <a:rPr lang="en-US" altLang="ja-JP" sz="2800" dirty="0" smtClean="0">
                <a:latin typeface="+mn-ea"/>
              </a:rPr>
              <a:t>DRA</a:t>
            </a:r>
            <a:endParaRPr lang="ja-JP" altLang="en-US" sz="2800" dirty="0"/>
          </a:p>
        </p:txBody>
      </p:sp>
      <p:pic>
        <p:nvPicPr>
          <p:cNvPr id="16" name="図 15"/>
          <p:cNvPicPr>
            <a:picLocks noChangeAspect="1"/>
          </p:cNvPicPr>
          <p:nvPr/>
        </p:nvPicPr>
        <p:blipFill rotWithShape="1">
          <a:blip r:embed="rId3">
            <a:extLst>
              <a:ext uri="{28A0092B-C50C-407E-A947-70E740481C1C}">
                <a14:useLocalDpi xmlns:a14="http://schemas.microsoft.com/office/drawing/2010/main" val="0"/>
              </a:ext>
            </a:extLst>
          </a:blip>
          <a:srcRect t="1" r="71525" b="-2665"/>
          <a:stretch/>
        </p:blipFill>
        <p:spPr>
          <a:xfrm>
            <a:off x="1129221" y="3363501"/>
            <a:ext cx="651027" cy="391203"/>
          </a:xfrm>
          <a:prstGeom prst="rect">
            <a:avLst/>
          </a:prstGeom>
        </p:spPr>
      </p:pic>
      <p:pic>
        <p:nvPicPr>
          <p:cNvPr id="17" name="図 16"/>
          <p:cNvPicPr>
            <a:picLocks noChangeAspect="1"/>
          </p:cNvPicPr>
          <p:nvPr/>
        </p:nvPicPr>
        <p:blipFill rotWithShape="1">
          <a:blip r:embed="rId3">
            <a:extLst>
              <a:ext uri="{28A0092B-C50C-407E-A947-70E740481C1C}">
                <a14:useLocalDpi xmlns:a14="http://schemas.microsoft.com/office/drawing/2010/main" val="0"/>
              </a:ext>
            </a:extLst>
          </a:blip>
          <a:srcRect t="1" r="81376" b="-3410"/>
          <a:stretch/>
        </p:blipFill>
        <p:spPr>
          <a:xfrm>
            <a:off x="2130742" y="3900232"/>
            <a:ext cx="425799" cy="394039"/>
          </a:xfrm>
          <a:prstGeom prst="rect">
            <a:avLst/>
          </a:prstGeom>
        </p:spPr>
      </p:pic>
      <p:pic>
        <p:nvPicPr>
          <p:cNvPr id="18" name="図 17"/>
          <p:cNvPicPr>
            <a:picLocks noChangeAspect="1"/>
          </p:cNvPicPr>
          <p:nvPr/>
        </p:nvPicPr>
        <p:blipFill rotWithShape="1">
          <a:blip r:embed="rId3">
            <a:extLst>
              <a:ext uri="{28A0092B-C50C-407E-A947-70E740481C1C}">
                <a14:useLocalDpi xmlns:a14="http://schemas.microsoft.com/office/drawing/2010/main" val="0"/>
              </a:ext>
            </a:extLst>
          </a:blip>
          <a:srcRect t="1" r="71525" b="-2665"/>
          <a:stretch/>
        </p:blipFill>
        <p:spPr>
          <a:xfrm>
            <a:off x="7399200" y="4924733"/>
            <a:ext cx="651027" cy="391203"/>
          </a:xfrm>
          <a:prstGeom prst="rect">
            <a:avLst/>
          </a:prstGeom>
        </p:spPr>
      </p:pic>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l="42081" t="-949" r="31858" b="2087"/>
          <a:stretch/>
        </p:blipFill>
        <p:spPr>
          <a:xfrm>
            <a:off x="5435809" y="5435815"/>
            <a:ext cx="595846" cy="376718"/>
          </a:xfrm>
          <a:prstGeom prst="rect">
            <a:avLst/>
          </a:prstGeom>
        </p:spPr>
      </p:pic>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221" y="5961302"/>
            <a:ext cx="543001" cy="381053"/>
          </a:xfrm>
          <a:prstGeom prst="rect">
            <a:avLst/>
          </a:prstGeom>
        </p:spPr>
      </p:pic>
      <p:pic>
        <p:nvPicPr>
          <p:cNvPr id="14" name="図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618" y="1881329"/>
            <a:ext cx="543001" cy="381053"/>
          </a:xfrm>
          <a:prstGeom prst="rect">
            <a:avLst/>
          </a:prstGeom>
        </p:spPr>
      </p:pic>
    </p:spTree>
    <p:extLst>
      <p:ext uri="{BB962C8B-B14F-4D97-AF65-F5344CB8AC3E}">
        <p14:creationId xmlns:p14="http://schemas.microsoft.com/office/powerpoint/2010/main" val="32690075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C. Optimization problem</a:t>
            </a:r>
            <a:endParaRPr kumimoji="1" lang="ja-JP" altLang="en-US" sz="3200" dirty="0"/>
          </a:p>
        </p:txBody>
      </p:sp>
      <p:sp>
        <p:nvSpPr>
          <p:cNvPr id="7" name="コンテンツ プレースホルダー 2"/>
          <p:cNvSpPr>
            <a:spLocks noGrp="1"/>
          </p:cNvSpPr>
          <p:nvPr>
            <p:ph idx="1"/>
          </p:nvPr>
        </p:nvSpPr>
        <p:spPr>
          <a:xfrm>
            <a:off x="845127" y="1293337"/>
            <a:ext cx="10515600" cy="5640199"/>
          </a:xfrm>
        </p:spPr>
        <p:txBody>
          <a:bodyPr>
            <a:normAutofit/>
          </a:bodyPr>
          <a:lstStyle/>
          <a:p>
            <a:r>
              <a:rPr lang="en-US" altLang="ja-JP" dirty="0" smtClean="0">
                <a:latin typeface="+mn-ea"/>
              </a:rPr>
              <a:t>Prob. 2</a:t>
            </a:r>
            <a:r>
              <a:rPr lang="ja-JP" altLang="en-US" dirty="0" smtClean="0">
                <a:latin typeface="+mn-ea"/>
              </a:rPr>
              <a:t>は</a:t>
            </a:r>
            <a:r>
              <a:rPr lang="en-US" altLang="ja-JP" dirty="0" smtClean="0">
                <a:latin typeface="+mn-ea"/>
              </a:rPr>
              <a:t>2</a:t>
            </a:r>
            <a:r>
              <a:rPr lang="ja-JP" altLang="en-US" dirty="0" smtClean="0">
                <a:latin typeface="+mn-ea"/>
              </a:rPr>
              <a:t>ステップで解く</a:t>
            </a:r>
            <a:endParaRPr lang="en-US" altLang="ja-JP" dirty="0" smtClean="0">
              <a:latin typeface="+mn-ea"/>
            </a:endParaRPr>
          </a:p>
          <a:p>
            <a:r>
              <a:rPr lang="en-US" altLang="ja-JP" dirty="0" smtClean="0">
                <a:latin typeface="+mn-ea"/>
              </a:rPr>
              <a:t>2)Optimizing step : (3)</a:t>
            </a:r>
            <a:r>
              <a:rPr lang="ja-JP" altLang="en-US" dirty="0" smtClean="0">
                <a:latin typeface="+mn-ea"/>
              </a:rPr>
              <a:t>を最小化する　　 </a:t>
            </a:r>
            <a:r>
              <a:rPr lang="ja-JP" altLang="en-US" dirty="0">
                <a:latin typeface="+mn-ea"/>
              </a:rPr>
              <a:t>上</a:t>
            </a:r>
            <a:r>
              <a:rPr lang="ja-JP" altLang="en-US" dirty="0" smtClean="0">
                <a:latin typeface="+mn-ea"/>
              </a:rPr>
              <a:t>の最適政策を</a:t>
            </a:r>
            <a:r>
              <a:rPr lang="en-US" altLang="ja-JP" dirty="0" smtClean="0">
                <a:latin typeface="+mn-ea"/>
              </a:rPr>
              <a:t>DP</a:t>
            </a:r>
            <a:r>
              <a:rPr lang="ja-JP" altLang="en-US" dirty="0" smtClean="0">
                <a:latin typeface="+mn-ea"/>
              </a:rPr>
              <a:t>より得る</a:t>
            </a:r>
            <a:endParaRPr lang="en-US" altLang="ja-JP" dirty="0" smtClean="0">
              <a:latin typeface="+mn-ea"/>
            </a:endParaRPr>
          </a:p>
          <a:p>
            <a:r>
              <a:rPr lang="en-US" altLang="ja-JP" dirty="0" smtClean="0">
                <a:latin typeface="+mn-ea"/>
              </a:rPr>
              <a:t>APCP</a:t>
            </a:r>
            <a:r>
              <a:rPr lang="ja-JP" altLang="en-US" dirty="0" smtClean="0">
                <a:latin typeface="+mn-ea"/>
              </a:rPr>
              <a:t>コストを最小化する　　 の最適定常政策は</a:t>
            </a:r>
            <a:r>
              <a:rPr lang="en-US" altLang="ja-JP" dirty="0" smtClean="0">
                <a:latin typeface="+mn-ea"/>
              </a:rPr>
              <a:t>, DP</a:t>
            </a:r>
            <a:r>
              <a:rPr lang="ja-JP" altLang="en-US" dirty="0" smtClean="0">
                <a:latin typeface="+mn-ea"/>
              </a:rPr>
              <a:t>で得られた</a:t>
            </a:r>
            <a:r>
              <a:rPr lang="en-US" altLang="ja-JP" dirty="0" smtClean="0">
                <a:latin typeface="+mn-ea"/>
              </a:rPr>
              <a:t>AMEC</a:t>
            </a:r>
            <a:r>
              <a:rPr lang="ja-JP" altLang="en-US" dirty="0" smtClean="0">
                <a:latin typeface="+mn-ea"/>
              </a:rPr>
              <a:t>それぞれに対して計算される</a:t>
            </a:r>
            <a:endParaRPr lang="en-US" altLang="ja-JP" dirty="0" smtClean="0">
              <a:latin typeface="+mn-ea"/>
            </a:endParaRPr>
          </a:p>
          <a:p>
            <a:r>
              <a:rPr lang="ja-JP" altLang="en-US" dirty="0">
                <a:latin typeface="+mn-ea"/>
              </a:rPr>
              <a:t>注</a:t>
            </a:r>
            <a:r>
              <a:rPr lang="ja-JP" altLang="en-US" dirty="0" smtClean="0">
                <a:latin typeface="+mn-ea"/>
              </a:rPr>
              <a:t> </a:t>
            </a:r>
            <a:r>
              <a:rPr lang="en-US" altLang="ja-JP" dirty="0" smtClean="0">
                <a:latin typeface="+mn-ea"/>
              </a:rPr>
              <a:t>: </a:t>
            </a:r>
            <a:r>
              <a:rPr lang="ja-JP" altLang="en-US" dirty="0" smtClean="0">
                <a:latin typeface="+mn-ea"/>
              </a:rPr>
              <a:t>合成</a:t>
            </a:r>
            <a:r>
              <a:rPr lang="en-US" altLang="ja-JP" dirty="0" smtClean="0">
                <a:latin typeface="+mn-ea"/>
              </a:rPr>
              <a:t>MDP       </a:t>
            </a:r>
            <a:r>
              <a:rPr lang="ja-JP" altLang="en-US" dirty="0" smtClean="0">
                <a:latin typeface="+mn-ea"/>
              </a:rPr>
              <a:t>の代わりに</a:t>
            </a:r>
            <a:r>
              <a:rPr lang="en-US" altLang="ja-JP" dirty="0" smtClean="0">
                <a:latin typeface="+mn-ea"/>
              </a:rPr>
              <a:t>, </a:t>
            </a:r>
            <a:r>
              <a:rPr lang="ja-JP" altLang="en-US" dirty="0" smtClean="0">
                <a:latin typeface="+mn-ea"/>
              </a:rPr>
              <a:t>最適化は</a:t>
            </a:r>
            <a:r>
              <a:rPr lang="en-US" altLang="ja-JP" dirty="0" smtClean="0">
                <a:latin typeface="+mn-ea"/>
              </a:rPr>
              <a:t>AMECs</a:t>
            </a:r>
            <a:r>
              <a:rPr lang="ja-JP" altLang="en-US" dirty="0" smtClean="0">
                <a:latin typeface="+mn-ea"/>
              </a:rPr>
              <a:t>上で行われる</a:t>
            </a:r>
            <a:endParaRPr lang="en-US" altLang="ja-JP" dirty="0" smtClean="0">
              <a:latin typeface="+mn-ea"/>
            </a:endParaRPr>
          </a:p>
          <a:p>
            <a:pPr marL="0" indent="0">
              <a:buNone/>
            </a:pPr>
            <a:r>
              <a:rPr lang="ja-JP" altLang="en-US" dirty="0" smtClean="0">
                <a:latin typeface="+mn-ea"/>
              </a:rPr>
              <a:t>　</a:t>
            </a:r>
            <a:r>
              <a:rPr lang="en-US" altLang="ja-JP" dirty="0" smtClean="0">
                <a:latin typeface="+mn-ea"/>
              </a:rPr>
              <a:t>(</a:t>
            </a:r>
            <a:r>
              <a:rPr lang="ja-JP" altLang="en-US" dirty="0" smtClean="0">
                <a:latin typeface="+mn-ea"/>
              </a:rPr>
              <a:t>　　 の政策が与えられ</a:t>
            </a:r>
            <a:r>
              <a:rPr lang="en-US" altLang="ja-JP" dirty="0" smtClean="0">
                <a:latin typeface="+mn-ea"/>
              </a:rPr>
              <a:t>, AMECs</a:t>
            </a:r>
            <a:r>
              <a:rPr lang="ja-JP" altLang="en-US" dirty="0" smtClean="0">
                <a:latin typeface="+mn-ea"/>
              </a:rPr>
              <a:t>の中</a:t>
            </a:r>
            <a:r>
              <a:rPr lang="en-US" altLang="ja-JP" dirty="0" smtClean="0">
                <a:latin typeface="+mn-ea"/>
              </a:rPr>
              <a:t>(inside)</a:t>
            </a:r>
            <a:r>
              <a:rPr lang="ja-JP" altLang="en-US" dirty="0" smtClean="0">
                <a:latin typeface="+mn-ea"/>
              </a:rPr>
              <a:t>の　   の状態は</a:t>
            </a:r>
            <a:r>
              <a:rPr lang="en-US" altLang="ja-JP" dirty="0" smtClean="0">
                <a:latin typeface="+mn-ea"/>
              </a:rPr>
              <a:t>long-term</a:t>
            </a:r>
            <a:r>
              <a:rPr lang="ja-JP" altLang="en-US" dirty="0" smtClean="0">
                <a:latin typeface="+mn-ea"/>
              </a:rPr>
              <a:t>であるが</a:t>
            </a:r>
            <a:r>
              <a:rPr lang="en-US" altLang="ja-JP" dirty="0" smtClean="0">
                <a:latin typeface="+mn-ea"/>
              </a:rPr>
              <a:t>,</a:t>
            </a:r>
            <a:r>
              <a:rPr lang="ja-JP" altLang="en-US" dirty="0">
                <a:latin typeface="+mn-ea"/>
              </a:rPr>
              <a:t> </a:t>
            </a:r>
            <a:r>
              <a:rPr lang="ja-JP" altLang="en-US" dirty="0" smtClean="0">
                <a:latin typeface="+mn-ea"/>
              </a:rPr>
              <a:t>外の状態は</a:t>
            </a:r>
            <a:r>
              <a:rPr lang="en-US" altLang="ja-JP" dirty="0" smtClean="0">
                <a:latin typeface="+mn-ea"/>
              </a:rPr>
              <a:t>transient</a:t>
            </a:r>
            <a:r>
              <a:rPr lang="ja-JP" altLang="en-US" dirty="0" smtClean="0">
                <a:latin typeface="+mn-ea"/>
              </a:rPr>
              <a:t>であるため</a:t>
            </a:r>
            <a:r>
              <a:rPr lang="en-US" altLang="ja-JP" dirty="0" smtClean="0">
                <a:latin typeface="+mn-ea"/>
              </a:rPr>
              <a:t>)</a:t>
            </a:r>
          </a:p>
          <a:p>
            <a:r>
              <a:rPr lang="ja-JP" altLang="en-US" dirty="0" smtClean="0">
                <a:latin typeface="+mn-ea"/>
              </a:rPr>
              <a:t>システムの長期のふるまいを最適化するのが狙いのため</a:t>
            </a:r>
            <a:r>
              <a:rPr lang="en-US" altLang="ja-JP" dirty="0" smtClean="0">
                <a:latin typeface="+mn-ea"/>
              </a:rPr>
              <a:t>, </a:t>
            </a:r>
            <a:r>
              <a:rPr lang="ja-JP" altLang="en-US" dirty="0" smtClean="0">
                <a:latin typeface="+mn-ea"/>
              </a:rPr>
              <a:t>それぞれの</a:t>
            </a:r>
            <a:r>
              <a:rPr lang="en-US" altLang="ja-JP" dirty="0" smtClean="0">
                <a:latin typeface="+mn-ea"/>
              </a:rPr>
              <a:t>AMEC</a:t>
            </a:r>
            <a:r>
              <a:rPr lang="ja-JP" altLang="en-US" dirty="0" smtClean="0">
                <a:latin typeface="+mn-ea"/>
              </a:rPr>
              <a:t>に対して最適化問題を解けばよい</a:t>
            </a:r>
            <a:endParaRPr lang="en-US" altLang="ja-JP" dirty="0">
              <a:latin typeface="+mn-ea"/>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477" y="2367620"/>
            <a:ext cx="543001" cy="381053"/>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t="1" r="71525" b="-2665"/>
          <a:stretch/>
        </p:blipFill>
        <p:spPr>
          <a:xfrm>
            <a:off x="3231251" y="3314948"/>
            <a:ext cx="651027" cy="391203"/>
          </a:xfrm>
          <a:prstGeom prst="rect">
            <a:avLst/>
          </a:prstGeom>
        </p:spPr>
      </p:pic>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778" y="3820164"/>
            <a:ext cx="543001" cy="381053"/>
          </a:xfrm>
          <a:prstGeom prst="rect">
            <a:avLst/>
          </a:prstGeom>
        </p:spPr>
      </p:pic>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t="1" r="71525" b="-2665"/>
          <a:stretch/>
        </p:blipFill>
        <p:spPr>
          <a:xfrm>
            <a:off x="7939960" y="3820164"/>
            <a:ext cx="651027" cy="391203"/>
          </a:xfrm>
          <a:prstGeom prst="rect">
            <a:avLst/>
          </a:prstGeom>
        </p:spPr>
      </p:pic>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8637" y="1883916"/>
            <a:ext cx="543001" cy="381053"/>
          </a:xfrm>
          <a:prstGeom prst="rect">
            <a:avLst/>
          </a:prstGeom>
        </p:spPr>
      </p:pic>
    </p:spTree>
    <p:extLst>
      <p:ext uri="{BB962C8B-B14F-4D97-AF65-F5344CB8AC3E}">
        <p14:creationId xmlns:p14="http://schemas.microsoft.com/office/powerpoint/2010/main" val="21642333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2.PROBLEM FORMULATION  C. Optimization problem</a:t>
            </a:r>
            <a:endParaRPr kumimoji="1" lang="ja-JP" altLang="en-US" sz="3200" dirty="0"/>
          </a:p>
        </p:txBody>
      </p:sp>
      <p:sp>
        <p:nvSpPr>
          <p:cNvPr id="7" name="コンテンツ プレースホルダー 2"/>
          <p:cNvSpPr>
            <a:spLocks noGrp="1"/>
          </p:cNvSpPr>
          <p:nvPr>
            <p:ph idx="1"/>
          </p:nvPr>
        </p:nvSpPr>
        <p:spPr>
          <a:xfrm>
            <a:off x="845127" y="1293337"/>
            <a:ext cx="10515600" cy="5640199"/>
          </a:xfrm>
        </p:spPr>
        <p:txBody>
          <a:bodyPr>
            <a:normAutofit/>
          </a:bodyPr>
          <a:lstStyle/>
          <a:p>
            <a:pPr marL="0" indent="0">
              <a:buNone/>
            </a:pPr>
            <a:r>
              <a:rPr lang="en-US" altLang="ja-JP" dirty="0" smtClean="0">
                <a:latin typeface="+mn-ea"/>
              </a:rPr>
              <a:t>Remark 1</a:t>
            </a:r>
          </a:p>
          <a:p>
            <a:pPr marL="0" indent="0">
              <a:buNone/>
            </a:pPr>
            <a:r>
              <a:rPr lang="en-US" altLang="ja-JP" dirty="0" smtClean="0">
                <a:latin typeface="+mn-ea"/>
              </a:rPr>
              <a:t>LTL</a:t>
            </a:r>
            <a:r>
              <a:rPr lang="ja-JP" altLang="en-US" dirty="0">
                <a:latin typeface="+mn-ea"/>
              </a:rPr>
              <a:t> </a:t>
            </a:r>
            <a:r>
              <a:rPr lang="en-US" altLang="ja-JP" dirty="0" smtClean="0">
                <a:latin typeface="+mn-ea"/>
              </a:rPr>
              <a:t>synthesis step</a:t>
            </a:r>
            <a:r>
              <a:rPr lang="ja-JP" altLang="en-US" dirty="0" smtClean="0">
                <a:latin typeface="+mn-ea"/>
              </a:rPr>
              <a:t>の計算量の上限</a:t>
            </a:r>
            <a:endParaRPr lang="en-US" altLang="ja-JP" dirty="0" smtClean="0">
              <a:latin typeface="+mn-ea"/>
            </a:endParaRPr>
          </a:p>
          <a:p>
            <a:pPr marL="0" indent="0">
              <a:buNone/>
            </a:pPr>
            <a:endParaRPr lang="en-US" altLang="ja-JP" dirty="0">
              <a:latin typeface="+mn-ea"/>
            </a:endParaRPr>
          </a:p>
          <a:p>
            <a:pPr marL="0" indent="0">
              <a:buNone/>
            </a:pPr>
            <a:r>
              <a:rPr lang="en-US" altLang="ja-JP" dirty="0" smtClean="0">
                <a:latin typeface="+mn-ea"/>
              </a:rPr>
              <a:t>[32]</a:t>
            </a:r>
            <a:r>
              <a:rPr lang="ja-JP" altLang="en-US" dirty="0" smtClean="0">
                <a:latin typeface="+mn-ea"/>
              </a:rPr>
              <a:t>アルゴリズムでは</a:t>
            </a:r>
            <a:r>
              <a:rPr lang="en-US" altLang="ja-JP" dirty="0" smtClean="0">
                <a:latin typeface="+mn-ea"/>
              </a:rPr>
              <a:t>, </a:t>
            </a:r>
            <a:r>
              <a:rPr lang="ja-JP" altLang="en-US" dirty="0" smtClean="0">
                <a:latin typeface="+mn-ea"/>
              </a:rPr>
              <a:t>上限の下限が</a:t>
            </a:r>
            <a:endParaRPr lang="en-US" altLang="ja-JP" dirty="0" smtClean="0">
              <a:latin typeface="+mn-ea"/>
            </a:endParaRPr>
          </a:p>
          <a:p>
            <a:pPr marL="0" indent="0">
              <a:buNone/>
            </a:pPr>
            <a:endParaRPr lang="en-US" altLang="ja-JP" dirty="0">
              <a:latin typeface="+mn-ea"/>
            </a:endParaRPr>
          </a:p>
          <a:p>
            <a:pPr marL="0" indent="0">
              <a:buNone/>
            </a:pPr>
            <a:r>
              <a:rPr lang="en-US" altLang="ja-JP" dirty="0" smtClean="0">
                <a:latin typeface="+mn-ea"/>
              </a:rPr>
              <a:t>Optimizing step</a:t>
            </a:r>
            <a:r>
              <a:rPr lang="ja-JP" altLang="en-US" dirty="0" smtClean="0">
                <a:latin typeface="+mn-ea"/>
              </a:rPr>
              <a:t>の最悪計算量 </a:t>
            </a:r>
            <a:endParaRPr lang="en-US" altLang="ja-JP" dirty="0" smtClean="0">
              <a:latin typeface="+mn-ea"/>
            </a:endParaRPr>
          </a:p>
          <a:p>
            <a:pPr marL="0" indent="0">
              <a:buNone/>
            </a:pPr>
            <a:endParaRPr lang="en-US" altLang="ja-JP" dirty="0" smtClean="0">
              <a:latin typeface="+mn-ea"/>
            </a:endParaRPr>
          </a:p>
          <a:p>
            <a:pPr marL="0" indent="0">
              <a:buNone/>
            </a:pPr>
            <a:endParaRPr lang="en-US" altLang="ja-JP" dirty="0">
              <a:latin typeface="+mn-ea"/>
            </a:endParaRPr>
          </a:p>
          <a:p>
            <a:pPr marL="0" indent="0">
              <a:buNone/>
            </a:pPr>
            <a:r>
              <a:rPr lang="en-US" altLang="ja-JP" dirty="0" smtClean="0">
                <a:latin typeface="+mn-ea"/>
              </a:rPr>
              <a:t>Optimizing step</a:t>
            </a:r>
            <a:r>
              <a:rPr lang="ja-JP" altLang="en-US" dirty="0" smtClean="0">
                <a:latin typeface="+mn-ea"/>
              </a:rPr>
              <a:t>がボトルネック</a:t>
            </a:r>
            <a:endParaRPr lang="en-US" altLang="ja-JP" dirty="0" smtClean="0">
              <a:latin typeface="+mn-ea"/>
            </a:endParaRPr>
          </a:p>
          <a:p>
            <a:pPr marL="0" indent="0">
              <a:buNone/>
            </a:pPr>
            <a:r>
              <a:rPr lang="ja-JP" altLang="en-US" dirty="0" smtClean="0">
                <a:latin typeface="+mn-ea"/>
              </a:rPr>
              <a:t>⇒</a:t>
            </a:r>
            <a:r>
              <a:rPr lang="en-US" altLang="ja-JP" dirty="0" smtClean="0">
                <a:latin typeface="+mn-ea"/>
              </a:rPr>
              <a:t>ACPC</a:t>
            </a:r>
            <a:r>
              <a:rPr lang="ja-JP" altLang="en-US" dirty="0" smtClean="0">
                <a:latin typeface="+mn-ea"/>
              </a:rPr>
              <a:t>を解くアルゴリズムをより効率的に計算する方法を考える</a:t>
            </a:r>
            <a:endParaRPr lang="en-US" altLang="ja-JP" dirty="0">
              <a:latin typeface="+mn-ea"/>
            </a:endParaRP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563" y="1894702"/>
            <a:ext cx="1581371" cy="381053"/>
          </a:xfrm>
          <a:prstGeom prst="rect">
            <a:avLst/>
          </a:prstGeom>
        </p:spPr>
      </p:pic>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24022" t="4892" r="62905" b="7467"/>
          <a:stretch/>
        </p:blipFill>
        <p:spPr>
          <a:xfrm>
            <a:off x="5368924" y="2375814"/>
            <a:ext cx="206735" cy="333955"/>
          </a:xfrm>
          <a:prstGeom prst="rect">
            <a:avLst/>
          </a:prstGeom>
        </p:spPr>
      </p:pic>
      <p:sp>
        <p:nvSpPr>
          <p:cNvPr id="10" name="コンテンツ プレースホルダー 2"/>
          <p:cNvSpPr txBox="1">
            <a:spLocks/>
          </p:cNvSpPr>
          <p:nvPr/>
        </p:nvSpPr>
        <p:spPr>
          <a:xfrm>
            <a:off x="5575659" y="2299608"/>
            <a:ext cx="6295638" cy="1278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dirty="0" smtClean="0">
                <a:latin typeface="+mn-ea"/>
              </a:rPr>
              <a:t>: </a:t>
            </a:r>
            <a:r>
              <a:rPr lang="ja-JP" altLang="en-US" dirty="0" smtClean="0">
                <a:latin typeface="+mn-ea"/>
              </a:rPr>
              <a:t>確率</a:t>
            </a:r>
            <a:r>
              <a:rPr lang="en-US" altLang="ja-JP" dirty="0" smtClean="0">
                <a:latin typeface="+mn-ea"/>
              </a:rPr>
              <a:t>0</a:t>
            </a:r>
            <a:r>
              <a:rPr lang="ja-JP" altLang="en-US" dirty="0" smtClean="0">
                <a:latin typeface="+mn-ea"/>
              </a:rPr>
              <a:t>ではない　　　におけ</a:t>
            </a:r>
            <a:r>
              <a:rPr lang="ja-JP" altLang="en-US" dirty="0">
                <a:latin typeface="+mn-ea"/>
              </a:rPr>
              <a:t>る</a:t>
            </a:r>
            <a:r>
              <a:rPr lang="ja-JP" altLang="en-US" dirty="0" smtClean="0">
                <a:latin typeface="+mn-ea"/>
              </a:rPr>
              <a:t>遷移回数</a:t>
            </a:r>
            <a:endParaRPr lang="en-US" altLang="ja-JP" dirty="0">
              <a:latin typeface="+mn-ea"/>
            </a:endParaRPr>
          </a:p>
        </p:txBody>
      </p:sp>
      <p:pic>
        <p:nvPicPr>
          <p:cNvPr id="11" name="図 10"/>
          <p:cNvPicPr>
            <a:picLocks noChangeAspect="1"/>
          </p:cNvPicPr>
          <p:nvPr/>
        </p:nvPicPr>
        <p:blipFill rotWithShape="1">
          <a:blip r:embed="rId3">
            <a:extLst>
              <a:ext uri="{28A0092B-C50C-407E-A947-70E740481C1C}">
                <a14:useLocalDpi xmlns:a14="http://schemas.microsoft.com/office/drawing/2010/main" val="0"/>
              </a:ext>
            </a:extLst>
          </a:blip>
          <a:srcRect t="1" r="71525" b="-2665"/>
          <a:stretch/>
        </p:blipFill>
        <p:spPr>
          <a:xfrm>
            <a:off x="8121304" y="2339238"/>
            <a:ext cx="651027" cy="391203"/>
          </a:xfrm>
          <a:prstGeom prst="rect">
            <a:avLst/>
          </a:prstGeom>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1715" y="2863106"/>
            <a:ext cx="2276793" cy="447737"/>
          </a:xfrm>
          <a:prstGeom prst="rect">
            <a:avLst/>
          </a:prstGeom>
        </p:spPr>
      </p:pic>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7563" y="2887840"/>
            <a:ext cx="743054" cy="390580"/>
          </a:xfrm>
          <a:prstGeom prst="rect">
            <a:avLst/>
          </a:prstGeom>
        </p:spPr>
      </p:pic>
      <p:pic>
        <p:nvPicPr>
          <p:cNvPr id="14" name="図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7531" y="3903209"/>
            <a:ext cx="1190791" cy="381053"/>
          </a:xfrm>
          <a:prstGeom prst="rect">
            <a:avLst/>
          </a:prstGeom>
        </p:spPr>
      </p:pic>
      <p:sp>
        <p:nvSpPr>
          <p:cNvPr id="15" name="コンテンツ プレースホルダー 2"/>
          <p:cNvSpPr txBox="1">
            <a:spLocks/>
          </p:cNvSpPr>
          <p:nvPr/>
        </p:nvSpPr>
        <p:spPr>
          <a:xfrm>
            <a:off x="5368924" y="4400721"/>
            <a:ext cx="5580021" cy="46263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dirty="0" smtClean="0">
                <a:latin typeface="+mn-ea"/>
              </a:rPr>
              <a:t>AMEC</a:t>
            </a:r>
            <a:r>
              <a:rPr lang="ja-JP" altLang="en-US" dirty="0" smtClean="0">
                <a:latin typeface="+mn-ea"/>
              </a:rPr>
              <a:t>の状態量が　　　のとき　</a:t>
            </a:r>
            <a:endParaRPr lang="en-US" altLang="ja-JP" dirty="0" smtClean="0">
              <a:latin typeface="+mn-ea"/>
            </a:endParaRPr>
          </a:p>
        </p:txBody>
      </p:sp>
      <p:pic>
        <p:nvPicPr>
          <p:cNvPr id="16" name="図 15"/>
          <p:cNvPicPr>
            <a:picLocks noChangeAspect="1"/>
          </p:cNvPicPr>
          <p:nvPr/>
        </p:nvPicPr>
        <p:blipFill rotWithShape="1">
          <a:blip r:embed="rId2">
            <a:extLst>
              <a:ext uri="{28A0092B-C50C-407E-A947-70E740481C1C}">
                <a14:useLocalDpi xmlns:a14="http://schemas.microsoft.com/office/drawing/2010/main" val="0"/>
              </a:ext>
            </a:extLst>
          </a:blip>
          <a:srcRect l="52371" t="-3" r="8095" b="2"/>
          <a:stretch/>
        </p:blipFill>
        <p:spPr>
          <a:xfrm>
            <a:off x="8158934" y="4428955"/>
            <a:ext cx="620202" cy="378023"/>
          </a:xfrm>
          <a:prstGeom prst="rect">
            <a:avLst/>
          </a:prstGeom>
        </p:spPr>
      </p:pic>
    </p:spTree>
    <p:extLst>
      <p:ext uri="{BB962C8B-B14F-4D97-AF65-F5344CB8AC3E}">
        <p14:creationId xmlns:p14="http://schemas.microsoft.com/office/powerpoint/2010/main" val="328911425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endParaRPr kumimoji="1" lang="ja-JP" altLang="en-US" sz="3200" dirty="0"/>
          </a:p>
        </p:txBody>
      </p:sp>
      <p:sp>
        <p:nvSpPr>
          <p:cNvPr id="17" name="コンテンツ プレースホルダー 2"/>
          <p:cNvSpPr>
            <a:spLocks noGrp="1"/>
          </p:cNvSpPr>
          <p:nvPr>
            <p:ph idx="1"/>
          </p:nvPr>
        </p:nvSpPr>
        <p:spPr>
          <a:xfrm>
            <a:off x="845127" y="1293338"/>
            <a:ext cx="10515600" cy="4942703"/>
          </a:xfrm>
        </p:spPr>
        <p:txBody>
          <a:bodyPr>
            <a:normAutofit/>
          </a:bodyPr>
          <a:lstStyle/>
          <a:p>
            <a:r>
              <a:rPr lang="ja-JP" altLang="en-US" dirty="0" smtClean="0"/>
              <a:t>正確に</a:t>
            </a:r>
            <a:r>
              <a:rPr lang="en-US" altLang="ja-JP" dirty="0" smtClean="0"/>
              <a:t>MDP</a:t>
            </a:r>
            <a:r>
              <a:rPr lang="ja-JP" altLang="en-US" dirty="0" smtClean="0"/>
              <a:t>を解く代わりに</a:t>
            </a:r>
            <a:r>
              <a:rPr lang="en-US" altLang="ja-JP" dirty="0" smtClean="0"/>
              <a:t>, </a:t>
            </a:r>
            <a:r>
              <a:rPr lang="ja-JP" altLang="en-US" dirty="0" smtClean="0"/>
              <a:t>計算量を減らした近似解得るための多くの方法が提案されている</a:t>
            </a:r>
            <a:endParaRPr lang="en-US" altLang="ja-JP" dirty="0" smtClean="0"/>
          </a:p>
          <a:p>
            <a:pPr marL="0" indent="0">
              <a:buNone/>
            </a:pPr>
            <a:r>
              <a:rPr lang="ja-JP" altLang="en-US" dirty="0"/>
              <a:t>　</a:t>
            </a:r>
            <a:r>
              <a:rPr lang="ja-JP" altLang="en-US" dirty="0" smtClean="0"/>
              <a:t>→</a:t>
            </a:r>
            <a:r>
              <a:rPr lang="en-US" altLang="ja-JP" dirty="0" smtClean="0"/>
              <a:t>Approximate Dynamic Programming</a:t>
            </a:r>
            <a:r>
              <a:rPr lang="ja-JP" altLang="en-US" dirty="0"/>
              <a:t> </a:t>
            </a:r>
            <a:r>
              <a:rPr lang="en-US" altLang="ja-JP" dirty="0" smtClean="0"/>
              <a:t>(ADP)</a:t>
            </a:r>
            <a:r>
              <a:rPr lang="ja-JP" altLang="en-US" dirty="0" smtClean="0"/>
              <a:t>という</a:t>
            </a:r>
            <a:r>
              <a:rPr lang="en-US" altLang="ja-JP" dirty="0" smtClean="0"/>
              <a:t>framework</a:t>
            </a:r>
          </a:p>
          <a:p>
            <a:r>
              <a:rPr lang="en-US" altLang="ja-JP" dirty="0" smtClean="0"/>
              <a:t>Approximate Policy Iteration (API)</a:t>
            </a:r>
            <a:r>
              <a:rPr lang="ja-JP" altLang="en-US" dirty="0" smtClean="0"/>
              <a:t>は政策反復法の</a:t>
            </a:r>
            <a:r>
              <a:rPr lang="en-US" altLang="ja-JP" dirty="0" smtClean="0"/>
              <a:t>ADP</a:t>
            </a:r>
            <a:r>
              <a:rPr lang="ja-JP" altLang="en-US" dirty="0" smtClean="0"/>
              <a:t>拡張</a:t>
            </a:r>
            <a:endParaRPr lang="en-US" altLang="ja-JP" dirty="0" smtClean="0"/>
          </a:p>
          <a:p>
            <a:r>
              <a:rPr lang="ja-JP" altLang="en-US" dirty="0" smtClean="0"/>
              <a:t>このセクションでは</a:t>
            </a:r>
            <a:r>
              <a:rPr lang="en-US" altLang="ja-JP" dirty="0" smtClean="0"/>
              <a:t>, </a:t>
            </a:r>
            <a:r>
              <a:rPr lang="ja-JP" altLang="en-US" dirty="0" smtClean="0"/>
              <a:t>シミュレーションベースの関数近似を用いて近似政策評価をするための</a:t>
            </a:r>
            <a:r>
              <a:rPr lang="en-US" altLang="ja-JP" dirty="0" smtClean="0"/>
              <a:t>framework</a:t>
            </a:r>
            <a:r>
              <a:rPr lang="ja-JP" altLang="en-US" dirty="0" smtClean="0"/>
              <a:t>を提示</a:t>
            </a:r>
            <a:endParaRPr lang="en-US" altLang="ja-JP" dirty="0" smtClean="0"/>
          </a:p>
          <a:p>
            <a:r>
              <a:rPr lang="ja-JP" altLang="en-US" dirty="0" smtClean="0"/>
              <a:t>提案</a:t>
            </a:r>
            <a:r>
              <a:rPr lang="en-US" altLang="ja-JP" dirty="0" smtClean="0"/>
              <a:t>ADP framework</a:t>
            </a:r>
            <a:r>
              <a:rPr lang="ja-JP" altLang="en-US" dirty="0" smtClean="0"/>
              <a:t>に基づいて</a:t>
            </a:r>
            <a:r>
              <a:rPr lang="en-US" altLang="ja-JP" dirty="0" smtClean="0"/>
              <a:t>, MDP</a:t>
            </a:r>
            <a:r>
              <a:rPr lang="ja-JP" altLang="en-US" dirty="0" smtClean="0"/>
              <a:t>の準最適解を計算する計算量的に魅力的なアルゴリズムを発展</a:t>
            </a:r>
            <a:endParaRPr lang="en-US" altLang="ja-JP" dirty="0" smtClean="0"/>
          </a:p>
          <a:p>
            <a:r>
              <a:rPr lang="ja-JP" altLang="en-US" dirty="0" smtClean="0"/>
              <a:t>提案アルゴリズムの収束結果も立証</a:t>
            </a:r>
            <a:endParaRPr lang="en-US" altLang="ja-JP" dirty="0"/>
          </a:p>
        </p:txBody>
      </p:sp>
    </p:spTree>
    <p:extLst>
      <p:ext uri="{BB962C8B-B14F-4D97-AF65-F5344CB8AC3E}">
        <p14:creationId xmlns:p14="http://schemas.microsoft.com/office/powerpoint/2010/main" val="25176382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sp>
        <p:nvSpPr>
          <p:cNvPr id="17" name="コンテンツ プレースホルダー 2"/>
          <p:cNvSpPr>
            <a:spLocks noGrp="1"/>
          </p:cNvSpPr>
          <p:nvPr>
            <p:ph idx="1"/>
          </p:nvPr>
        </p:nvSpPr>
        <p:spPr>
          <a:xfrm>
            <a:off x="7952630" y="5390263"/>
            <a:ext cx="1202304" cy="444775"/>
          </a:xfrm>
        </p:spPr>
        <p:txBody>
          <a:bodyPr>
            <a:normAutofit lnSpcReduction="10000"/>
          </a:bodyPr>
          <a:lstStyle/>
          <a:p>
            <a:pPr marL="0" indent="0">
              <a:buNone/>
            </a:pPr>
            <a:r>
              <a:rPr lang="ja-JP" altLang="en-US" dirty="0" smtClean="0"/>
              <a:t>･･･</a:t>
            </a:r>
            <a:r>
              <a:rPr lang="en-US" altLang="ja-JP" dirty="0" smtClean="0"/>
              <a:t>(3)</a:t>
            </a:r>
            <a:endParaRPr lang="en-US" altLang="ja-JP"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0741" y="1885634"/>
            <a:ext cx="8777247" cy="1819674"/>
          </a:xfrm>
          <a:prstGeom prst="rect">
            <a:avLst/>
          </a:prstGeom>
        </p:spPr>
      </p:pic>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r="18034"/>
          <a:stretch/>
        </p:blipFill>
        <p:spPr>
          <a:xfrm>
            <a:off x="2295325" y="5064887"/>
            <a:ext cx="5504905" cy="1095528"/>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0341" y="4645729"/>
            <a:ext cx="3219899" cy="419158"/>
          </a:xfrm>
          <a:prstGeom prst="rect">
            <a:avLst/>
          </a:prstGeom>
        </p:spPr>
      </p:pic>
      <p:sp>
        <p:nvSpPr>
          <p:cNvPr id="7" name="コンテンツ プレースホルダー 2"/>
          <p:cNvSpPr txBox="1">
            <a:spLocks/>
          </p:cNvSpPr>
          <p:nvPr/>
        </p:nvSpPr>
        <p:spPr>
          <a:xfrm>
            <a:off x="997527" y="1445738"/>
            <a:ext cx="10515600" cy="4942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Prob.2</a:t>
            </a:r>
            <a:r>
              <a:rPr lang="ja-JP" altLang="en-US" dirty="0" smtClean="0"/>
              <a:t>の</a:t>
            </a:r>
            <a:r>
              <a:rPr lang="en-US" altLang="ja-JP" dirty="0" smtClean="0"/>
              <a:t>optimizing step</a:t>
            </a:r>
            <a:r>
              <a:rPr lang="ja-JP" altLang="en-US" dirty="0" smtClean="0"/>
              <a:t>に対して</a:t>
            </a:r>
            <a:r>
              <a:rPr lang="en-US" altLang="ja-JP" dirty="0" smtClean="0"/>
              <a:t>, ACPC</a:t>
            </a:r>
            <a:r>
              <a:rPr lang="ja-JP" altLang="en-US" dirty="0" smtClean="0"/>
              <a:t>最適化問題は以下の通り</a:t>
            </a:r>
            <a:endParaRPr lang="en-US" altLang="ja-JP" dirty="0" smtClean="0"/>
          </a:p>
          <a:p>
            <a:endParaRPr lang="en-US" altLang="ja-JP" dirty="0"/>
          </a:p>
        </p:txBody>
      </p:sp>
    </p:spTree>
    <p:extLst>
      <p:ext uri="{BB962C8B-B14F-4D97-AF65-F5344CB8AC3E}">
        <p14:creationId xmlns:p14="http://schemas.microsoft.com/office/powerpoint/2010/main" val="2768026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pic>
        <p:nvPicPr>
          <p:cNvPr id="4" name="コンテンツ プレースホルダー 3"/>
          <p:cNvPicPr>
            <a:picLocks noGrp="1" noChangeAspect="1"/>
          </p:cNvPicPr>
          <p:nvPr>
            <p:ph idx="1"/>
          </p:nvPr>
        </p:nvPicPr>
        <p:blipFill rotWithShape="1">
          <a:blip r:embed="rId2">
            <a:extLst>
              <a:ext uri="{28A0092B-C50C-407E-A947-70E740481C1C}">
                <a14:useLocalDpi xmlns:a14="http://schemas.microsoft.com/office/drawing/2010/main" val="0"/>
              </a:ext>
            </a:extLst>
          </a:blip>
          <a:srcRect t="16323" b="16997"/>
          <a:stretch/>
        </p:blipFill>
        <p:spPr>
          <a:xfrm>
            <a:off x="1195353" y="1796995"/>
            <a:ext cx="1094680" cy="405517"/>
          </a:xfrm>
        </p:spPr>
      </p:pic>
      <p:sp>
        <p:nvSpPr>
          <p:cNvPr id="6" name="コンテンツ プレースホルダー 2"/>
          <p:cNvSpPr txBox="1">
            <a:spLocks/>
          </p:cNvSpPr>
          <p:nvPr/>
        </p:nvSpPr>
        <p:spPr>
          <a:xfrm>
            <a:off x="2623930" y="3236181"/>
            <a:ext cx="7036905" cy="4591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⇒有限状態</a:t>
            </a:r>
            <a:r>
              <a:rPr lang="en-US" altLang="ja-JP" dirty="0" smtClean="0"/>
              <a:t>Markov</a:t>
            </a:r>
            <a:r>
              <a:rPr lang="ja-JP" altLang="en-US" dirty="0"/>
              <a:t>連鎖</a:t>
            </a:r>
            <a:endParaRPr lang="en-US" altLang="ja-JP" dirty="0"/>
          </a:p>
        </p:txBody>
      </p:sp>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36694" t="6490" r="5783" b="65107"/>
          <a:stretch/>
        </p:blipFill>
        <p:spPr>
          <a:xfrm>
            <a:off x="2623930" y="1741335"/>
            <a:ext cx="5049078" cy="516835"/>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t="11047" b="28694"/>
          <a:stretch/>
        </p:blipFill>
        <p:spPr>
          <a:xfrm>
            <a:off x="1195353" y="2679589"/>
            <a:ext cx="3705529" cy="373711"/>
          </a:xfrm>
          <a:prstGeom prst="rect">
            <a:avLst/>
          </a:prstGeom>
        </p:spPr>
      </p:pic>
      <p:sp>
        <p:nvSpPr>
          <p:cNvPr id="9" name="コンテンツ プレースホルダー 2"/>
          <p:cNvSpPr txBox="1">
            <a:spLocks/>
          </p:cNvSpPr>
          <p:nvPr/>
        </p:nvSpPr>
        <p:spPr>
          <a:xfrm>
            <a:off x="7825407" y="1949395"/>
            <a:ext cx="3840119" cy="4591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の状態数</a:t>
            </a:r>
            <a:endParaRPr lang="en-US" altLang="ja-JP" dirty="0" smtClean="0"/>
          </a:p>
          <a:p>
            <a:endParaRPr lang="en-US" altLang="ja-JP" dirty="0"/>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3957" y="3815872"/>
            <a:ext cx="4516048" cy="620956"/>
          </a:xfrm>
          <a:prstGeom prst="rect">
            <a:avLst/>
          </a:prstGeom>
        </p:spPr>
      </p:pic>
      <p:pic>
        <p:nvPicPr>
          <p:cNvPr id="8" name="図 7"/>
          <p:cNvPicPr>
            <a:picLocks noChangeAspect="1"/>
          </p:cNvPicPr>
          <p:nvPr/>
        </p:nvPicPr>
        <p:blipFill rotWithShape="1">
          <a:blip r:embed="rId6">
            <a:extLst>
              <a:ext uri="{28A0092B-C50C-407E-A947-70E740481C1C}">
                <a14:useLocalDpi xmlns:a14="http://schemas.microsoft.com/office/drawing/2010/main" val="0"/>
              </a:ext>
            </a:extLst>
          </a:blip>
          <a:srcRect b="46154"/>
          <a:stretch/>
        </p:blipFill>
        <p:spPr>
          <a:xfrm>
            <a:off x="3048116" y="4126350"/>
            <a:ext cx="6566878" cy="1169219"/>
          </a:xfrm>
          <a:prstGeom prst="rect">
            <a:avLst/>
          </a:prstGeom>
        </p:spPr>
      </p:pic>
    </p:spTree>
    <p:extLst>
      <p:ext uri="{BB962C8B-B14F-4D97-AF65-F5344CB8AC3E}">
        <p14:creationId xmlns:p14="http://schemas.microsoft.com/office/powerpoint/2010/main" val="27795800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t="54579"/>
          <a:stretch/>
        </p:blipFill>
        <p:spPr>
          <a:xfrm>
            <a:off x="845127" y="1828800"/>
            <a:ext cx="6566878" cy="986291"/>
          </a:xfrm>
          <a:prstGeom prst="rect">
            <a:avLst/>
          </a:prstGeom>
        </p:spPr>
      </p:pic>
      <p:sp>
        <p:nvSpPr>
          <p:cNvPr id="11" name="コンテンツ プレースホルダー 10"/>
          <p:cNvSpPr>
            <a:spLocks noGrp="1"/>
          </p:cNvSpPr>
          <p:nvPr>
            <p:ph idx="1"/>
          </p:nvPr>
        </p:nvSpPr>
        <p:spPr>
          <a:xfrm>
            <a:off x="845127" y="3252084"/>
            <a:ext cx="11153391" cy="4351337"/>
          </a:xfrm>
        </p:spPr>
        <p:txBody>
          <a:bodyPr/>
          <a:lstStyle/>
          <a:p>
            <a:pPr marL="0" indent="0">
              <a:buNone/>
            </a:pPr>
            <a:r>
              <a:rPr kumimoji="1" lang="ja-JP" altLang="en-US" dirty="0" smtClean="0"/>
              <a:t>⇒状態</a:t>
            </a:r>
            <a:r>
              <a:rPr kumimoji="1" lang="en-US" altLang="ja-JP" dirty="0" smtClean="0"/>
              <a:t>q</a:t>
            </a:r>
            <a:r>
              <a:rPr kumimoji="1" lang="ja-JP" altLang="en-US" dirty="0" smtClean="0"/>
              <a:t>から制御</a:t>
            </a:r>
            <a:r>
              <a:rPr kumimoji="1" lang="en-US" altLang="ja-JP" dirty="0" smtClean="0"/>
              <a:t>μ(q)</a:t>
            </a:r>
            <a:r>
              <a:rPr kumimoji="1" lang="ja-JP" altLang="en-US" dirty="0" smtClean="0"/>
              <a:t>で別の状態に行くときの</a:t>
            </a:r>
            <a:r>
              <a:rPr kumimoji="1" lang="en-US" altLang="ja-JP" dirty="0" smtClean="0"/>
              <a:t>travel time</a:t>
            </a:r>
            <a:r>
              <a:rPr kumimoji="1" lang="ja-JP" altLang="en-US" dirty="0" smtClean="0"/>
              <a:t>のこと</a:t>
            </a:r>
            <a:endParaRPr kumimoji="1" lang="en-US" altLang="ja-JP" dirty="0" smtClean="0"/>
          </a:p>
        </p:txBody>
      </p:sp>
    </p:spTree>
    <p:extLst>
      <p:ext uri="{BB962C8B-B14F-4D97-AF65-F5344CB8AC3E}">
        <p14:creationId xmlns:p14="http://schemas.microsoft.com/office/powerpoint/2010/main" val="12228508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sp>
        <p:nvSpPr>
          <p:cNvPr id="11" name="コンテンツ プレースホルダー 10"/>
          <p:cNvSpPr>
            <a:spLocks noGrp="1"/>
          </p:cNvSpPr>
          <p:nvPr>
            <p:ph idx="1"/>
          </p:nvPr>
        </p:nvSpPr>
        <p:spPr>
          <a:xfrm>
            <a:off x="845127" y="1701579"/>
            <a:ext cx="11153391" cy="4351337"/>
          </a:xfrm>
        </p:spPr>
        <p:txBody>
          <a:bodyPr/>
          <a:lstStyle/>
          <a:p>
            <a:pPr marL="0" indent="0">
              <a:buNone/>
            </a:pPr>
            <a:r>
              <a:rPr kumimoji="1" lang="ja-JP" altLang="en-US" dirty="0" smtClean="0"/>
              <a:t>定常政策</a:t>
            </a:r>
            <a:r>
              <a:rPr kumimoji="1" lang="en-US" altLang="ja-JP" dirty="0" smtClean="0"/>
              <a:t>μ</a:t>
            </a:r>
            <a:r>
              <a:rPr kumimoji="1" lang="ja-JP" altLang="en-US" dirty="0" smtClean="0"/>
              <a:t>が</a:t>
            </a:r>
            <a:r>
              <a:rPr kumimoji="1" lang="en-US" altLang="ja-JP" dirty="0" smtClean="0"/>
              <a:t>proper</a:t>
            </a:r>
          </a:p>
          <a:p>
            <a:pPr marL="0" indent="0">
              <a:buNone/>
            </a:pPr>
            <a:r>
              <a:rPr lang="en-US" altLang="ja-JP" dirty="0" smtClean="0"/>
              <a:t>        if μ</a:t>
            </a:r>
            <a:r>
              <a:rPr lang="ja-JP" altLang="en-US" dirty="0" smtClean="0"/>
              <a:t>のもとで</a:t>
            </a:r>
            <a:r>
              <a:rPr lang="en-US" altLang="ja-JP" dirty="0" smtClean="0"/>
              <a:t>, </a:t>
            </a:r>
            <a:r>
              <a:rPr lang="ja-JP" altLang="en-US" dirty="0" smtClean="0"/>
              <a:t>すべての初期状態が有限ステージ数で</a:t>
            </a:r>
            <a:endParaRPr lang="en-US" altLang="ja-JP" dirty="0" smtClean="0"/>
          </a:p>
          <a:p>
            <a:pPr marL="0" indent="0">
              <a:buNone/>
            </a:pPr>
            <a:r>
              <a:rPr lang="ja-JP" altLang="en-US" dirty="0"/>
              <a:t>　</a:t>
            </a:r>
            <a:r>
              <a:rPr lang="ja-JP" altLang="en-US" dirty="0" smtClean="0"/>
              <a:t>　　　集合　　 へ到達するような正の確率を持つ</a:t>
            </a:r>
            <a:endParaRPr lang="en-US" altLang="ja-JP" dirty="0" smtClean="0"/>
          </a:p>
          <a:p>
            <a:pPr marL="0" indent="0">
              <a:buNone/>
            </a:pPr>
            <a:endParaRPr kumimoji="1" lang="en-US" altLang="ja-JP" dirty="0"/>
          </a:p>
          <a:p>
            <a:pPr marL="0" indent="0">
              <a:buNone/>
            </a:pPr>
            <a:r>
              <a:rPr lang="en-US" altLang="ja-JP" dirty="0" smtClean="0"/>
              <a:t>            (</a:t>
            </a:r>
            <a:r>
              <a:rPr lang="ja-JP" altLang="en-US" dirty="0" smtClean="0"/>
              <a:t>　　  に到達する確率が</a:t>
            </a:r>
            <a:r>
              <a:rPr lang="en-US" altLang="ja-JP" dirty="0" smtClean="0"/>
              <a:t>0</a:t>
            </a:r>
            <a:r>
              <a:rPr lang="ja-JP" altLang="en-US" dirty="0" smtClean="0"/>
              <a:t>になる初期状態はない</a:t>
            </a:r>
            <a:r>
              <a:rPr lang="en-US" altLang="ja-JP" dirty="0" smtClean="0"/>
              <a:t>)</a:t>
            </a:r>
            <a:endParaRPr kumimoji="1" lang="en-US" altLang="ja-JP" dirty="0" smtClean="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t="1" r="86422" b="-1401"/>
          <a:stretch/>
        </p:blipFill>
        <p:spPr>
          <a:xfrm>
            <a:off x="2655883" y="2727855"/>
            <a:ext cx="492834" cy="386389"/>
          </a:xfrm>
          <a:prstGeom prst="rect">
            <a:avLst/>
          </a:prstGeom>
        </p:spPr>
      </p:pic>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t="1" r="86422" b="-1401"/>
          <a:stretch/>
        </p:blipFill>
        <p:spPr>
          <a:xfrm>
            <a:off x="2163049" y="3762850"/>
            <a:ext cx="492834" cy="386389"/>
          </a:xfrm>
          <a:prstGeom prst="rect">
            <a:avLst/>
          </a:prstGeom>
        </p:spPr>
      </p:pic>
    </p:spTree>
    <p:extLst>
      <p:ext uri="{BB962C8B-B14F-4D97-AF65-F5344CB8AC3E}">
        <p14:creationId xmlns:p14="http://schemas.microsoft.com/office/powerpoint/2010/main" val="34763345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a:t>確率的システムで</a:t>
            </a:r>
            <a:r>
              <a:rPr lang="ja-JP" altLang="en-US" dirty="0" smtClean="0"/>
              <a:t>は</a:t>
            </a:r>
            <a:r>
              <a:rPr lang="en-US" altLang="ja-JP" dirty="0" smtClean="0"/>
              <a:t>, </a:t>
            </a:r>
            <a:r>
              <a:rPr lang="ja-JP" altLang="en-US" dirty="0"/>
              <a:t>時相</a:t>
            </a:r>
            <a:r>
              <a:rPr lang="ja-JP" altLang="en-US" dirty="0" smtClean="0"/>
              <a:t>論理</a:t>
            </a:r>
            <a:r>
              <a:rPr lang="ja-JP" altLang="en-US" dirty="0"/>
              <a:t>制約</a:t>
            </a:r>
            <a:r>
              <a:rPr lang="ja-JP" altLang="en-US" dirty="0" smtClean="0"/>
              <a:t>のもとで</a:t>
            </a:r>
            <a:r>
              <a:rPr lang="ja-JP" altLang="en-US" dirty="0"/>
              <a:t>システム</a:t>
            </a:r>
            <a:r>
              <a:rPr lang="ja-JP" altLang="en-US" dirty="0" smtClean="0"/>
              <a:t>を</a:t>
            </a:r>
            <a:r>
              <a:rPr lang="en-US" altLang="ja-JP" dirty="0" smtClean="0"/>
              <a:t>MDP</a:t>
            </a:r>
            <a:r>
              <a:rPr lang="ja-JP" altLang="en-US" dirty="0" smtClean="0"/>
              <a:t>と</a:t>
            </a:r>
            <a:r>
              <a:rPr lang="ja-JP" altLang="en-US" dirty="0"/>
              <a:t>してモデリングすることに</a:t>
            </a:r>
            <a:r>
              <a:rPr lang="ja-JP" altLang="en-US" dirty="0" smtClean="0"/>
              <a:t>より</a:t>
            </a:r>
            <a:r>
              <a:rPr lang="en-US" altLang="ja-JP" dirty="0" smtClean="0"/>
              <a:t>, </a:t>
            </a:r>
            <a:r>
              <a:rPr lang="ja-JP" altLang="en-US" dirty="0" smtClean="0"/>
              <a:t>問題</a:t>
            </a:r>
            <a:r>
              <a:rPr lang="ja-JP" altLang="en-US" dirty="0"/>
              <a:t>を研究</a:t>
            </a:r>
            <a:r>
              <a:rPr lang="ja-JP" altLang="en-US" dirty="0" smtClean="0"/>
              <a:t>した</a:t>
            </a:r>
            <a:endParaRPr lang="en-US" altLang="ja-JP" dirty="0" smtClean="0"/>
          </a:p>
          <a:p>
            <a:r>
              <a:rPr lang="ja-JP" altLang="en-US" dirty="0"/>
              <a:t>特</a:t>
            </a:r>
            <a:r>
              <a:rPr lang="ja-JP" altLang="en-US" dirty="0" smtClean="0"/>
              <a:t>に</a:t>
            </a:r>
            <a:r>
              <a:rPr lang="en-US" altLang="ja-JP" dirty="0" smtClean="0"/>
              <a:t>, </a:t>
            </a:r>
            <a:r>
              <a:rPr lang="ja-JP" altLang="en-US" dirty="0" smtClean="0"/>
              <a:t>最適化</a:t>
            </a:r>
            <a:r>
              <a:rPr lang="ja-JP" altLang="en-US" dirty="0"/>
              <a:t>命題の連続的な満足によってサイクルが定義</a:t>
            </a:r>
            <a:r>
              <a:rPr lang="ja-JP" altLang="en-US" dirty="0" smtClean="0"/>
              <a:t>される</a:t>
            </a:r>
            <a:r>
              <a:rPr lang="en-US" altLang="ja-JP" dirty="0" smtClean="0"/>
              <a:t>, </a:t>
            </a:r>
            <a:r>
              <a:rPr lang="ja-JP" altLang="en-US" dirty="0" smtClean="0">
                <a:solidFill>
                  <a:srgbClr val="FF0000"/>
                </a:solidFill>
              </a:rPr>
              <a:t>平均</a:t>
            </a:r>
            <a:r>
              <a:rPr lang="ja-JP" altLang="en-US" dirty="0">
                <a:solidFill>
                  <a:srgbClr val="FF0000"/>
                </a:solidFill>
              </a:rPr>
              <a:t>サイクル単価（</a:t>
            </a:r>
            <a:r>
              <a:rPr lang="en-US" altLang="ja-JP" dirty="0">
                <a:solidFill>
                  <a:srgbClr val="FF0000"/>
                </a:solidFill>
              </a:rPr>
              <a:t>ACPC</a:t>
            </a:r>
            <a:r>
              <a:rPr lang="ja-JP" altLang="en-US" dirty="0">
                <a:solidFill>
                  <a:srgbClr val="FF0000"/>
                </a:solidFill>
              </a:rPr>
              <a:t>）を最小限に抑える</a:t>
            </a:r>
            <a:r>
              <a:rPr lang="ja-JP" altLang="en-US" dirty="0"/>
              <a:t>と</a:t>
            </a:r>
            <a:r>
              <a:rPr lang="ja-JP" altLang="en-US" dirty="0" smtClean="0"/>
              <a:t>いう</a:t>
            </a:r>
            <a:r>
              <a:rPr lang="ja-JP" altLang="en-US" dirty="0"/>
              <a:t>観点</a:t>
            </a:r>
            <a:r>
              <a:rPr lang="ja-JP" altLang="en-US" dirty="0" smtClean="0"/>
              <a:t>で</a:t>
            </a:r>
            <a:r>
              <a:rPr lang="en-US" altLang="ja-JP" dirty="0" smtClean="0">
                <a:solidFill>
                  <a:srgbClr val="FF0000"/>
                </a:solidFill>
              </a:rPr>
              <a:t>MDP</a:t>
            </a:r>
            <a:r>
              <a:rPr lang="ja-JP" altLang="en-US" dirty="0" smtClean="0">
                <a:solidFill>
                  <a:srgbClr val="FF0000"/>
                </a:solidFill>
              </a:rPr>
              <a:t>最適化問題</a:t>
            </a:r>
            <a:r>
              <a:rPr lang="ja-JP" altLang="en-US" dirty="0">
                <a:solidFill>
                  <a:srgbClr val="FF0000"/>
                </a:solidFill>
              </a:rPr>
              <a:t>を</a:t>
            </a:r>
            <a:r>
              <a:rPr lang="ja-JP" altLang="en-US" dirty="0" smtClean="0">
                <a:solidFill>
                  <a:srgbClr val="FF0000"/>
                </a:solidFill>
              </a:rPr>
              <a:t>定式化</a:t>
            </a:r>
            <a:endParaRPr lang="en-US" altLang="ja-JP" dirty="0" smtClean="0">
              <a:solidFill>
                <a:srgbClr val="FF0000"/>
              </a:solidFill>
            </a:endParaRPr>
          </a:p>
          <a:p>
            <a:r>
              <a:rPr lang="ja-JP" altLang="en-US" dirty="0">
                <a:solidFill>
                  <a:srgbClr val="FF0000"/>
                </a:solidFill>
              </a:rPr>
              <a:t>合成</a:t>
            </a:r>
            <a:r>
              <a:rPr lang="en-US" altLang="ja-JP" dirty="0" smtClean="0">
                <a:solidFill>
                  <a:srgbClr val="FF0000"/>
                </a:solidFill>
              </a:rPr>
              <a:t>MDP</a:t>
            </a:r>
            <a:r>
              <a:rPr lang="ja-JP" altLang="en-US" dirty="0" smtClean="0">
                <a:solidFill>
                  <a:srgbClr val="FF0000"/>
                </a:solidFill>
              </a:rPr>
              <a:t>は</a:t>
            </a:r>
            <a:r>
              <a:rPr lang="en-US" altLang="ja-JP" dirty="0" smtClean="0">
                <a:solidFill>
                  <a:srgbClr val="FF0000"/>
                </a:solidFill>
              </a:rPr>
              <a:t>, </a:t>
            </a:r>
            <a:r>
              <a:rPr lang="ja-JP" altLang="en-US" dirty="0" smtClean="0">
                <a:solidFill>
                  <a:srgbClr val="FF0000"/>
                </a:solidFill>
              </a:rPr>
              <a:t>環境</a:t>
            </a:r>
            <a:r>
              <a:rPr lang="ja-JP" altLang="en-US" dirty="0">
                <a:solidFill>
                  <a:srgbClr val="FF0000"/>
                </a:solidFill>
              </a:rPr>
              <a:t>の不確定要素</a:t>
            </a:r>
            <a:r>
              <a:rPr lang="ja-JP" altLang="en-US" dirty="0" smtClean="0">
                <a:solidFill>
                  <a:srgbClr val="FF0000"/>
                </a:solidFill>
              </a:rPr>
              <a:t>を捕まえる</a:t>
            </a:r>
            <a:r>
              <a:rPr lang="en-US" altLang="ja-JP" dirty="0" smtClean="0">
                <a:solidFill>
                  <a:srgbClr val="FF0000"/>
                </a:solidFill>
              </a:rPr>
              <a:t>MDP</a:t>
            </a:r>
            <a:r>
              <a:rPr lang="ja-JP" altLang="en-US" dirty="0" smtClean="0">
                <a:solidFill>
                  <a:srgbClr val="FF0000"/>
                </a:solidFill>
              </a:rPr>
              <a:t>と</a:t>
            </a:r>
            <a:r>
              <a:rPr lang="en-US" altLang="ja-JP" dirty="0" smtClean="0">
                <a:solidFill>
                  <a:srgbClr val="FF0000"/>
                </a:solidFill>
              </a:rPr>
              <a:t>, LTL</a:t>
            </a:r>
            <a:r>
              <a:rPr lang="ja-JP" altLang="en-US" dirty="0" smtClean="0">
                <a:solidFill>
                  <a:srgbClr val="FF0000"/>
                </a:solidFill>
              </a:rPr>
              <a:t>式</a:t>
            </a:r>
            <a:r>
              <a:rPr lang="ja-JP" altLang="en-US" dirty="0">
                <a:solidFill>
                  <a:srgbClr val="FF0000"/>
                </a:solidFill>
              </a:rPr>
              <a:t>を表すオートマトンを使用して</a:t>
            </a:r>
            <a:r>
              <a:rPr lang="ja-JP" altLang="en-US" dirty="0" smtClean="0">
                <a:solidFill>
                  <a:srgbClr val="FF0000"/>
                </a:solidFill>
              </a:rPr>
              <a:t>構築</a:t>
            </a:r>
            <a:endParaRPr lang="en-US" altLang="ja-JP" dirty="0" smtClean="0">
              <a:solidFill>
                <a:srgbClr val="FF0000"/>
              </a:solidFill>
            </a:endParaRPr>
          </a:p>
          <a:p>
            <a:pPr marL="0" indent="0">
              <a:buNone/>
            </a:pPr>
            <a:r>
              <a:rPr lang="ja-JP" altLang="en-US" dirty="0" smtClean="0">
                <a:solidFill>
                  <a:schemeClr val="bg1">
                    <a:lumMod val="50000"/>
                  </a:schemeClr>
                </a:solidFill>
              </a:rPr>
              <a:t>   ⇒</a:t>
            </a:r>
            <a:r>
              <a:rPr lang="en-US" altLang="ja-JP" dirty="0" smtClean="0">
                <a:solidFill>
                  <a:schemeClr val="bg1">
                    <a:lumMod val="50000"/>
                  </a:schemeClr>
                </a:solidFill>
              </a:rPr>
              <a:t>A Learning Based Approach to Control Synthesis of Markov    </a:t>
            </a:r>
          </a:p>
          <a:p>
            <a:pPr marL="0" indent="0">
              <a:buNone/>
            </a:pPr>
            <a:r>
              <a:rPr lang="en-US" altLang="ja-JP" dirty="0">
                <a:solidFill>
                  <a:schemeClr val="bg1">
                    <a:lumMod val="50000"/>
                  </a:schemeClr>
                </a:solidFill>
              </a:rPr>
              <a:t> </a:t>
            </a:r>
            <a:r>
              <a:rPr lang="en-US" altLang="ja-JP" dirty="0" smtClean="0">
                <a:solidFill>
                  <a:schemeClr val="bg1">
                    <a:lumMod val="50000"/>
                  </a:schemeClr>
                </a:solidFill>
              </a:rPr>
              <a:t>      Decision Processes for Linear Temporal Logic Specification</a:t>
            </a:r>
          </a:p>
          <a:p>
            <a:pPr marL="0" indent="0">
              <a:buNone/>
            </a:pPr>
            <a:r>
              <a:rPr lang="en-US" altLang="ja-JP" dirty="0" smtClean="0">
                <a:solidFill>
                  <a:schemeClr val="bg1">
                    <a:lumMod val="50000"/>
                  </a:schemeClr>
                </a:solidFill>
              </a:rPr>
              <a:t>       (</a:t>
            </a:r>
            <a:r>
              <a:rPr lang="en-US" altLang="ja-JP" dirty="0" err="1" smtClean="0">
                <a:solidFill>
                  <a:schemeClr val="bg1">
                    <a:lumMod val="50000"/>
                  </a:schemeClr>
                </a:solidFill>
              </a:rPr>
              <a:t>Sadigh</a:t>
            </a:r>
            <a:r>
              <a:rPr lang="en-US" altLang="ja-JP" dirty="0" smtClean="0">
                <a:solidFill>
                  <a:schemeClr val="bg1">
                    <a:lumMod val="50000"/>
                  </a:schemeClr>
                </a:solidFill>
              </a:rPr>
              <a:t> et al, 2016)</a:t>
            </a:r>
          </a:p>
          <a:p>
            <a:endParaRPr lang="en-US" altLang="ja-JP" dirty="0"/>
          </a:p>
          <a:p>
            <a:endParaRPr lang="en-US" altLang="ja-JP" dirty="0"/>
          </a:p>
        </p:txBody>
      </p:sp>
    </p:spTree>
    <p:extLst>
      <p:ext uri="{BB962C8B-B14F-4D97-AF65-F5344CB8AC3E}">
        <p14:creationId xmlns:p14="http://schemas.microsoft.com/office/powerpoint/2010/main" val="6979797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sp>
        <p:nvSpPr>
          <p:cNvPr id="11" name="コンテンツ プレースホルダー 10"/>
          <p:cNvSpPr>
            <a:spLocks noGrp="1"/>
          </p:cNvSpPr>
          <p:nvPr>
            <p:ph idx="1"/>
          </p:nvPr>
        </p:nvSpPr>
        <p:spPr>
          <a:xfrm>
            <a:off x="845127" y="1701579"/>
            <a:ext cx="11153391" cy="4351337"/>
          </a:xfrm>
        </p:spPr>
        <p:txBody>
          <a:bodyPr/>
          <a:lstStyle/>
          <a:p>
            <a:r>
              <a:rPr lang="en-US" altLang="ja-JP" dirty="0" smtClean="0"/>
              <a:t>Prob.3</a:t>
            </a:r>
            <a:r>
              <a:rPr lang="ja-JP" altLang="en-US" dirty="0" smtClean="0"/>
              <a:t>は</a:t>
            </a:r>
            <a:r>
              <a:rPr lang="en-US" altLang="ja-JP" dirty="0" smtClean="0"/>
              <a:t>average cost per stage(ACPS)</a:t>
            </a:r>
            <a:r>
              <a:rPr lang="ja-JP" altLang="en-US" dirty="0" smtClean="0"/>
              <a:t>問題に等価に変換できる</a:t>
            </a:r>
            <a:endParaRPr lang="en-US" altLang="ja-JP" dirty="0" smtClean="0"/>
          </a:p>
          <a:p>
            <a:r>
              <a:rPr lang="ja-JP" altLang="en-US" dirty="0" smtClean="0"/>
              <a:t>これを達成するために</a:t>
            </a:r>
            <a:r>
              <a:rPr lang="en-US" altLang="ja-JP" dirty="0" smtClean="0"/>
              <a:t>, </a:t>
            </a:r>
            <a:r>
              <a:rPr lang="ja-JP" altLang="en-US" dirty="0" smtClean="0"/>
              <a:t>新しい</a:t>
            </a:r>
            <a:r>
              <a:rPr lang="en-US" altLang="ja-JP" dirty="0" smtClean="0"/>
              <a:t>MDP</a:t>
            </a:r>
            <a:r>
              <a:rPr lang="ja-JP" altLang="en-US" dirty="0" smtClean="0"/>
              <a:t>に対して</a:t>
            </a:r>
            <a:r>
              <a:rPr lang="en-US" altLang="ja-JP" dirty="0" smtClean="0"/>
              <a:t>ACPS</a:t>
            </a:r>
            <a:r>
              <a:rPr lang="ja-JP" altLang="en-US" dirty="0" smtClean="0"/>
              <a:t>問題を解くことが</a:t>
            </a:r>
            <a:r>
              <a:rPr lang="en-US" altLang="ja-JP" dirty="0" smtClean="0"/>
              <a:t>Prob.3</a:t>
            </a:r>
            <a:r>
              <a:rPr lang="ja-JP" altLang="en-US" dirty="0" smtClean="0"/>
              <a:t>の解を見つけることに等しいような</a:t>
            </a:r>
            <a:r>
              <a:rPr lang="en-US" altLang="ja-JP" dirty="0" smtClean="0"/>
              <a:t>, </a:t>
            </a:r>
            <a:r>
              <a:rPr lang="ja-JP" altLang="en-US" dirty="0" smtClean="0"/>
              <a:t>新しい</a:t>
            </a:r>
            <a:r>
              <a:rPr lang="en-US" altLang="ja-JP" dirty="0" smtClean="0"/>
              <a:t>MDP</a:t>
            </a:r>
            <a:r>
              <a:rPr lang="ja-JP" altLang="en-US" dirty="0" smtClean="0"/>
              <a:t>が構成される</a:t>
            </a:r>
            <a:endParaRPr lang="en-US" altLang="ja-JP" dirty="0" smtClean="0"/>
          </a:p>
          <a:p>
            <a:r>
              <a:rPr lang="ja-JP" altLang="en-US" dirty="0" smtClean="0"/>
              <a:t>新しい</a:t>
            </a:r>
            <a:r>
              <a:rPr lang="en-US" altLang="ja-JP" dirty="0" smtClean="0"/>
              <a:t>MDP</a:t>
            </a:r>
            <a:r>
              <a:rPr lang="ja-JP" altLang="en-US" dirty="0" smtClean="0"/>
              <a:t>を構成するために</a:t>
            </a:r>
            <a:r>
              <a:rPr lang="en-US" altLang="ja-JP" dirty="0" smtClean="0"/>
              <a:t>, 2</a:t>
            </a:r>
            <a:r>
              <a:rPr lang="ja-JP" altLang="en-US" dirty="0" err="1" smtClean="0"/>
              <a:t>つの</a:t>
            </a:r>
            <a:r>
              <a:rPr lang="en-US" altLang="ja-JP" dirty="0" err="1" smtClean="0"/>
              <a:t>n×n</a:t>
            </a:r>
            <a:r>
              <a:rPr lang="ja-JP" altLang="en-US" dirty="0" smtClean="0"/>
              <a:t>行列を示す</a:t>
            </a:r>
            <a:endParaRPr lang="en-US" altLang="ja-JP" dirty="0" smtClean="0"/>
          </a:p>
          <a:p>
            <a:endParaRPr lang="en-US" altLang="ja-JP" dirty="0"/>
          </a:p>
          <a:p>
            <a:pPr marL="0" indent="0">
              <a:buNone/>
            </a:pPr>
            <a:endParaRPr kumimoji="1" lang="en-US" altLang="ja-JP" dirty="0" smtClean="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1935" y="4072640"/>
            <a:ext cx="6112200" cy="1980276"/>
          </a:xfrm>
          <a:prstGeom prst="rect">
            <a:avLst/>
          </a:prstGeom>
        </p:spPr>
      </p:pic>
    </p:spTree>
    <p:extLst>
      <p:ext uri="{BB962C8B-B14F-4D97-AF65-F5344CB8AC3E}">
        <p14:creationId xmlns:p14="http://schemas.microsoft.com/office/powerpoint/2010/main" val="14475849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277" y="1468900"/>
            <a:ext cx="6112200" cy="1980276"/>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531" y="3518594"/>
            <a:ext cx="8478119" cy="3058239"/>
          </a:xfrm>
          <a:prstGeom prst="rect">
            <a:avLst/>
          </a:prstGeom>
        </p:spPr>
      </p:pic>
    </p:spTree>
    <p:extLst>
      <p:ext uri="{BB962C8B-B14F-4D97-AF65-F5344CB8AC3E}">
        <p14:creationId xmlns:p14="http://schemas.microsoft.com/office/powerpoint/2010/main" val="17931819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t="75004" r="9148"/>
          <a:stretch/>
        </p:blipFill>
        <p:spPr>
          <a:xfrm>
            <a:off x="1393767" y="1812898"/>
            <a:ext cx="7702525" cy="764430"/>
          </a:xfrm>
          <a:prstGeom prst="rect">
            <a:avLst/>
          </a:prstGeom>
        </p:spPr>
      </p:pic>
      <p:sp>
        <p:nvSpPr>
          <p:cNvPr id="7" name="コンテンツ プレースホルダー 10"/>
          <p:cNvSpPr>
            <a:spLocks noGrp="1"/>
          </p:cNvSpPr>
          <p:nvPr>
            <p:ph idx="1"/>
          </p:nvPr>
        </p:nvSpPr>
        <p:spPr>
          <a:xfrm>
            <a:off x="2504661" y="2577328"/>
            <a:ext cx="3045349" cy="3691379"/>
          </a:xfrm>
        </p:spPr>
        <p:txBody>
          <a:bodyPr/>
          <a:lstStyle/>
          <a:p>
            <a:r>
              <a:rPr lang="en-US" altLang="ja-JP" dirty="0"/>
              <a:t>s</a:t>
            </a:r>
            <a:r>
              <a:rPr lang="en-US" altLang="ja-JP" dirty="0" smtClean="0"/>
              <a:t>tochastic matrix</a:t>
            </a:r>
          </a:p>
          <a:p>
            <a:endParaRPr kumimoji="1" lang="en-US" altLang="ja-JP" dirty="0" smtClean="0"/>
          </a:p>
        </p:txBody>
      </p:sp>
      <p:sp>
        <p:nvSpPr>
          <p:cNvPr id="8" name="コンテンツ プレースホルダー 10"/>
          <p:cNvSpPr txBox="1">
            <a:spLocks/>
          </p:cNvSpPr>
          <p:nvPr/>
        </p:nvSpPr>
        <p:spPr>
          <a:xfrm>
            <a:off x="5909144" y="2577328"/>
            <a:ext cx="4022035" cy="36913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Weighted cost per stage vector</a:t>
            </a:r>
          </a:p>
          <a:p>
            <a:pPr marL="0" indent="0">
              <a:buNone/>
            </a:pPr>
            <a:r>
              <a:rPr lang="en-US" altLang="ja-JP" dirty="0" smtClean="0"/>
              <a:t>   (compared to      )</a:t>
            </a:r>
          </a:p>
          <a:p>
            <a:pPr marL="0" indent="0">
              <a:buNone/>
            </a:pPr>
            <a:r>
              <a:rPr lang="ja-JP" altLang="en-US" dirty="0" smtClean="0"/>
              <a:t>⇒現在の状態から　　　に行くまでの遷移回数の期待値</a:t>
            </a:r>
            <a:endParaRPr lang="en-US" altLang="ja-JP" dirty="0" smtClean="0"/>
          </a:p>
          <a:p>
            <a:pPr marL="0" indent="0">
              <a:buNone/>
            </a:pPr>
            <a:r>
              <a:rPr lang="ja-JP" altLang="en-US" dirty="0" smtClean="0"/>
              <a:t>最適化された</a:t>
            </a:r>
            <a:r>
              <a:rPr lang="en-US" altLang="ja-JP" dirty="0" smtClean="0"/>
              <a:t>task</a:t>
            </a:r>
            <a:r>
              <a:rPr lang="ja-JP" altLang="en-US" dirty="0" smtClean="0"/>
              <a:t>に対する状態集合は実行可能</a:t>
            </a:r>
            <a:endParaRPr lang="en-US" altLang="ja-JP" dirty="0" smtClean="0"/>
          </a:p>
          <a:p>
            <a:endParaRPr lang="en-US" altLang="ja-JP" dirty="0" smtClean="0"/>
          </a:p>
        </p:txBody>
      </p:sp>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83239" t="75004" r="12916"/>
          <a:stretch/>
        </p:blipFill>
        <p:spPr>
          <a:xfrm>
            <a:off x="8309113" y="3276372"/>
            <a:ext cx="326004" cy="764430"/>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86260" t="1712" r="4894" b="74197"/>
          <a:stretch/>
        </p:blipFill>
        <p:spPr>
          <a:xfrm>
            <a:off x="8825948" y="3997130"/>
            <a:ext cx="540688" cy="477078"/>
          </a:xfrm>
          <a:prstGeom prst="rect">
            <a:avLst/>
          </a:prstGeom>
        </p:spPr>
      </p:pic>
    </p:spTree>
    <p:extLst>
      <p:ext uri="{BB962C8B-B14F-4D97-AF65-F5344CB8AC3E}">
        <p14:creationId xmlns:p14="http://schemas.microsoft.com/office/powerpoint/2010/main" val="140761469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sp>
        <p:nvSpPr>
          <p:cNvPr id="7" name="コンテンツ プレースホルダー 10"/>
          <p:cNvSpPr>
            <a:spLocks noGrp="1"/>
          </p:cNvSpPr>
          <p:nvPr>
            <p:ph idx="1"/>
          </p:nvPr>
        </p:nvSpPr>
        <p:spPr>
          <a:xfrm>
            <a:off x="845127" y="1526650"/>
            <a:ext cx="10596800" cy="5168348"/>
          </a:xfrm>
        </p:spPr>
        <p:txBody>
          <a:bodyPr>
            <a:normAutofit/>
          </a:bodyPr>
          <a:lstStyle/>
          <a:p>
            <a:r>
              <a:rPr kumimoji="1" lang="ja-JP" altLang="en-US" dirty="0" smtClean="0"/>
              <a:t>新しい</a:t>
            </a:r>
            <a:r>
              <a:rPr kumimoji="1" lang="en-US" altLang="ja-JP" dirty="0" smtClean="0"/>
              <a:t>MDP</a:t>
            </a:r>
            <a:r>
              <a:rPr kumimoji="1" lang="ja-JP" altLang="en-US" dirty="0" smtClean="0"/>
              <a:t>に対する</a:t>
            </a:r>
            <a:r>
              <a:rPr kumimoji="1" lang="en-US" altLang="ja-JP" dirty="0" smtClean="0"/>
              <a:t>ACPS (average cost per stage)</a:t>
            </a:r>
          </a:p>
          <a:p>
            <a:endParaRPr lang="en-US" altLang="ja-JP" dirty="0"/>
          </a:p>
          <a:p>
            <a:endParaRPr kumimoji="1" lang="en-US" altLang="ja-JP" dirty="0" smtClean="0"/>
          </a:p>
          <a:p>
            <a:endParaRPr lang="en-US" altLang="ja-JP" dirty="0"/>
          </a:p>
          <a:p>
            <a:endParaRPr kumimoji="1" lang="en-US" altLang="ja-JP" dirty="0" smtClean="0"/>
          </a:p>
          <a:p>
            <a:r>
              <a:rPr lang="ja-JP" altLang="en-US" dirty="0" smtClean="0"/>
              <a:t>初期分布によらない</a:t>
            </a:r>
            <a:endParaRPr lang="en-US" altLang="ja-JP" dirty="0" smtClean="0"/>
          </a:p>
          <a:p>
            <a:pPr marL="0" indent="0">
              <a:buNone/>
            </a:pPr>
            <a:r>
              <a:rPr kumimoji="1" lang="ja-JP" altLang="en-US" dirty="0" smtClean="0"/>
              <a:t>　⇒　　　　　　　　　　　</a:t>
            </a:r>
            <a:r>
              <a:rPr kumimoji="1" lang="en-US" altLang="ja-JP" dirty="0" smtClean="0"/>
              <a:t>(</a:t>
            </a:r>
            <a:r>
              <a:rPr kumimoji="1" lang="ja-JP" altLang="en-US" dirty="0" smtClean="0"/>
              <a:t>有限値のスカラー</a:t>
            </a:r>
            <a:r>
              <a:rPr kumimoji="1" lang="en-US" altLang="ja-JP" dirty="0" smtClean="0"/>
              <a:t>, average cost under policy μ)</a:t>
            </a:r>
          </a:p>
          <a:p>
            <a:endParaRPr kumimoji="1" lang="en-US" altLang="ja-JP" dirty="0" smtClean="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582" y="2278394"/>
            <a:ext cx="6258781" cy="1285791"/>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12837" b="37509"/>
          <a:stretch/>
        </p:blipFill>
        <p:spPr>
          <a:xfrm>
            <a:off x="1645920" y="4582869"/>
            <a:ext cx="2484474" cy="649090"/>
          </a:xfrm>
          <a:prstGeom prst="rect">
            <a:avLst/>
          </a:prstGeom>
        </p:spPr>
      </p:pic>
    </p:spTree>
    <p:extLst>
      <p:ext uri="{BB962C8B-B14F-4D97-AF65-F5344CB8AC3E}">
        <p14:creationId xmlns:p14="http://schemas.microsoft.com/office/powerpoint/2010/main" val="14824290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sp>
        <p:nvSpPr>
          <p:cNvPr id="7" name="コンテンツ プレースホルダー 10"/>
          <p:cNvSpPr>
            <a:spLocks noGrp="1"/>
          </p:cNvSpPr>
          <p:nvPr>
            <p:ph idx="1"/>
          </p:nvPr>
        </p:nvSpPr>
        <p:spPr>
          <a:xfrm>
            <a:off x="845127" y="1522674"/>
            <a:ext cx="10596800" cy="5168348"/>
          </a:xfrm>
        </p:spPr>
        <p:txBody>
          <a:bodyPr>
            <a:normAutofit/>
          </a:bodyPr>
          <a:lstStyle/>
          <a:p>
            <a:r>
              <a:rPr lang="en-US" altLang="ja-JP" dirty="0"/>
              <a:t>a</a:t>
            </a:r>
            <a:r>
              <a:rPr kumimoji="1" lang="en-US" altLang="ja-JP" dirty="0" smtClean="0"/>
              <a:t>verage cost</a:t>
            </a:r>
            <a:r>
              <a:rPr kumimoji="1" lang="ja-JP" altLang="en-US" dirty="0" smtClean="0"/>
              <a:t>から</a:t>
            </a:r>
            <a:r>
              <a:rPr lang="ja-JP" altLang="en-US" dirty="0" smtClean="0"/>
              <a:t>の偏差の合計を測るための</a:t>
            </a:r>
            <a:r>
              <a:rPr lang="en-US" altLang="ja-JP" dirty="0" smtClean="0"/>
              <a:t>relative cost vector</a:t>
            </a:r>
          </a:p>
          <a:p>
            <a:endParaRPr kumimoji="1" lang="en-US" altLang="ja-JP" dirty="0"/>
          </a:p>
          <a:p>
            <a:endParaRPr lang="en-US" altLang="ja-JP" dirty="0" smtClean="0"/>
          </a:p>
          <a:p>
            <a:endParaRPr kumimoji="1" lang="en-US" altLang="ja-JP" dirty="0"/>
          </a:p>
          <a:p>
            <a:endParaRPr lang="en-US" altLang="ja-JP" dirty="0" smtClean="0"/>
          </a:p>
          <a:p>
            <a:pPr marL="0" indent="0">
              <a:buNone/>
            </a:pPr>
            <a:endParaRPr kumimoji="1"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514" y="2066807"/>
            <a:ext cx="5003802" cy="1450917"/>
          </a:xfrm>
          <a:prstGeom prst="rect">
            <a:avLst/>
          </a:prstGeom>
        </p:spPr>
      </p:pic>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6087" t="31915" r="85808" b="32463"/>
          <a:stretch/>
        </p:blipFill>
        <p:spPr>
          <a:xfrm>
            <a:off x="10575235" y="1468900"/>
            <a:ext cx="469126" cy="597907"/>
          </a:xfrm>
          <a:prstGeom prst="rect">
            <a:avLst/>
          </a:prstGeom>
        </p:spPr>
      </p:pic>
    </p:spTree>
    <p:extLst>
      <p:ext uri="{BB962C8B-B14F-4D97-AF65-F5344CB8AC3E}">
        <p14:creationId xmlns:p14="http://schemas.microsoft.com/office/powerpoint/2010/main" val="15984442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sp>
        <p:nvSpPr>
          <p:cNvPr id="7" name="コンテンツ プレースホルダー 10"/>
          <p:cNvSpPr>
            <a:spLocks noGrp="1"/>
          </p:cNvSpPr>
          <p:nvPr>
            <p:ph idx="1"/>
          </p:nvPr>
        </p:nvSpPr>
        <p:spPr>
          <a:xfrm>
            <a:off x="845127" y="1522674"/>
            <a:ext cx="10596800" cy="5168348"/>
          </a:xfrm>
        </p:spPr>
        <p:txBody>
          <a:bodyPr>
            <a:normAutofit/>
          </a:bodyPr>
          <a:lstStyle/>
          <a:p>
            <a:r>
              <a:rPr kumimoji="1" lang="en-US" altLang="ja-JP" dirty="0" smtClean="0"/>
              <a:t>ACPS</a:t>
            </a:r>
            <a:r>
              <a:rPr kumimoji="1" lang="ja-JP" altLang="en-US" dirty="0" smtClean="0"/>
              <a:t>問題に対する</a:t>
            </a:r>
            <a:r>
              <a:rPr lang="ja-JP" altLang="en-US" dirty="0"/>
              <a:t>重要</a:t>
            </a:r>
            <a:r>
              <a:rPr lang="ja-JP" altLang="en-US" dirty="0" smtClean="0"/>
              <a:t>な結果は</a:t>
            </a:r>
            <a:r>
              <a:rPr lang="en-US" altLang="ja-JP" dirty="0" smtClean="0"/>
              <a:t>, </a:t>
            </a:r>
            <a:r>
              <a:rPr lang="ja-JP" altLang="en-US" dirty="0" smtClean="0"/>
              <a:t>すべての政策に対して</a:t>
            </a:r>
            <a:r>
              <a:rPr lang="en-US" altLang="ja-JP" dirty="0" smtClean="0"/>
              <a:t>, relative cost vector         </a:t>
            </a:r>
            <a:r>
              <a:rPr lang="ja-JP" altLang="en-US" dirty="0" smtClean="0"/>
              <a:t>と</a:t>
            </a:r>
            <a:r>
              <a:rPr lang="en-US" altLang="ja-JP" dirty="0" smtClean="0"/>
              <a:t>average cost </a:t>
            </a:r>
            <a:r>
              <a:rPr lang="ja-JP" altLang="en-US" dirty="0" smtClean="0"/>
              <a:t>　　　</a:t>
            </a:r>
            <a:r>
              <a:rPr lang="ja-JP" altLang="en-US" dirty="0" err="1" smtClean="0"/>
              <a:t>は</a:t>
            </a:r>
            <a:r>
              <a:rPr lang="en-US" altLang="ja-JP" dirty="0" smtClean="0"/>
              <a:t>Bellman</a:t>
            </a:r>
            <a:r>
              <a:rPr lang="ja-JP" altLang="en-US" dirty="0" smtClean="0"/>
              <a:t>方程式を満たす</a:t>
            </a:r>
            <a:r>
              <a:rPr lang="en-US" altLang="ja-JP" dirty="0" smtClean="0"/>
              <a:t> </a:t>
            </a:r>
          </a:p>
          <a:p>
            <a:endParaRPr lang="en-US" altLang="ja-JP" dirty="0"/>
          </a:p>
          <a:p>
            <a:endParaRPr lang="en-US" altLang="ja-JP" dirty="0" smtClean="0"/>
          </a:p>
          <a:p>
            <a:r>
              <a:rPr lang="en-US" altLang="ja-JP" dirty="0" smtClean="0"/>
              <a:t>n</a:t>
            </a:r>
            <a:r>
              <a:rPr lang="ja-JP" altLang="en-US" dirty="0" smtClean="0"/>
              <a:t>次元の線形システムだが</a:t>
            </a:r>
            <a:r>
              <a:rPr lang="en-US" altLang="ja-JP" dirty="0" smtClean="0"/>
              <a:t>, (n+1)</a:t>
            </a:r>
            <a:r>
              <a:rPr lang="ja-JP" altLang="en-US" dirty="0" smtClean="0"/>
              <a:t>は未知</a:t>
            </a:r>
            <a:r>
              <a:rPr lang="en-US" altLang="ja-JP" dirty="0" smtClean="0"/>
              <a:t>    </a:t>
            </a:r>
            <a:endParaRPr kumimoji="1" lang="en-US" altLang="ja-JP" dirty="0" smtClean="0"/>
          </a:p>
          <a:p>
            <a:endParaRPr lang="en-US" altLang="ja-JP" dirty="0" smtClean="0"/>
          </a:p>
          <a:p>
            <a:r>
              <a:rPr kumimoji="1" lang="en-US" altLang="ja-JP" dirty="0" smtClean="0"/>
              <a:t>(7)</a:t>
            </a:r>
            <a:r>
              <a:rPr kumimoji="1" lang="ja-JP" altLang="en-US" dirty="0" smtClean="0"/>
              <a:t>の解は</a:t>
            </a:r>
            <a:r>
              <a:rPr kumimoji="1" lang="en-US" altLang="ja-JP" dirty="0" smtClean="0"/>
              <a:t>relative cost vector</a:t>
            </a:r>
            <a:r>
              <a:rPr lang="ja-JP" altLang="en-US" dirty="0"/>
              <a:t>の</a:t>
            </a:r>
            <a:r>
              <a:rPr kumimoji="1" lang="ja-JP" altLang="en-US" dirty="0" smtClean="0"/>
              <a:t>線形シフトする唯一解</a:t>
            </a:r>
            <a:endParaRPr kumimoji="1" lang="en-US" altLang="ja-JP" dirty="0" smtClean="0"/>
          </a:p>
          <a:p>
            <a:pPr marL="0" indent="0">
              <a:buNone/>
            </a:pPr>
            <a:r>
              <a:rPr lang="ja-JP" altLang="en-US" dirty="0" smtClean="0"/>
              <a:t>　⇒自由度が</a:t>
            </a:r>
            <a:r>
              <a:rPr lang="en-US" altLang="ja-JP" dirty="0" smtClean="0"/>
              <a:t>1</a:t>
            </a:r>
            <a:r>
              <a:rPr lang="ja-JP" altLang="en-US" dirty="0" smtClean="0"/>
              <a:t>次元なので</a:t>
            </a:r>
            <a:r>
              <a:rPr lang="en-US" altLang="ja-JP" dirty="0" smtClean="0"/>
              <a:t>,</a:t>
            </a:r>
            <a:r>
              <a:rPr lang="ja-JP" altLang="en-US" dirty="0" smtClean="0"/>
              <a:t>　　　に対する線形方程式を追加</a:t>
            </a:r>
            <a:r>
              <a:rPr lang="en-US" altLang="ja-JP" dirty="0" smtClean="0"/>
              <a:t> </a:t>
            </a:r>
          </a:p>
          <a:p>
            <a:pPr marL="0" indent="0">
              <a:buNone/>
            </a:pPr>
            <a:endParaRPr kumimoji="1" lang="en-US" altLang="ja-JP" dirty="0" smtClean="0"/>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l="69465" t="4311" r="9892" b="43634"/>
          <a:stretch/>
        </p:blipFill>
        <p:spPr>
          <a:xfrm>
            <a:off x="5678935" y="1978562"/>
            <a:ext cx="423992" cy="389614"/>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6087" t="31915" r="85808" b="32463"/>
          <a:stretch/>
        </p:blipFill>
        <p:spPr>
          <a:xfrm>
            <a:off x="2870420" y="1874416"/>
            <a:ext cx="469126" cy="597907"/>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9941" y="2368176"/>
            <a:ext cx="6909176" cy="970711"/>
          </a:xfrm>
          <a:prstGeom prst="rect">
            <a:avLst/>
          </a:prstGeom>
        </p:spPr>
      </p:pic>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6087" t="31915" r="85808" b="32463"/>
          <a:stretch/>
        </p:blipFill>
        <p:spPr>
          <a:xfrm>
            <a:off x="5026549" y="4936994"/>
            <a:ext cx="469126" cy="597907"/>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1266" y="5532972"/>
            <a:ext cx="6988027" cy="1060888"/>
          </a:xfrm>
          <a:prstGeom prst="rect">
            <a:avLst/>
          </a:prstGeom>
        </p:spPr>
      </p:pic>
    </p:spTree>
    <p:extLst>
      <p:ext uri="{BB962C8B-B14F-4D97-AF65-F5344CB8AC3E}">
        <p14:creationId xmlns:p14="http://schemas.microsoft.com/office/powerpoint/2010/main" val="18854458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A. Re-formulation of ACPC problem</a:t>
            </a:r>
            <a:endParaRPr kumimoji="1" lang="ja-JP" altLang="en-US" sz="3200" dirty="0"/>
          </a:p>
        </p:txBody>
      </p:sp>
      <p:sp>
        <p:nvSpPr>
          <p:cNvPr id="7" name="コンテンツ プレースホルダー 10"/>
          <p:cNvSpPr>
            <a:spLocks noGrp="1"/>
          </p:cNvSpPr>
          <p:nvPr>
            <p:ph idx="1"/>
          </p:nvPr>
        </p:nvSpPr>
        <p:spPr>
          <a:xfrm>
            <a:off x="845127" y="1522674"/>
            <a:ext cx="10596800" cy="5168348"/>
          </a:xfrm>
        </p:spPr>
        <p:txBody>
          <a:bodyPr>
            <a:normAutofit/>
          </a:bodyPr>
          <a:lstStyle/>
          <a:p>
            <a:r>
              <a:rPr lang="en-US" altLang="ja-JP" dirty="0" smtClean="0"/>
              <a:t>(7), (8)</a:t>
            </a:r>
            <a:r>
              <a:rPr lang="ja-JP" altLang="en-US" dirty="0" smtClean="0"/>
              <a:t>に対する解は</a:t>
            </a:r>
            <a:r>
              <a:rPr lang="en-US" altLang="ja-JP" dirty="0" smtClean="0"/>
              <a:t>Gauss-Jordan elimination method</a:t>
            </a:r>
            <a:r>
              <a:rPr lang="ja-JP" altLang="en-US" dirty="0"/>
              <a:t> </a:t>
            </a:r>
            <a:r>
              <a:rPr lang="en-US" altLang="ja-JP" dirty="0" smtClean="0"/>
              <a:t>or matrix inversion</a:t>
            </a:r>
            <a:r>
              <a:rPr lang="ja-JP" altLang="en-US" dirty="0" smtClean="0"/>
              <a:t>で得られる</a:t>
            </a:r>
            <a:endParaRPr lang="en-US" altLang="ja-JP" dirty="0" smtClean="0"/>
          </a:p>
          <a:p>
            <a:r>
              <a:rPr kumimoji="1" lang="ja-JP" altLang="en-US" dirty="0"/>
              <a:t>　</a:t>
            </a:r>
            <a:r>
              <a:rPr kumimoji="1" lang="ja-JP" altLang="en-US" dirty="0" smtClean="0"/>
              <a:t>　</a:t>
            </a:r>
            <a:r>
              <a:rPr kumimoji="1" lang="en-US" altLang="ja-JP" dirty="0" smtClean="0"/>
              <a:t>: (3)</a:t>
            </a:r>
            <a:r>
              <a:rPr kumimoji="1" lang="ja-JP" altLang="en-US" dirty="0" smtClean="0"/>
              <a:t>を最小化する定常政策</a:t>
            </a:r>
            <a:endParaRPr kumimoji="1" lang="en-US" altLang="ja-JP" dirty="0" smtClean="0"/>
          </a:p>
          <a:p>
            <a:r>
              <a:rPr kumimoji="1" lang="ja-JP" altLang="en-US" dirty="0" smtClean="0"/>
              <a:t>　　　　　　　</a:t>
            </a:r>
            <a:r>
              <a:rPr kumimoji="1" lang="en-US" altLang="ja-JP" dirty="0" smtClean="0"/>
              <a:t>: </a:t>
            </a:r>
            <a:r>
              <a:rPr kumimoji="1" lang="ja-JP" altLang="en-US" dirty="0" smtClean="0"/>
              <a:t>　　に対応する</a:t>
            </a:r>
            <a:r>
              <a:rPr kumimoji="1" lang="en-US" altLang="ja-JP" dirty="0" smtClean="0"/>
              <a:t>average cost </a:t>
            </a:r>
            <a:r>
              <a:rPr kumimoji="1" lang="ja-JP" altLang="en-US" dirty="0" smtClean="0"/>
              <a:t>と </a:t>
            </a:r>
            <a:r>
              <a:rPr kumimoji="1" lang="en-US" altLang="ja-JP" dirty="0" smtClean="0"/>
              <a:t>relative cost vector</a:t>
            </a:r>
          </a:p>
          <a:p>
            <a:endParaRPr kumimoji="1" lang="en-US" altLang="ja-JP" dirty="0" smtClean="0"/>
          </a:p>
          <a:p>
            <a:r>
              <a:rPr lang="en-US" altLang="ja-JP" dirty="0"/>
              <a:t> </a:t>
            </a:r>
            <a:r>
              <a:rPr lang="en-US" altLang="ja-JP" dirty="0" smtClean="0"/>
              <a:t>     </a:t>
            </a:r>
            <a:r>
              <a:rPr lang="ja-JP" altLang="en-US" dirty="0" smtClean="0"/>
              <a:t>を見つける手法 </a:t>
            </a:r>
            <a:r>
              <a:rPr lang="en-US" altLang="ja-JP" dirty="0" smtClean="0"/>
              <a:t>: </a:t>
            </a:r>
            <a:r>
              <a:rPr lang="ja-JP" altLang="en-US" dirty="0" smtClean="0"/>
              <a:t>政策反復法</a:t>
            </a:r>
            <a:endParaRPr lang="en-US" altLang="ja-JP" dirty="0" smtClean="0"/>
          </a:p>
          <a:p>
            <a:r>
              <a:rPr lang="ja-JP" altLang="en-US" dirty="0" smtClean="0"/>
              <a:t>大きな状態空間に対して</a:t>
            </a:r>
            <a:r>
              <a:rPr lang="en-US" altLang="ja-JP" dirty="0" smtClean="0"/>
              <a:t>, PIA</a:t>
            </a:r>
            <a:r>
              <a:rPr lang="ja-JP" altLang="en-US" dirty="0" smtClean="0"/>
              <a:t>は計算</a:t>
            </a:r>
            <a:r>
              <a:rPr lang="ja-JP" altLang="en-US" dirty="0"/>
              <a:t>量</a:t>
            </a:r>
            <a:r>
              <a:rPr lang="ja-JP" altLang="en-US" dirty="0" smtClean="0"/>
              <a:t>が膨大になる</a:t>
            </a:r>
            <a:endParaRPr lang="en-US" altLang="ja-JP" dirty="0" smtClean="0"/>
          </a:p>
          <a:p>
            <a:pPr marL="0" indent="0">
              <a:buNone/>
            </a:pPr>
            <a:r>
              <a:rPr lang="ja-JP" altLang="en-US" dirty="0" smtClean="0"/>
              <a:t>　⇒</a:t>
            </a:r>
            <a:r>
              <a:rPr lang="en-US" altLang="ja-JP" dirty="0" smtClean="0"/>
              <a:t>PIA</a:t>
            </a:r>
            <a:r>
              <a:rPr lang="ja-JP" altLang="en-US" dirty="0" smtClean="0"/>
              <a:t>の反復において</a:t>
            </a:r>
            <a:r>
              <a:rPr lang="en-US" altLang="ja-JP" dirty="0" smtClean="0"/>
              <a:t>, </a:t>
            </a:r>
            <a:r>
              <a:rPr lang="ja-JP" altLang="en-US" dirty="0" smtClean="0"/>
              <a:t>計算量は</a:t>
            </a:r>
            <a:endParaRPr lang="en-US" altLang="ja-JP" dirty="0" smtClean="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12823" t="24988" r="82102" b="64672"/>
          <a:stretch/>
        </p:blipFill>
        <p:spPr>
          <a:xfrm>
            <a:off x="1168841" y="2409245"/>
            <a:ext cx="492981" cy="445274"/>
          </a:xfrm>
          <a:prstGeom prst="rect">
            <a:avLst/>
          </a:prstGeom>
        </p:spPr>
      </p:pic>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31475" t="35051" r="52482" b="55901"/>
          <a:stretch/>
        </p:blipFill>
        <p:spPr>
          <a:xfrm>
            <a:off x="1168841" y="2908293"/>
            <a:ext cx="1558456" cy="389613"/>
          </a:xfrm>
          <a:prstGeom prst="rect">
            <a:avLst/>
          </a:prstGeom>
        </p:spPr>
      </p:pic>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l="12823" t="24988" r="82102" b="64672"/>
          <a:stretch/>
        </p:blipFill>
        <p:spPr>
          <a:xfrm>
            <a:off x="2983064" y="2908293"/>
            <a:ext cx="492981" cy="445274"/>
          </a:xfrm>
          <a:prstGeom prst="rect">
            <a:avLst/>
          </a:prstGeom>
        </p:spPr>
      </p:pic>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12823" t="24988" r="82102" b="64672"/>
          <a:stretch/>
        </p:blipFill>
        <p:spPr>
          <a:xfrm>
            <a:off x="1168840" y="3883166"/>
            <a:ext cx="492981" cy="445274"/>
          </a:xfrm>
          <a:prstGeom prst="rect">
            <a:avLst/>
          </a:prstGeom>
        </p:spPr>
      </p:pic>
      <p:pic>
        <p:nvPicPr>
          <p:cNvPr id="14" name="図 13"/>
          <p:cNvPicPr>
            <a:picLocks noChangeAspect="1"/>
          </p:cNvPicPr>
          <p:nvPr/>
        </p:nvPicPr>
        <p:blipFill rotWithShape="1">
          <a:blip r:embed="rId2">
            <a:extLst>
              <a:ext uri="{28A0092B-C50C-407E-A947-70E740481C1C}">
                <a14:useLocalDpi xmlns:a14="http://schemas.microsoft.com/office/drawing/2010/main" val="0"/>
              </a:ext>
            </a:extLst>
          </a:blip>
          <a:srcRect l="60149" t="85683" r="28636" b="3239"/>
          <a:stretch/>
        </p:blipFill>
        <p:spPr>
          <a:xfrm>
            <a:off x="6102927" y="4961613"/>
            <a:ext cx="1089328" cy="477078"/>
          </a:xfrm>
          <a:prstGeom prst="rect">
            <a:avLst/>
          </a:prstGeom>
        </p:spPr>
      </p:pic>
    </p:spTree>
    <p:extLst>
      <p:ext uri="{BB962C8B-B14F-4D97-AF65-F5344CB8AC3E}">
        <p14:creationId xmlns:p14="http://schemas.microsoft.com/office/powerpoint/2010/main" val="17394046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B:Linear parametric function approximation</a:t>
            </a:r>
            <a:endParaRPr kumimoji="1" lang="ja-JP" altLang="en-US" sz="3200" dirty="0"/>
          </a:p>
        </p:txBody>
      </p:sp>
      <p:sp>
        <p:nvSpPr>
          <p:cNvPr id="7" name="コンテンツ プレースホルダー 10"/>
          <p:cNvSpPr>
            <a:spLocks noGrp="1"/>
          </p:cNvSpPr>
          <p:nvPr>
            <p:ph idx="1"/>
          </p:nvPr>
        </p:nvSpPr>
        <p:spPr>
          <a:xfrm>
            <a:off x="845127" y="1522674"/>
            <a:ext cx="10596800" cy="5168348"/>
          </a:xfrm>
        </p:spPr>
        <p:txBody>
          <a:bodyPr>
            <a:normAutofit/>
          </a:bodyPr>
          <a:lstStyle/>
          <a:p>
            <a:r>
              <a:rPr lang="en-US" altLang="ja-JP" dirty="0" smtClean="0"/>
              <a:t>Bellman</a:t>
            </a:r>
            <a:r>
              <a:rPr lang="ja-JP" altLang="en-US" dirty="0" smtClean="0"/>
              <a:t>方程式</a:t>
            </a:r>
            <a:r>
              <a:rPr lang="en-US" altLang="ja-JP" dirty="0" smtClean="0"/>
              <a:t>(7)</a:t>
            </a:r>
            <a:r>
              <a:rPr lang="ja-JP" altLang="en-US" dirty="0" smtClean="0"/>
              <a:t>の解を近似する関数近似手法を用いる</a:t>
            </a:r>
            <a:endParaRPr lang="en-US" altLang="ja-JP" dirty="0" smtClean="0"/>
          </a:p>
          <a:p>
            <a:r>
              <a:rPr lang="en-US" altLang="ja-JP" dirty="0" smtClean="0"/>
              <a:t>Bellman</a:t>
            </a:r>
            <a:r>
              <a:rPr lang="ja-JP" altLang="en-US" dirty="0" smtClean="0"/>
              <a:t>方程式</a:t>
            </a:r>
            <a:r>
              <a:rPr lang="en-US" altLang="ja-JP" dirty="0" smtClean="0"/>
              <a:t>(7)</a:t>
            </a:r>
            <a:r>
              <a:rPr lang="ja-JP" altLang="en-US" dirty="0" smtClean="0"/>
              <a:t>を計算量が減る同値な形式に変形</a:t>
            </a:r>
            <a:endParaRPr lang="en-US" altLang="ja-JP" dirty="0" smtClean="0"/>
          </a:p>
          <a:p>
            <a:endParaRPr lang="en-US" altLang="ja-JP" dirty="0" smtClean="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15" y="2731622"/>
            <a:ext cx="9875275" cy="1927842"/>
          </a:xfrm>
          <a:prstGeom prst="rect">
            <a:avLst/>
          </a:prstGeom>
        </p:spPr>
      </p:pic>
    </p:spTree>
    <p:extLst>
      <p:ext uri="{BB962C8B-B14F-4D97-AF65-F5344CB8AC3E}">
        <p14:creationId xmlns:p14="http://schemas.microsoft.com/office/powerpoint/2010/main" val="41464248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B:Linear parametric function approximation</a:t>
            </a:r>
            <a:endParaRPr kumimoji="1" lang="ja-JP" altLang="en-US" sz="3200" dirty="0"/>
          </a:p>
        </p:txBody>
      </p:sp>
      <p:sp>
        <p:nvSpPr>
          <p:cNvPr id="7" name="コンテンツ プレースホルダー 10"/>
          <p:cNvSpPr>
            <a:spLocks noGrp="1"/>
          </p:cNvSpPr>
          <p:nvPr>
            <p:ph idx="1"/>
          </p:nvPr>
        </p:nvSpPr>
        <p:spPr>
          <a:xfrm>
            <a:off x="845127" y="1522674"/>
            <a:ext cx="10596800" cy="5168348"/>
          </a:xfrm>
        </p:spPr>
        <p:txBody>
          <a:bodyPr>
            <a:normAutofit/>
          </a:bodyPr>
          <a:lstStyle/>
          <a:p>
            <a:r>
              <a:rPr lang="en-US" altLang="ja-JP" dirty="0" smtClean="0"/>
              <a:t>Lemma 1</a:t>
            </a:r>
            <a:r>
              <a:rPr lang="ja-JP" altLang="en-US" dirty="0" smtClean="0"/>
              <a:t>を変形</a:t>
            </a:r>
            <a:endParaRPr lang="en-US" altLang="ja-JP"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289" y="1991222"/>
            <a:ext cx="9595215" cy="4404751"/>
          </a:xfrm>
          <a:prstGeom prst="rect">
            <a:avLst/>
          </a:prstGeom>
        </p:spPr>
      </p:pic>
    </p:spTree>
    <p:extLst>
      <p:ext uri="{BB962C8B-B14F-4D97-AF65-F5344CB8AC3E}">
        <p14:creationId xmlns:p14="http://schemas.microsoft.com/office/powerpoint/2010/main" val="8284852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B:Linear parametric function approximation</a:t>
            </a:r>
            <a:endParaRPr kumimoji="1" lang="ja-JP" altLang="en-US" sz="3200" dirty="0"/>
          </a:p>
        </p:txBody>
      </p:sp>
      <p:sp>
        <p:nvSpPr>
          <p:cNvPr id="7" name="コンテンツ プレースホルダー 10"/>
          <p:cNvSpPr>
            <a:spLocks noGrp="1"/>
          </p:cNvSpPr>
          <p:nvPr>
            <p:ph idx="1"/>
          </p:nvPr>
        </p:nvSpPr>
        <p:spPr>
          <a:xfrm>
            <a:off x="845127" y="1522674"/>
            <a:ext cx="10596800" cy="5168348"/>
          </a:xfrm>
        </p:spPr>
        <p:txBody>
          <a:bodyPr>
            <a:normAutofit/>
          </a:bodyPr>
          <a:lstStyle/>
          <a:p>
            <a:r>
              <a:rPr lang="en-US" altLang="ja-JP" dirty="0" smtClean="0"/>
              <a:t>(10)</a:t>
            </a:r>
            <a:r>
              <a:rPr lang="ja-JP" altLang="en-US" dirty="0" smtClean="0"/>
              <a:t>の解は</a:t>
            </a:r>
            <a:endParaRPr lang="en-US" altLang="ja-JP" dirty="0" smtClean="0"/>
          </a:p>
          <a:p>
            <a:r>
              <a:rPr lang="ja-JP" altLang="en-US" dirty="0" smtClean="0"/>
              <a:t>計算量は</a:t>
            </a:r>
            <a:endParaRPr lang="en-US" altLang="ja-JP" dirty="0" smtClean="0"/>
          </a:p>
          <a:p>
            <a:pPr marL="0" indent="0">
              <a:buNone/>
            </a:pPr>
            <a:r>
              <a:rPr lang="en-US" altLang="ja-JP" dirty="0" smtClean="0"/>
              <a:t>   </a:t>
            </a:r>
            <a:r>
              <a:rPr lang="ja-JP" altLang="en-US" dirty="0" smtClean="0"/>
              <a:t>⇒</a:t>
            </a:r>
            <a:r>
              <a:rPr lang="en-US" altLang="ja-JP" dirty="0" smtClean="0"/>
              <a:t>relative cost vector</a:t>
            </a:r>
            <a:r>
              <a:rPr lang="ja-JP" altLang="en-US" dirty="0" smtClean="0"/>
              <a:t>　　　が高次元だから</a:t>
            </a:r>
            <a:r>
              <a:rPr lang="en-US" altLang="ja-JP" dirty="0" smtClean="0"/>
              <a:t>        </a:t>
            </a:r>
            <a:endParaRPr lang="en-US" altLang="ja-JP" dirty="0"/>
          </a:p>
          <a:p>
            <a:r>
              <a:rPr lang="ja-JP" altLang="en-US" dirty="0" smtClean="0"/>
              <a:t>問題の次元を減らすために</a:t>
            </a:r>
            <a:r>
              <a:rPr lang="en-US" altLang="ja-JP" dirty="0" smtClean="0"/>
              <a:t>,</a:t>
            </a:r>
            <a:r>
              <a:rPr lang="ja-JP" altLang="en-US" dirty="0" smtClean="0"/>
              <a:t>　　　を低次元近似</a:t>
            </a:r>
            <a:endParaRPr lang="en-US" altLang="ja-JP" dirty="0" smtClean="0"/>
          </a:p>
          <a:p>
            <a:endParaRPr lang="en-US" altLang="ja-JP" dirty="0" smtClean="0"/>
          </a:p>
          <a:p>
            <a:pPr marL="0" indent="0">
              <a:buNone/>
            </a:pPr>
            <a:r>
              <a:rPr lang="en-US" altLang="ja-JP" dirty="0" smtClean="0"/>
              <a:t> </a:t>
            </a:r>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27987" t="8840" r="60316" b="83946"/>
          <a:stretch/>
        </p:blipFill>
        <p:spPr>
          <a:xfrm>
            <a:off x="2942966" y="1522674"/>
            <a:ext cx="1112199" cy="461897"/>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60149" t="85683" r="28636" b="3239"/>
          <a:stretch/>
        </p:blipFill>
        <p:spPr>
          <a:xfrm>
            <a:off x="2965837" y="2038345"/>
            <a:ext cx="1089328" cy="477078"/>
          </a:xfrm>
          <a:prstGeom prst="rect">
            <a:avLst/>
          </a:prstGeom>
        </p:spPr>
      </p:pic>
      <p:pic>
        <p:nvPicPr>
          <p:cNvPr id="8" name="図 7"/>
          <p:cNvPicPr>
            <a:picLocks noChangeAspect="1"/>
          </p:cNvPicPr>
          <p:nvPr/>
        </p:nvPicPr>
        <p:blipFill rotWithShape="1">
          <a:blip r:embed="rId4">
            <a:extLst>
              <a:ext uri="{28A0092B-C50C-407E-A947-70E740481C1C}">
                <a14:useLocalDpi xmlns:a14="http://schemas.microsoft.com/office/drawing/2010/main" val="0"/>
              </a:ext>
            </a:extLst>
          </a:blip>
          <a:srcRect l="6087" t="31915" r="85808" b="32463"/>
          <a:stretch/>
        </p:blipFill>
        <p:spPr>
          <a:xfrm>
            <a:off x="4374541" y="2515423"/>
            <a:ext cx="469126" cy="597907"/>
          </a:xfrm>
          <a:prstGeom prst="rect">
            <a:avLst/>
          </a:prstGeom>
        </p:spPr>
      </p:pic>
      <p:pic>
        <p:nvPicPr>
          <p:cNvPr id="9" name="図 8"/>
          <p:cNvPicPr>
            <a:picLocks noChangeAspect="1"/>
          </p:cNvPicPr>
          <p:nvPr/>
        </p:nvPicPr>
        <p:blipFill rotWithShape="1">
          <a:blip r:embed="rId4">
            <a:extLst>
              <a:ext uri="{28A0092B-C50C-407E-A947-70E740481C1C}">
                <a14:useLocalDpi xmlns:a14="http://schemas.microsoft.com/office/drawing/2010/main" val="0"/>
              </a:ext>
            </a:extLst>
          </a:blip>
          <a:srcRect l="6087" t="31915" r="85808" b="32463"/>
          <a:stretch/>
        </p:blipFill>
        <p:spPr>
          <a:xfrm>
            <a:off x="5393633" y="3002011"/>
            <a:ext cx="469126" cy="597907"/>
          </a:xfrm>
          <a:prstGeom prst="rect">
            <a:avLst/>
          </a:prstGeom>
        </p:spPr>
      </p:pic>
      <p:pic>
        <p:nvPicPr>
          <p:cNvPr id="10" name="図 9"/>
          <p:cNvPicPr>
            <a:picLocks noChangeAspect="1"/>
          </p:cNvPicPr>
          <p:nvPr/>
        </p:nvPicPr>
        <p:blipFill rotWithShape="1">
          <a:blip r:embed="rId2">
            <a:extLst>
              <a:ext uri="{28A0092B-C50C-407E-A947-70E740481C1C}">
                <a14:useLocalDpi xmlns:a14="http://schemas.microsoft.com/office/drawing/2010/main" val="0"/>
              </a:ext>
            </a:extLst>
          </a:blip>
          <a:srcRect l="748" t="56695" r="44980" b="36848"/>
          <a:stretch/>
        </p:blipFill>
        <p:spPr>
          <a:xfrm>
            <a:off x="5393633" y="3693380"/>
            <a:ext cx="5160396" cy="413468"/>
          </a:xfrm>
          <a:prstGeom prst="rect">
            <a:avLst/>
          </a:prstGeom>
        </p:spPr>
      </p:pic>
    </p:spTree>
    <p:extLst>
      <p:ext uri="{BB962C8B-B14F-4D97-AF65-F5344CB8AC3E}">
        <p14:creationId xmlns:p14="http://schemas.microsoft.com/office/powerpoint/2010/main" val="30783362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a:t>この問題を解決するため</a:t>
            </a:r>
            <a:r>
              <a:rPr lang="ja-JP" altLang="en-US" dirty="0" smtClean="0"/>
              <a:t>に</a:t>
            </a:r>
            <a:r>
              <a:rPr lang="en-US" altLang="ja-JP" dirty="0" smtClean="0"/>
              <a:t>, </a:t>
            </a:r>
            <a:r>
              <a:rPr lang="ja-JP" altLang="en-US" dirty="0" smtClean="0"/>
              <a:t>文献</a:t>
            </a:r>
            <a:r>
              <a:rPr lang="ja-JP" altLang="en-US" dirty="0"/>
              <a:t>でよく研究されているより標準的な</a:t>
            </a:r>
            <a:r>
              <a:rPr lang="en-US" altLang="ja-JP" dirty="0"/>
              <a:t>MDP</a:t>
            </a:r>
            <a:r>
              <a:rPr lang="ja-JP" altLang="en-US" dirty="0"/>
              <a:t>問題で</a:t>
            </a:r>
            <a:r>
              <a:rPr lang="ja-JP" altLang="en-US" dirty="0" smtClean="0"/>
              <a:t>ある</a:t>
            </a:r>
            <a:r>
              <a:rPr lang="en-US" altLang="ja-JP" dirty="0" smtClean="0"/>
              <a:t>, </a:t>
            </a:r>
            <a:r>
              <a:rPr lang="ja-JP" altLang="en-US" dirty="0" smtClean="0">
                <a:solidFill>
                  <a:srgbClr val="FF0000"/>
                </a:solidFill>
              </a:rPr>
              <a:t>ステージ</a:t>
            </a:r>
            <a:r>
              <a:rPr lang="ja-JP" altLang="en-US" dirty="0">
                <a:solidFill>
                  <a:srgbClr val="FF0000"/>
                </a:solidFill>
              </a:rPr>
              <a:t>当たり平均コスト（</a:t>
            </a:r>
            <a:r>
              <a:rPr lang="en-US" altLang="ja-JP" dirty="0">
                <a:solidFill>
                  <a:srgbClr val="FF0000"/>
                </a:solidFill>
              </a:rPr>
              <a:t>ACPS</a:t>
            </a:r>
            <a:r>
              <a:rPr lang="ja-JP" altLang="en-US" dirty="0">
                <a:solidFill>
                  <a:srgbClr val="FF0000"/>
                </a:solidFill>
              </a:rPr>
              <a:t>）</a:t>
            </a:r>
            <a:r>
              <a:rPr lang="ja-JP" altLang="en-US" dirty="0" smtClean="0">
                <a:solidFill>
                  <a:srgbClr val="FF0000"/>
                </a:solidFill>
              </a:rPr>
              <a:t>を最小化</a:t>
            </a:r>
            <a:r>
              <a:rPr lang="ja-JP" altLang="en-US" dirty="0" smtClean="0"/>
              <a:t>するという点で</a:t>
            </a:r>
            <a:r>
              <a:rPr lang="en-US" altLang="ja-JP" dirty="0" smtClean="0"/>
              <a:t>, </a:t>
            </a:r>
            <a:r>
              <a:rPr lang="en-US" altLang="ja-JP" dirty="0" smtClean="0">
                <a:solidFill>
                  <a:srgbClr val="FF0000"/>
                </a:solidFill>
              </a:rPr>
              <a:t>ACPC</a:t>
            </a:r>
            <a:r>
              <a:rPr lang="ja-JP" altLang="en-US" dirty="0">
                <a:solidFill>
                  <a:srgbClr val="FF0000"/>
                </a:solidFill>
              </a:rPr>
              <a:t>を最小化するこの</a:t>
            </a:r>
            <a:r>
              <a:rPr lang="en-US" altLang="ja-JP" dirty="0">
                <a:solidFill>
                  <a:srgbClr val="FF0000"/>
                </a:solidFill>
              </a:rPr>
              <a:t>MDP</a:t>
            </a:r>
            <a:r>
              <a:rPr lang="ja-JP" altLang="en-US" dirty="0">
                <a:solidFill>
                  <a:srgbClr val="FF0000"/>
                </a:solidFill>
              </a:rPr>
              <a:t>を別の同等の</a:t>
            </a:r>
            <a:r>
              <a:rPr lang="en-US" altLang="ja-JP" dirty="0">
                <a:solidFill>
                  <a:srgbClr val="FF0000"/>
                </a:solidFill>
              </a:rPr>
              <a:t>MDP</a:t>
            </a:r>
            <a:r>
              <a:rPr lang="ja-JP" altLang="en-US" dirty="0">
                <a:solidFill>
                  <a:srgbClr val="FF0000"/>
                </a:solidFill>
              </a:rPr>
              <a:t>に</a:t>
            </a:r>
            <a:r>
              <a:rPr lang="ja-JP" altLang="en-US" dirty="0" smtClean="0">
                <a:solidFill>
                  <a:srgbClr val="FF0000"/>
                </a:solidFill>
              </a:rPr>
              <a:t>変換</a:t>
            </a:r>
            <a:endParaRPr lang="en-US" altLang="ja-JP" dirty="0" smtClean="0">
              <a:solidFill>
                <a:srgbClr val="FF0000"/>
              </a:solidFill>
            </a:endParaRPr>
          </a:p>
          <a:p>
            <a:r>
              <a:rPr lang="ja-JP" altLang="en-US" dirty="0"/>
              <a:t>このような等価性を</a:t>
            </a:r>
            <a:r>
              <a:rPr lang="ja-JP" altLang="en-US" dirty="0" smtClean="0"/>
              <a:t>用いて</a:t>
            </a:r>
            <a:r>
              <a:rPr lang="en-US" altLang="ja-JP" dirty="0" smtClean="0"/>
              <a:t>, </a:t>
            </a:r>
            <a:r>
              <a:rPr lang="en-US" altLang="ja-JP" dirty="0" smtClean="0">
                <a:solidFill>
                  <a:srgbClr val="FF0000"/>
                </a:solidFill>
              </a:rPr>
              <a:t>LTL</a:t>
            </a:r>
            <a:r>
              <a:rPr lang="ja-JP" altLang="en-US" dirty="0" smtClean="0">
                <a:solidFill>
                  <a:srgbClr val="FF0000"/>
                </a:solidFill>
              </a:rPr>
              <a:t>仕様制約のもとで</a:t>
            </a:r>
            <a:r>
              <a:rPr lang="en-US" altLang="ja-JP" dirty="0" smtClean="0">
                <a:solidFill>
                  <a:srgbClr val="FF0000"/>
                </a:solidFill>
              </a:rPr>
              <a:t>MDP</a:t>
            </a:r>
            <a:r>
              <a:rPr lang="ja-JP" altLang="en-US" dirty="0">
                <a:solidFill>
                  <a:srgbClr val="FF0000"/>
                </a:solidFill>
              </a:rPr>
              <a:t>の最適</a:t>
            </a:r>
            <a:r>
              <a:rPr lang="ja-JP" altLang="en-US" dirty="0" smtClean="0">
                <a:solidFill>
                  <a:srgbClr val="FF0000"/>
                </a:solidFill>
              </a:rPr>
              <a:t>制御政策を統合</a:t>
            </a:r>
            <a:r>
              <a:rPr lang="en-US" altLang="ja-JP" dirty="0" smtClean="0">
                <a:solidFill>
                  <a:srgbClr val="FF0000"/>
                </a:solidFill>
              </a:rPr>
              <a:t>(synthesize)</a:t>
            </a:r>
            <a:r>
              <a:rPr lang="ja-JP" altLang="en-US" dirty="0" smtClean="0">
                <a:solidFill>
                  <a:srgbClr val="FF0000"/>
                </a:solidFill>
              </a:rPr>
              <a:t>する</a:t>
            </a:r>
            <a:r>
              <a:rPr lang="ja-JP" altLang="en-US" dirty="0">
                <a:solidFill>
                  <a:srgbClr val="FF0000"/>
                </a:solidFill>
              </a:rPr>
              <a:t>ための動的計画法（</a:t>
            </a:r>
            <a:r>
              <a:rPr lang="en-US" altLang="ja-JP" dirty="0">
                <a:solidFill>
                  <a:srgbClr val="FF0000"/>
                </a:solidFill>
              </a:rPr>
              <a:t>DP</a:t>
            </a:r>
            <a:r>
              <a:rPr lang="ja-JP" altLang="en-US" dirty="0">
                <a:solidFill>
                  <a:srgbClr val="FF0000"/>
                </a:solidFill>
              </a:rPr>
              <a:t>）アルゴリズムを開発</a:t>
            </a:r>
            <a:endParaRPr lang="en-US" altLang="ja-JP" dirty="0">
              <a:solidFill>
                <a:srgbClr val="FF0000"/>
              </a:solidFill>
            </a:endParaRPr>
          </a:p>
        </p:txBody>
      </p:sp>
    </p:spTree>
    <p:extLst>
      <p:ext uri="{BB962C8B-B14F-4D97-AF65-F5344CB8AC3E}">
        <p14:creationId xmlns:p14="http://schemas.microsoft.com/office/powerpoint/2010/main" val="3937398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B:Linear parametric function approximation</a:t>
            </a:r>
            <a:endParaRPr kumimoji="1" lang="ja-JP" altLang="en-US" sz="3200" dirty="0"/>
          </a:p>
        </p:txBody>
      </p:sp>
      <p:sp>
        <p:nvSpPr>
          <p:cNvPr id="7" name="コンテンツ プレースホルダー 10"/>
          <p:cNvSpPr>
            <a:spLocks noGrp="1"/>
          </p:cNvSpPr>
          <p:nvPr>
            <p:ph idx="1"/>
          </p:nvPr>
        </p:nvSpPr>
        <p:spPr>
          <a:xfrm>
            <a:off x="763927" y="1522674"/>
            <a:ext cx="10596800" cy="5168348"/>
          </a:xfrm>
        </p:spPr>
        <p:txBody>
          <a:bodyPr>
            <a:normAutofit/>
          </a:bodyPr>
          <a:lstStyle/>
          <a:p>
            <a:r>
              <a:rPr lang="ja-JP" altLang="en-US" dirty="0" smtClean="0"/>
              <a:t>　　の近似 </a:t>
            </a:r>
            <a:r>
              <a:rPr lang="en-US" altLang="ja-JP" dirty="0" smtClean="0"/>
              <a:t>:</a:t>
            </a:r>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15184" t="62614" r="13319" b="29687"/>
          <a:stretch/>
        </p:blipFill>
        <p:spPr>
          <a:xfrm>
            <a:off x="2965837" y="1522674"/>
            <a:ext cx="6798366" cy="492981"/>
          </a:xfrm>
          <a:prstGeom prst="rect">
            <a:avLst/>
          </a:prstGeom>
        </p:spPr>
      </p:pic>
      <p:pic>
        <p:nvPicPr>
          <p:cNvPr id="11" name="図 10"/>
          <p:cNvPicPr>
            <a:picLocks noChangeAspect="1"/>
          </p:cNvPicPr>
          <p:nvPr/>
        </p:nvPicPr>
        <p:blipFill rotWithShape="1">
          <a:blip r:embed="rId3">
            <a:extLst>
              <a:ext uri="{28A0092B-C50C-407E-A947-70E740481C1C}">
                <a14:useLocalDpi xmlns:a14="http://schemas.microsoft.com/office/drawing/2010/main" val="0"/>
              </a:ext>
            </a:extLst>
          </a:blip>
          <a:srcRect l="6087" t="31915" r="85808" b="32463"/>
          <a:stretch/>
        </p:blipFill>
        <p:spPr>
          <a:xfrm>
            <a:off x="1042019" y="1441849"/>
            <a:ext cx="469126" cy="597907"/>
          </a:xfrm>
          <a:prstGeom prst="rect">
            <a:avLst/>
          </a:prstGeom>
        </p:spPr>
      </p:pic>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l="466" t="70351" r="48859" b="24310"/>
          <a:stretch/>
        </p:blipFill>
        <p:spPr>
          <a:xfrm>
            <a:off x="2965837" y="2081356"/>
            <a:ext cx="4818489" cy="341906"/>
          </a:xfrm>
          <a:prstGeom prst="rect">
            <a:avLst/>
          </a:prstGeom>
        </p:spPr>
      </p:pic>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2813" t="70351" r="1780" b="23432"/>
          <a:stretch/>
        </p:blipFill>
        <p:spPr>
          <a:xfrm>
            <a:off x="2965837" y="2599516"/>
            <a:ext cx="4317558" cy="398126"/>
          </a:xfrm>
          <a:prstGeom prst="rect">
            <a:avLst/>
          </a:prstGeom>
        </p:spPr>
      </p:pic>
      <p:pic>
        <p:nvPicPr>
          <p:cNvPr id="14" name="図 13"/>
          <p:cNvPicPr>
            <a:picLocks noChangeAspect="1"/>
          </p:cNvPicPr>
          <p:nvPr/>
        </p:nvPicPr>
        <p:blipFill rotWithShape="1">
          <a:blip r:embed="rId2">
            <a:extLst>
              <a:ext uri="{28A0092B-C50C-407E-A947-70E740481C1C}">
                <a14:useLocalDpi xmlns:a14="http://schemas.microsoft.com/office/drawing/2010/main" val="0"/>
              </a:ext>
            </a:extLst>
          </a:blip>
          <a:srcRect l="290" t="76076" r="55032" b="15584"/>
          <a:stretch/>
        </p:blipFill>
        <p:spPr>
          <a:xfrm>
            <a:off x="7784326" y="2244352"/>
            <a:ext cx="4248319" cy="534075"/>
          </a:xfrm>
          <a:prstGeom prst="rect">
            <a:avLst/>
          </a:prstGeom>
        </p:spPr>
      </p:pic>
      <p:pic>
        <p:nvPicPr>
          <p:cNvPr id="15" name="図 14"/>
          <p:cNvPicPr>
            <a:picLocks noChangeAspect="1"/>
          </p:cNvPicPr>
          <p:nvPr/>
        </p:nvPicPr>
        <p:blipFill rotWithShape="1">
          <a:blip r:embed="rId2">
            <a:extLst>
              <a:ext uri="{28A0092B-C50C-407E-A947-70E740481C1C}">
                <a14:useLocalDpi xmlns:a14="http://schemas.microsoft.com/office/drawing/2010/main" val="0"/>
              </a:ext>
            </a:extLst>
          </a:blip>
          <a:srcRect l="53239" t="76076" r="1828" b="16371"/>
          <a:stretch/>
        </p:blipFill>
        <p:spPr>
          <a:xfrm>
            <a:off x="2965837" y="3051416"/>
            <a:ext cx="4272594" cy="483715"/>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5693" y="4297555"/>
            <a:ext cx="9118654" cy="1714033"/>
          </a:xfrm>
          <a:prstGeom prst="rect">
            <a:avLst/>
          </a:prstGeom>
        </p:spPr>
      </p:pic>
    </p:spTree>
    <p:extLst>
      <p:ext uri="{BB962C8B-B14F-4D97-AF65-F5344CB8AC3E}">
        <p14:creationId xmlns:p14="http://schemas.microsoft.com/office/powerpoint/2010/main" val="99190933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B:Linear parametric function approximation</a:t>
            </a:r>
            <a:endParaRPr kumimoji="1" lang="ja-JP" altLang="en-US" sz="3200" dirty="0"/>
          </a:p>
        </p:txBody>
      </p:sp>
      <p:sp>
        <p:nvSpPr>
          <p:cNvPr id="7" name="コンテンツ プレースホルダー 10"/>
          <p:cNvSpPr>
            <a:spLocks noGrp="1"/>
          </p:cNvSpPr>
          <p:nvPr>
            <p:ph idx="1"/>
          </p:nvPr>
        </p:nvSpPr>
        <p:spPr>
          <a:xfrm>
            <a:off x="763927" y="1522674"/>
            <a:ext cx="10596800" cy="5168348"/>
          </a:xfrm>
        </p:spPr>
        <p:txBody>
          <a:bodyPr>
            <a:normAutofit/>
          </a:bodyPr>
          <a:lstStyle/>
          <a:p>
            <a:r>
              <a:rPr lang="ja-JP" altLang="en-US" dirty="0"/>
              <a:t>基底</a:t>
            </a:r>
            <a:r>
              <a:rPr lang="ja-JP" altLang="en-US" dirty="0" smtClean="0"/>
              <a:t>関数⇒</a:t>
            </a:r>
            <a:r>
              <a:rPr lang="en-US" altLang="ja-JP" dirty="0" smtClean="0"/>
              <a:t>the </a:t>
            </a:r>
            <a:r>
              <a:rPr lang="en-US" altLang="ja-JP" dirty="0" err="1" smtClean="0"/>
              <a:t>Krylov</a:t>
            </a:r>
            <a:r>
              <a:rPr lang="en-US" altLang="ja-JP" dirty="0" smtClean="0"/>
              <a:t> subspace method</a:t>
            </a:r>
            <a:r>
              <a:rPr lang="ja-JP" altLang="en-US" dirty="0" smtClean="0"/>
              <a:t>で生成</a:t>
            </a:r>
            <a:endParaRPr lang="en-US" altLang="ja-JP" dirty="0" smtClean="0"/>
          </a:p>
          <a:p>
            <a:endParaRPr lang="en-US" altLang="ja-JP" dirty="0"/>
          </a:p>
          <a:p>
            <a:endParaRPr lang="en-US" altLang="ja-JP" dirty="0" smtClean="0"/>
          </a:p>
          <a:p>
            <a:endParaRPr lang="en-US" altLang="ja-JP" dirty="0" smtClean="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541" y="2117339"/>
            <a:ext cx="7789636" cy="792838"/>
          </a:xfrm>
          <a:prstGeom prst="rect">
            <a:avLst/>
          </a:prstGeom>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716" y="2963951"/>
            <a:ext cx="10199475" cy="3374825"/>
          </a:xfrm>
          <a:prstGeom prst="rect">
            <a:avLst/>
          </a:prstGeom>
        </p:spPr>
      </p:pic>
      <p:cxnSp>
        <p:nvCxnSpPr>
          <p:cNvPr id="9" name="直線コネクタ 8"/>
          <p:cNvCxnSpPr/>
          <p:nvPr/>
        </p:nvCxnSpPr>
        <p:spPr>
          <a:xfrm>
            <a:off x="1248355" y="3991555"/>
            <a:ext cx="773661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1306665" y="5384358"/>
            <a:ext cx="96422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1306665" y="5893503"/>
            <a:ext cx="119799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1306665" y="4924508"/>
            <a:ext cx="96422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7152199" y="4455642"/>
            <a:ext cx="379674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6815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B:Linear parametric function approximation</a:t>
            </a:r>
            <a:endParaRPr kumimoji="1" lang="ja-JP" altLang="en-US" sz="3200" dirty="0"/>
          </a:p>
        </p:txBody>
      </p:sp>
      <p:sp>
        <p:nvSpPr>
          <p:cNvPr id="16" name="コンテンツ プレースホルダー 10"/>
          <p:cNvSpPr txBox="1">
            <a:spLocks/>
          </p:cNvSpPr>
          <p:nvPr/>
        </p:nvSpPr>
        <p:spPr>
          <a:xfrm>
            <a:off x="763927" y="1538576"/>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　　の近似 </a:t>
            </a:r>
            <a:r>
              <a:rPr lang="en-US" altLang="ja-JP" dirty="0" smtClean="0"/>
              <a:t>:</a:t>
            </a:r>
          </a:p>
        </p:txBody>
      </p:sp>
      <p:pic>
        <p:nvPicPr>
          <p:cNvPr id="17" name="図 16"/>
          <p:cNvPicPr>
            <a:picLocks noChangeAspect="1"/>
          </p:cNvPicPr>
          <p:nvPr/>
        </p:nvPicPr>
        <p:blipFill rotWithShape="1">
          <a:blip r:embed="rId2">
            <a:extLst>
              <a:ext uri="{28A0092B-C50C-407E-A947-70E740481C1C}">
                <a14:useLocalDpi xmlns:a14="http://schemas.microsoft.com/office/drawing/2010/main" val="0"/>
              </a:ext>
            </a:extLst>
          </a:blip>
          <a:srcRect l="6087" t="31915" r="85808" b="32463"/>
          <a:stretch/>
        </p:blipFill>
        <p:spPr>
          <a:xfrm>
            <a:off x="1042019" y="1441849"/>
            <a:ext cx="469126" cy="597907"/>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743" y="1538576"/>
            <a:ext cx="8825076" cy="2429125"/>
          </a:xfrm>
          <a:prstGeom prst="rect">
            <a:avLst/>
          </a:prstGeom>
        </p:spPr>
      </p:pic>
      <p:cxnSp>
        <p:nvCxnSpPr>
          <p:cNvPr id="18" name="直線コネクタ 17"/>
          <p:cNvCxnSpPr/>
          <p:nvPr/>
        </p:nvCxnSpPr>
        <p:spPr>
          <a:xfrm>
            <a:off x="8245503" y="3904090"/>
            <a:ext cx="6202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コンテンツ プレースホルダー 10"/>
          <p:cNvSpPr txBox="1">
            <a:spLocks/>
          </p:cNvSpPr>
          <p:nvPr/>
        </p:nvSpPr>
        <p:spPr>
          <a:xfrm>
            <a:off x="7291345" y="4117452"/>
            <a:ext cx="2893913" cy="27405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パラメータ</a:t>
            </a:r>
            <a:r>
              <a:rPr lang="en-US" altLang="ja-JP" dirty="0" smtClean="0"/>
              <a:t>, </a:t>
            </a:r>
            <a:r>
              <a:rPr lang="ja-JP" altLang="en-US" dirty="0" smtClean="0"/>
              <a:t>これを調整する</a:t>
            </a:r>
            <a:endParaRPr lang="en-US" altLang="ja-JP" dirty="0" smtClean="0"/>
          </a:p>
        </p:txBody>
      </p:sp>
    </p:spTree>
    <p:extLst>
      <p:ext uri="{BB962C8B-B14F-4D97-AF65-F5344CB8AC3E}">
        <p14:creationId xmlns:p14="http://schemas.microsoft.com/office/powerpoint/2010/main" val="337791266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B:Linear parametric function approximation</a:t>
            </a:r>
            <a:endParaRPr kumimoji="1" lang="ja-JP" altLang="en-US" sz="3200" dirty="0"/>
          </a:p>
        </p:txBody>
      </p:sp>
      <p:sp>
        <p:nvSpPr>
          <p:cNvPr id="16" name="コンテンツ プレースホルダー 10"/>
          <p:cNvSpPr txBox="1">
            <a:spLocks/>
          </p:cNvSpPr>
          <p:nvPr/>
        </p:nvSpPr>
        <p:spPr>
          <a:xfrm>
            <a:off x="763927" y="1538576"/>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最適パラメータベクトル　　　　　　　　　　</a:t>
            </a:r>
            <a:r>
              <a:rPr lang="ja-JP" altLang="en-US" dirty="0" err="1" smtClean="0"/>
              <a:t>は</a:t>
            </a:r>
            <a:r>
              <a:rPr lang="en-US" altLang="ja-JP" dirty="0" smtClean="0"/>
              <a:t>Bellman</a:t>
            </a:r>
            <a:r>
              <a:rPr lang="ja-JP" altLang="en-US" dirty="0" smtClean="0"/>
              <a:t>方程式</a:t>
            </a:r>
            <a:r>
              <a:rPr lang="en-US" altLang="ja-JP" dirty="0" smtClean="0"/>
              <a:t>(10)</a:t>
            </a:r>
            <a:r>
              <a:rPr lang="ja-JP" altLang="en-US" dirty="0" smtClean="0"/>
              <a:t>の最小二乗誤差を最小化することで与えられる</a:t>
            </a:r>
            <a:endParaRPr lang="en-US" altLang="ja-JP" dirty="0" smtClean="0"/>
          </a:p>
          <a:p>
            <a:endParaRPr lang="en-US" altLang="ja-JP" dirty="0"/>
          </a:p>
          <a:p>
            <a:endParaRPr lang="en-US" altLang="ja-JP" dirty="0" smtClean="0"/>
          </a:p>
          <a:p>
            <a:r>
              <a:rPr lang="en-US" altLang="ja-JP" dirty="0"/>
              <a:t>(14</a:t>
            </a:r>
            <a:r>
              <a:rPr lang="en-US" altLang="ja-JP" dirty="0" smtClean="0"/>
              <a:t>)</a:t>
            </a:r>
            <a:r>
              <a:rPr lang="ja-JP" altLang="en-US" dirty="0" smtClean="0"/>
              <a:t>を用いると</a:t>
            </a:r>
            <a:r>
              <a:rPr lang="en-US" altLang="ja-JP" dirty="0" smtClean="0"/>
              <a:t>,</a:t>
            </a:r>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48746" r="27731" b="87869"/>
          <a:stretch/>
        </p:blipFill>
        <p:spPr>
          <a:xfrm>
            <a:off x="4635610" y="1468900"/>
            <a:ext cx="2109460" cy="502920"/>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24924" t="20690" r="23582" b="67577"/>
          <a:stretch/>
        </p:blipFill>
        <p:spPr>
          <a:xfrm>
            <a:off x="3508437" y="2551239"/>
            <a:ext cx="4617796" cy="486445"/>
          </a:xfrm>
          <a:prstGeom prst="rect">
            <a:avLst/>
          </a:prstGeom>
        </p:spPr>
      </p:pic>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15932" t="36081" r="1327" b="49344"/>
          <a:stretch/>
        </p:blipFill>
        <p:spPr>
          <a:xfrm>
            <a:off x="1980393" y="4122750"/>
            <a:ext cx="7419893" cy="604299"/>
          </a:xfrm>
          <a:prstGeom prst="rect">
            <a:avLst/>
          </a:prstGeom>
        </p:spPr>
      </p:pic>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8839" t="52190" r="50735" b="33093"/>
          <a:stretch/>
        </p:blipFill>
        <p:spPr>
          <a:xfrm>
            <a:off x="1980393" y="4796725"/>
            <a:ext cx="3625277" cy="610162"/>
          </a:xfrm>
          <a:prstGeom prst="rect">
            <a:avLst/>
          </a:prstGeom>
        </p:spPr>
      </p:pic>
      <p:sp>
        <p:nvSpPr>
          <p:cNvPr id="10" name="コンテンツ プレースホルダー 10"/>
          <p:cNvSpPr txBox="1">
            <a:spLocks/>
          </p:cNvSpPr>
          <p:nvPr/>
        </p:nvSpPr>
        <p:spPr>
          <a:xfrm>
            <a:off x="6062327" y="4872826"/>
            <a:ext cx="3649650" cy="27405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en-US" altLang="ja-JP" dirty="0" smtClean="0"/>
              <a:t>(n+1)×(n+1) matrix</a:t>
            </a:r>
          </a:p>
        </p:txBody>
      </p:sp>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37124" t="83643" r="1630" b="1640"/>
          <a:stretch/>
        </p:blipFill>
        <p:spPr>
          <a:xfrm>
            <a:off x="1889356" y="5476563"/>
            <a:ext cx="5492508" cy="610162"/>
          </a:xfrm>
          <a:prstGeom prst="rect">
            <a:avLst/>
          </a:prstGeom>
        </p:spPr>
      </p:pic>
    </p:spTree>
    <p:extLst>
      <p:ext uri="{BB962C8B-B14F-4D97-AF65-F5344CB8AC3E}">
        <p14:creationId xmlns:p14="http://schemas.microsoft.com/office/powerpoint/2010/main" val="299830815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B:Linear parametric function approximation</a:t>
            </a:r>
            <a:endParaRPr kumimoji="1" lang="ja-JP" altLang="en-US" sz="3200" dirty="0"/>
          </a:p>
        </p:txBody>
      </p:sp>
      <p:sp>
        <p:nvSpPr>
          <p:cNvPr id="16" name="コンテンツ プレースホルダー 10"/>
          <p:cNvSpPr txBox="1">
            <a:spLocks/>
          </p:cNvSpPr>
          <p:nvPr/>
        </p:nvSpPr>
        <p:spPr>
          <a:xfrm>
            <a:off x="763927" y="1538576"/>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　　は</a:t>
            </a:r>
            <a:r>
              <a:rPr lang="en-US" altLang="ja-JP" dirty="0" smtClean="0"/>
              <a:t>(m+1)×(m+1)  matrix</a:t>
            </a:r>
          </a:p>
          <a:p>
            <a:r>
              <a:rPr lang="ja-JP" altLang="en-US" dirty="0"/>
              <a:t>　</a:t>
            </a:r>
            <a:r>
              <a:rPr lang="ja-JP" altLang="en-US" dirty="0" smtClean="0"/>
              <a:t>　は</a:t>
            </a:r>
            <a:r>
              <a:rPr lang="en-US" altLang="ja-JP" dirty="0" smtClean="0"/>
              <a:t>(m+1)×1  vector</a:t>
            </a:r>
          </a:p>
          <a:p>
            <a:r>
              <a:rPr lang="en-US" altLang="ja-JP" dirty="0" smtClean="0"/>
              <a:t>m</a:t>
            </a:r>
            <a:r>
              <a:rPr lang="ja-JP" altLang="en-US" dirty="0" smtClean="0"/>
              <a:t>≦</a:t>
            </a:r>
            <a:r>
              <a:rPr lang="en-US" altLang="ja-JP" dirty="0" smtClean="0"/>
              <a:t>n</a:t>
            </a:r>
            <a:r>
              <a:rPr lang="ja-JP" altLang="en-US" dirty="0" err="1" smtClean="0"/>
              <a:t>なの</a:t>
            </a:r>
            <a:r>
              <a:rPr lang="ja-JP" altLang="en-US" dirty="0" smtClean="0"/>
              <a:t>で</a:t>
            </a:r>
            <a:r>
              <a:rPr lang="en-US" altLang="ja-JP" dirty="0" smtClean="0"/>
              <a:t>, </a:t>
            </a:r>
            <a:r>
              <a:rPr lang="ja-JP" altLang="en-US" dirty="0"/>
              <a:t>逆行列</a:t>
            </a:r>
            <a:r>
              <a:rPr lang="ja-JP" altLang="en-US" dirty="0" smtClean="0"/>
              <a:t>の計算量が減る</a:t>
            </a:r>
            <a:endParaRPr lang="en-US" altLang="ja-JP" dirty="0" smtClean="0"/>
          </a:p>
          <a:p>
            <a:r>
              <a:rPr lang="en-US" altLang="ja-JP" dirty="0"/>
              <a:t>m</a:t>
            </a:r>
            <a:r>
              <a:rPr lang="en-US" altLang="ja-JP" dirty="0" smtClean="0"/>
              <a:t>&lt;&lt;n</a:t>
            </a:r>
            <a:r>
              <a:rPr lang="ja-JP" altLang="en-US" dirty="0" smtClean="0"/>
              <a:t>ならば計算コストが大きく減る</a:t>
            </a:r>
            <a:r>
              <a:rPr lang="en-US" altLang="ja-JP" dirty="0" smtClean="0"/>
              <a:t>(</a:t>
            </a:r>
            <a:r>
              <a:rPr lang="ja-JP" altLang="en-US" dirty="0"/>
              <a:t>近似</a:t>
            </a:r>
            <a:r>
              <a:rPr lang="en-US" altLang="ja-JP" dirty="0" smtClean="0"/>
              <a:t>)</a:t>
            </a:r>
            <a:r>
              <a:rPr lang="ja-JP" altLang="en-US" dirty="0" smtClean="0"/>
              <a:t>　</a:t>
            </a:r>
            <a:endParaRPr lang="en-US" altLang="ja-JP" dirty="0" smtClean="0"/>
          </a:p>
        </p:txBody>
      </p:sp>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l="15932" t="36081" r="78539" b="49344"/>
          <a:stretch/>
        </p:blipFill>
        <p:spPr>
          <a:xfrm>
            <a:off x="1065994" y="1468900"/>
            <a:ext cx="495770" cy="604299"/>
          </a:xfrm>
          <a:prstGeom prst="rect">
            <a:avLst/>
          </a:prstGeom>
        </p:spPr>
      </p:pic>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54467" t="36471" r="40004" b="48954"/>
          <a:stretch/>
        </p:blipFill>
        <p:spPr>
          <a:xfrm>
            <a:off x="1065994" y="2017542"/>
            <a:ext cx="495770" cy="604299"/>
          </a:xfrm>
          <a:prstGeom prst="rect">
            <a:avLst/>
          </a:prstGeom>
        </p:spPr>
      </p:pic>
    </p:spTree>
    <p:extLst>
      <p:ext uri="{BB962C8B-B14F-4D97-AF65-F5344CB8AC3E}">
        <p14:creationId xmlns:p14="http://schemas.microsoft.com/office/powerpoint/2010/main" val="73743093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B:Linear parametric function approximation</a:t>
            </a:r>
            <a:endParaRPr kumimoji="1" lang="ja-JP" altLang="en-US" sz="3200" dirty="0"/>
          </a:p>
        </p:txBody>
      </p:sp>
      <p:sp>
        <p:nvSpPr>
          <p:cNvPr id="16" name="コンテンツ プレースホルダー 10"/>
          <p:cNvSpPr txBox="1">
            <a:spLocks/>
          </p:cNvSpPr>
          <p:nvPr/>
        </p:nvSpPr>
        <p:spPr>
          <a:xfrm>
            <a:off x="763927" y="1538576"/>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ADP framework</a:t>
            </a:r>
            <a:r>
              <a:rPr lang="ja-JP" altLang="en-US" dirty="0" smtClean="0"/>
              <a:t>に基づいて</a:t>
            </a:r>
            <a:r>
              <a:rPr lang="en-US" altLang="ja-JP" dirty="0" smtClean="0"/>
              <a:t>, Prob.3</a:t>
            </a:r>
            <a:r>
              <a:rPr lang="ja-JP" altLang="en-US" dirty="0" smtClean="0"/>
              <a:t>の準最適解を計算するために</a:t>
            </a:r>
            <a:r>
              <a:rPr lang="en-US" altLang="ja-JP" dirty="0" smtClean="0"/>
              <a:t>, approximate policy iteration </a:t>
            </a:r>
            <a:r>
              <a:rPr lang="en-US" altLang="ja-JP" dirty="0" err="1" smtClean="0"/>
              <a:t>algoirithm</a:t>
            </a:r>
            <a:r>
              <a:rPr lang="en-US" altLang="ja-JP" dirty="0" smtClean="0"/>
              <a:t>(APIA)</a:t>
            </a:r>
            <a:r>
              <a:rPr lang="ja-JP" altLang="en-US" dirty="0" smtClean="0"/>
              <a:t>をシミュレーションベースの</a:t>
            </a:r>
            <a:r>
              <a:rPr lang="en-US" altLang="ja-JP" dirty="0" smtClean="0"/>
              <a:t>S-APIA</a:t>
            </a:r>
            <a:r>
              <a:rPr lang="ja-JP" altLang="en-US" dirty="0" smtClean="0"/>
              <a:t>に</a:t>
            </a:r>
            <a:r>
              <a:rPr lang="en-US" altLang="ja-JP" dirty="0" smtClean="0"/>
              <a:t>(</a:t>
            </a:r>
            <a:r>
              <a:rPr lang="ja-JP" altLang="en-US" dirty="0" smtClean="0"/>
              <a:t>さらなる近似計算</a:t>
            </a:r>
            <a:r>
              <a:rPr lang="en-US" altLang="ja-JP" dirty="0" smtClean="0"/>
              <a:t>)</a:t>
            </a:r>
          </a:p>
          <a:p>
            <a:pPr marL="0" indent="0">
              <a:buNone/>
            </a:pPr>
            <a:endParaRPr lang="en-US" altLang="ja-JP" dirty="0" smtClean="0"/>
          </a:p>
          <a:p>
            <a:r>
              <a:rPr lang="ja-JP" altLang="en-US" dirty="0" smtClean="0"/>
              <a:t>　　</a:t>
            </a:r>
            <a:r>
              <a:rPr lang="en-US" altLang="ja-JP" dirty="0" smtClean="0"/>
              <a:t>,      </a:t>
            </a:r>
            <a:r>
              <a:rPr lang="ja-JP" altLang="en-US" dirty="0" smtClean="0"/>
              <a:t>は低次元だが</a:t>
            </a:r>
            <a:r>
              <a:rPr lang="en-US" altLang="ja-JP" dirty="0" smtClean="0"/>
              <a:t>, (n+1)</a:t>
            </a:r>
            <a:r>
              <a:rPr lang="ja-JP" altLang="en-US" dirty="0" smtClean="0"/>
              <a:t>次元の複雑さを持っている</a:t>
            </a:r>
            <a:endParaRPr lang="en-US" altLang="ja-JP" dirty="0" smtClean="0"/>
          </a:p>
          <a:p>
            <a:pPr marL="0" indent="0">
              <a:buNone/>
            </a:pPr>
            <a:r>
              <a:rPr lang="ja-JP" altLang="en-US" dirty="0" smtClean="0"/>
              <a:t>　⇒</a:t>
            </a:r>
            <a:r>
              <a:rPr lang="en-US" altLang="ja-JP" dirty="0" smtClean="0"/>
              <a:t>n</a:t>
            </a:r>
            <a:r>
              <a:rPr lang="ja-JP" altLang="en-US" dirty="0" smtClean="0"/>
              <a:t>が大きくなると計算量とメモリ領域が多くなる</a:t>
            </a:r>
            <a:endParaRPr lang="en-US" altLang="ja-JP" dirty="0" smtClean="0"/>
          </a:p>
          <a:p>
            <a:endParaRPr lang="en-US" altLang="ja-JP" dirty="0" smtClean="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5932" t="36081" r="78539" b="49344"/>
          <a:stretch/>
        </p:blipFill>
        <p:spPr>
          <a:xfrm>
            <a:off x="1042140" y="3273846"/>
            <a:ext cx="495770" cy="604299"/>
          </a:xfrm>
          <a:prstGeom prst="rect">
            <a:avLst/>
          </a:prstGeom>
        </p:spPr>
      </p:pic>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54467" t="36471" r="40004" b="48954"/>
          <a:stretch/>
        </p:blipFill>
        <p:spPr>
          <a:xfrm>
            <a:off x="1638488" y="3273845"/>
            <a:ext cx="495770" cy="604299"/>
          </a:xfrm>
          <a:prstGeom prst="rect">
            <a:avLst/>
          </a:prstGeom>
        </p:spPr>
      </p:pic>
    </p:spTree>
    <p:extLst>
      <p:ext uri="{BB962C8B-B14F-4D97-AF65-F5344CB8AC3E}">
        <p14:creationId xmlns:p14="http://schemas.microsoft.com/office/powerpoint/2010/main" val="204222530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C:Approximation through simulation</a:t>
            </a:r>
            <a:endParaRPr kumimoji="1" lang="ja-JP" altLang="en-US" sz="3200" dirty="0"/>
          </a:p>
        </p:txBody>
      </p:sp>
      <p:sp>
        <p:nvSpPr>
          <p:cNvPr id="16" name="コンテンツ プレースホルダー 10"/>
          <p:cNvSpPr txBox="1">
            <a:spLocks/>
          </p:cNvSpPr>
          <p:nvPr/>
        </p:nvSpPr>
        <p:spPr>
          <a:xfrm>
            <a:off x="763927" y="1538576"/>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       ,       </a:t>
            </a:r>
            <a:r>
              <a:rPr lang="ja-JP" altLang="en-US" dirty="0" err="1" smtClean="0"/>
              <a:t>の近</a:t>
            </a:r>
            <a:r>
              <a:rPr lang="ja-JP" altLang="en-US" dirty="0" smtClean="0"/>
              <a:t>似をシミュレーションで示す</a:t>
            </a:r>
            <a:endParaRPr lang="en-US" altLang="ja-JP" dirty="0" smtClean="0"/>
          </a:p>
          <a:p>
            <a:pPr marL="0" indent="0">
              <a:buNone/>
            </a:pPr>
            <a:r>
              <a:rPr lang="en-US" altLang="ja-JP" dirty="0" smtClean="0"/>
              <a:t>    </a:t>
            </a:r>
            <a:r>
              <a:rPr lang="ja-JP" altLang="en-US" dirty="0" smtClean="0"/>
              <a:t>⇒政策</a:t>
            </a:r>
            <a:r>
              <a:rPr lang="en-US" altLang="ja-JP" dirty="0" smtClean="0"/>
              <a:t>μ</a:t>
            </a:r>
            <a:r>
              <a:rPr lang="ja-JP" altLang="en-US" dirty="0" smtClean="0"/>
              <a:t>に対応する</a:t>
            </a:r>
            <a:r>
              <a:rPr lang="en-US" altLang="ja-JP" dirty="0" smtClean="0"/>
              <a:t>Markov</a:t>
            </a:r>
            <a:r>
              <a:rPr lang="ja-JP" altLang="en-US" dirty="0" smtClean="0"/>
              <a:t>連鎖をサンプリングするのに基づく</a:t>
            </a:r>
            <a:endParaRPr lang="en-US" altLang="ja-JP" dirty="0" smtClean="0"/>
          </a:p>
          <a:p>
            <a:r>
              <a:rPr lang="ja-JP" altLang="en-US" dirty="0" smtClean="0"/>
              <a:t>　　　　　　　　　　　　　　　：</a:t>
            </a:r>
            <a:r>
              <a:rPr lang="en-US" altLang="ja-JP" dirty="0" smtClean="0"/>
              <a:t>n×1</a:t>
            </a:r>
            <a:r>
              <a:rPr lang="ja-JP" altLang="en-US" dirty="0" smtClean="0"/>
              <a:t>の確率ベクトル</a:t>
            </a:r>
            <a:endParaRPr lang="en-US" altLang="ja-JP" dirty="0" smtClean="0"/>
          </a:p>
          <a:p>
            <a:r>
              <a:rPr lang="ja-JP" altLang="en-US" dirty="0" smtClean="0"/>
              <a:t>　　　　　　　　　： </a:t>
            </a:r>
            <a:r>
              <a:rPr lang="en-US" altLang="ja-JP" dirty="0" err="1" smtClean="0"/>
              <a:t>n×n</a:t>
            </a:r>
            <a:r>
              <a:rPr lang="ja-JP" altLang="en-US" dirty="0" smtClean="0"/>
              <a:t>の対角行列</a:t>
            </a:r>
            <a:endParaRPr lang="en-US" altLang="ja-JP" dirty="0" smtClean="0"/>
          </a:p>
          <a:p>
            <a:r>
              <a:rPr lang="ja-JP" altLang="en-US" dirty="0" smtClean="0"/>
              <a:t>　　　　　　  </a:t>
            </a:r>
            <a:r>
              <a:rPr lang="en-US" altLang="ja-JP" dirty="0" smtClean="0"/>
              <a:t>: </a:t>
            </a:r>
            <a:r>
              <a:rPr lang="en-US" altLang="ja-JP" dirty="0" err="1" smtClean="0"/>
              <a:t>n×n</a:t>
            </a:r>
            <a:r>
              <a:rPr lang="ja-JP" altLang="en-US" dirty="0" smtClean="0"/>
              <a:t>の確率行列</a:t>
            </a:r>
            <a:r>
              <a:rPr lang="en-US" altLang="ja-JP" dirty="0" smtClean="0"/>
              <a:t>( </a:t>
            </a:r>
            <a:r>
              <a:rPr lang="ja-JP" altLang="en-US" dirty="0"/>
              <a:t>列</a:t>
            </a:r>
            <a:r>
              <a:rPr lang="ja-JP" altLang="en-US" dirty="0" smtClean="0"/>
              <a:t>がすべて　　　　　　　　　　　　　　　</a:t>
            </a:r>
            <a:r>
              <a:rPr lang="en-US" altLang="ja-JP" dirty="0" smtClean="0"/>
              <a:t> )</a:t>
            </a:r>
          </a:p>
          <a:p>
            <a:endParaRPr lang="en-US" altLang="ja-JP" dirty="0" smtClean="0"/>
          </a:p>
        </p:txBody>
      </p:sp>
      <p:pic>
        <p:nvPicPr>
          <p:cNvPr id="4" name="図 3"/>
          <p:cNvPicPr>
            <a:picLocks noChangeAspect="1"/>
          </p:cNvPicPr>
          <p:nvPr/>
        </p:nvPicPr>
        <p:blipFill rotWithShape="1">
          <a:blip r:embed="rId2">
            <a:extLst>
              <a:ext uri="{28A0092B-C50C-407E-A947-70E740481C1C}">
                <a14:useLocalDpi xmlns:a14="http://schemas.microsoft.com/office/drawing/2010/main" val="0"/>
              </a:ext>
            </a:extLst>
          </a:blip>
          <a:srcRect l="15932" t="36081" r="78539" b="49344"/>
          <a:stretch/>
        </p:blipFill>
        <p:spPr>
          <a:xfrm>
            <a:off x="1105242" y="1468900"/>
            <a:ext cx="495770" cy="604299"/>
          </a:xfrm>
          <a:prstGeom prst="rect">
            <a:avLst/>
          </a:prstGeom>
        </p:spPr>
      </p:pic>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54467" t="36471" r="40004" b="48954"/>
          <a:stretch/>
        </p:blipFill>
        <p:spPr>
          <a:xfrm>
            <a:off x="1773661" y="1468899"/>
            <a:ext cx="495770" cy="604299"/>
          </a:xfrm>
          <a:prstGeom prst="rect">
            <a:avLst/>
          </a:prstGeom>
        </p:spPr>
      </p:pic>
      <p:pic>
        <p:nvPicPr>
          <p:cNvPr id="3" name="図 2"/>
          <p:cNvPicPr>
            <a:picLocks noChangeAspect="1"/>
          </p:cNvPicPr>
          <p:nvPr/>
        </p:nvPicPr>
        <p:blipFill rotWithShape="1">
          <a:blip r:embed="rId3">
            <a:extLst>
              <a:ext uri="{28A0092B-C50C-407E-A947-70E740481C1C}">
                <a14:useLocalDpi xmlns:a14="http://schemas.microsoft.com/office/drawing/2010/main" val="0"/>
              </a:ext>
            </a:extLst>
          </a:blip>
          <a:srcRect l="49365" t="40349" r="16826" b="40327"/>
          <a:stretch/>
        </p:blipFill>
        <p:spPr>
          <a:xfrm>
            <a:off x="1105242" y="2520423"/>
            <a:ext cx="3355844" cy="473524"/>
          </a:xfrm>
          <a:prstGeom prst="rect">
            <a:avLst/>
          </a:prstGeom>
        </p:spPr>
      </p:pic>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47897" t="59502" r="31837" b="20655"/>
          <a:stretch/>
        </p:blipFill>
        <p:spPr>
          <a:xfrm>
            <a:off x="1105242" y="3063623"/>
            <a:ext cx="2011540" cy="486254"/>
          </a:xfrm>
          <a:prstGeom prst="rect">
            <a:avLst/>
          </a:prstGeom>
        </p:spPr>
      </p:pic>
      <p:pic>
        <p:nvPicPr>
          <p:cNvPr id="8" name="図 7"/>
          <p:cNvPicPr>
            <a:picLocks noChangeAspect="1"/>
          </p:cNvPicPr>
          <p:nvPr/>
        </p:nvPicPr>
        <p:blipFill rotWithShape="1">
          <a:blip r:embed="rId3">
            <a:extLst>
              <a:ext uri="{28A0092B-C50C-407E-A947-70E740481C1C}">
                <a14:useLocalDpi xmlns:a14="http://schemas.microsoft.com/office/drawing/2010/main" val="0"/>
              </a:ext>
            </a:extLst>
          </a:blip>
          <a:srcRect l="20096" t="76673" r="64963" b="3484"/>
          <a:stretch/>
        </p:blipFill>
        <p:spPr>
          <a:xfrm>
            <a:off x="1105242" y="3489540"/>
            <a:ext cx="1483040" cy="486254"/>
          </a:xfrm>
          <a:prstGeom prst="rect">
            <a:avLst/>
          </a:prstGeom>
        </p:spPr>
      </p:pic>
      <p:pic>
        <p:nvPicPr>
          <p:cNvPr id="9" name="図 8"/>
          <p:cNvPicPr>
            <a:picLocks noChangeAspect="1"/>
          </p:cNvPicPr>
          <p:nvPr/>
        </p:nvPicPr>
        <p:blipFill rotWithShape="1">
          <a:blip r:embed="rId3">
            <a:extLst>
              <a:ext uri="{28A0092B-C50C-407E-A947-70E740481C1C}">
                <a14:useLocalDpi xmlns:a14="http://schemas.microsoft.com/office/drawing/2010/main" val="0"/>
              </a:ext>
            </a:extLst>
          </a:blip>
          <a:srcRect l="49365" t="40349" r="16826" b="40327"/>
          <a:stretch/>
        </p:blipFill>
        <p:spPr>
          <a:xfrm>
            <a:off x="7348341" y="3549877"/>
            <a:ext cx="3355844" cy="473524"/>
          </a:xfrm>
          <a:prstGeom prst="rect">
            <a:avLst/>
          </a:prstGeom>
        </p:spPr>
      </p:pic>
    </p:spTree>
    <p:extLst>
      <p:ext uri="{BB962C8B-B14F-4D97-AF65-F5344CB8AC3E}">
        <p14:creationId xmlns:p14="http://schemas.microsoft.com/office/powerpoint/2010/main" val="364759574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C:Approximation through simulation</a:t>
            </a:r>
            <a:endParaRPr kumimoji="1" lang="ja-JP" altLang="en-US" sz="3200" dirty="0"/>
          </a:p>
        </p:txBody>
      </p:sp>
      <p:sp>
        <p:nvSpPr>
          <p:cNvPr id="16" name="コンテンツ プレースホルダー 10"/>
          <p:cNvSpPr txBox="1">
            <a:spLocks/>
          </p:cNvSpPr>
          <p:nvPr/>
        </p:nvSpPr>
        <p:spPr>
          <a:xfrm>
            <a:off x="763927" y="1538576"/>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(11),(14),(15)</a:t>
            </a:r>
            <a:r>
              <a:rPr lang="ja-JP" altLang="en-US" dirty="0" smtClean="0"/>
              <a:t>より</a:t>
            </a:r>
            <a:endParaRPr lang="en-US" altLang="ja-JP" dirty="0" smtClean="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9214" y="2041089"/>
            <a:ext cx="5044862" cy="1123529"/>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2310" y="3401271"/>
            <a:ext cx="9066410" cy="2101031"/>
          </a:xfrm>
          <a:prstGeom prst="rect">
            <a:avLst/>
          </a:prstGeom>
        </p:spPr>
      </p:pic>
    </p:spTree>
    <p:extLst>
      <p:ext uri="{BB962C8B-B14F-4D97-AF65-F5344CB8AC3E}">
        <p14:creationId xmlns:p14="http://schemas.microsoft.com/office/powerpoint/2010/main" val="424810554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C:Approximation through simulation</a:t>
            </a:r>
            <a:endParaRPr kumimoji="1" lang="ja-JP" altLang="en-US" sz="3200" dirty="0"/>
          </a:p>
        </p:txBody>
      </p:sp>
      <p:sp>
        <p:nvSpPr>
          <p:cNvPr id="16" name="コンテンツ プレースホルダー 10"/>
          <p:cNvSpPr txBox="1">
            <a:spLocks/>
          </p:cNvSpPr>
          <p:nvPr/>
        </p:nvSpPr>
        <p:spPr>
          <a:xfrm>
            <a:off x="763927" y="1538576"/>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確率的メカニズムにより</a:t>
            </a:r>
            <a:r>
              <a:rPr lang="en-US" altLang="ja-JP" dirty="0" smtClean="0"/>
              <a:t>, </a:t>
            </a:r>
            <a:r>
              <a:rPr lang="ja-JP" altLang="en-US" dirty="0" smtClean="0"/>
              <a:t>さまざまなシミュレーションシークエンスが生成</a:t>
            </a:r>
            <a:endParaRPr lang="en-US" altLang="ja-JP" dirty="0" smtClean="0"/>
          </a:p>
          <a:p>
            <a:r>
              <a:rPr lang="en-US" altLang="ja-JP" dirty="0" smtClean="0"/>
              <a:t>ⅰ)Indices</a:t>
            </a:r>
            <a:r>
              <a:rPr lang="ja-JP" altLang="en-US" dirty="0" smtClean="0"/>
              <a:t> </a:t>
            </a:r>
            <a:r>
              <a:rPr lang="en-US" altLang="ja-JP" dirty="0" smtClean="0"/>
              <a:t>sampling</a:t>
            </a:r>
          </a:p>
          <a:p>
            <a:pPr marL="0" indent="0">
              <a:buNone/>
            </a:pPr>
            <a:r>
              <a:rPr lang="en-US" altLang="ja-JP" dirty="0"/>
              <a:t> </a:t>
            </a:r>
            <a:r>
              <a:rPr lang="en-US" altLang="ja-JP" dirty="0" smtClean="0"/>
              <a:t>       2</a:t>
            </a:r>
            <a:r>
              <a:rPr lang="ja-JP" altLang="en-US" dirty="0" err="1" smtClean="0"/>
              <a:t>つの</a:t>
            </a:r>
            <a:r>
              <a:rPr lang="ja-JP" altLang="en-US" dirty="0" smtClean="0"/>
              <a:t>シークエンス</a:t>
            </a:r>
            <a:endParaRPr lang="en-US" altLang="ja-JP" dirty="0" smtClean="0"/>
          </a:p>
          <a:p>
            <a:pPr marL="0" indent="0">
              <a:buNone/>
            </a:pPr>
            <a:r>
              <a:rPr lang="ja-JP" altLang="en-US" dirty="0" smtClean="0"/>
              <a:t>　　  は確率分布      により独立に生成される</a:t>
            </a:r>
            <a:endParaRPr lang="en-US" altLang="ja-JP" dirty="0"/>
          </a:p>
          <a:p>
            <a:r>
              <a:rPr lang="en-US" altLang="ja-JP" dirty="0" smtClean="0"/>
              <a:t>ⅱ)Transitions sampling</a:t>
            </a:r>
          </a:p>
          <a:p>
            <a:pPr marL="0" indent="0">
              <a:buNone/>
            </a:pPr>
            <a:r>
              <a:rPr lang="en-US" altLang="ja-JP" dirty="0"/>
              <a:t> </a:t>
            </a:r>
            <a:r>
              <a:rPr lang="en-US" altLang="ja-JP" dirty="0" smtClean="0"/>
              <a:t>       2</a:t>
            </a:r>
            <a:r>
              <a:rPr lang="ja-JP" altLang="en-US" dirty="0" err="1" smtClean="0"/>
              <a:t>つの</a:t>
            </a:r>
            <a:r>
              <a:rPr lang="ja-JP" altLang="en-US" dirty="0" smtClean="0"/>
              <a:t>シークエンス</a:t>
            </a:r>
            <a:endParaRPr lang="en-US" altLang="ja-JP" dirty="0" smtClean="0"/>
          </a:p>
          <a:p>
            <a:pPr marL="0" indent="0">
              <a:buNone/>
            </a:pPr>
            <a:r>
              <a:rPr lang="ja-JP" altLang="en-US" dirty="0"/>
              <a:t>　</a:t>
            </a:r>
            <a:r>
              <a:rPr lang="ja-JP" altLang="en-US" dirty="0" smtClean="0"/>
              <a:t>　  は同じ</a:t>
            </a:r>
            <a:r>
              <a:rPr lang="en-US" altLang="ja-JP" dirty="0" smtClean="0"/>
              <a:t>Markov</a:t>
            </a:r>
            <a:r>
              <a:rPr lang="ja-JP" altLang="en-US" dirty="0" smtClean="0"/>
              <a:t>遷移確率　　　により独立に生成される</a:t>
            </a:r>
            <a:endParaRPr lang="en-US" altLang="ja-JP" dirty="0" smtClean="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19411" t="33195" r="32903" b="48990"/>
          <a:stretch/>
        </p:blipFill>
        <p:spPr>
          <a:xfrm>
            <a:off x="4393396" y="2886323"/>
            <a:ext cx="5120648" cy="548640"/>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95011" t="51062" r="424" b="31123"/>
          <a:stretch/>
        </p:blipFill>
        <p:spPr>
          <a:xfrm>
            <a:off x="3260455" y="3434963"/>
            <a:ext cx="490217" cy="548640"/>
          </a:xfrm>
          <a:prstGeom prst="rect">
            <a:avLst/>
          </a:prstGeom>
        </p:spPr>
      </p:pic>
      <p:pic>
        <p:nvPicPr>
          <p:cNvPr id="8" name="図 7"/>
          <p:cNvPicPr>
            <a:picLocks noChangeAspect="1"/>
          </p:cNvPicPr>
          <p:nvPr/>
        </p:nvPicPr>
        <p:blipFill rotWithShape="1">
          <a:blip r:embed="rId2">
            <a:extLst>
              <a:ext uri="{28A0092B-C50C-407E-A947-70E740481C1C}">
                <a14:useLocalDpi xmlns:a14="http://schemas.microsoft.com/office/drawing/2010/main" val="0"/>
              </a:ext>
            </a:extLst>
          </a:blip>
          <a:srcRect l="64927" t="65777" r="931" b="16408"/>
          <a:stretch/>
        </p:blipFill>
        <p:spPr>
          <a:xfrm>
            <a:off x="4480861" y="4406348"/>
            <a:ext cx="3107730" cy="465057"/>
          </a:xfrm>
          <a:prstGeom prst="rect">
            <a:avLst/>
          </a:prstGeom>
        </p:spPr>
      </p:pic>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1044" t="81785" r="57725" b="400"/>
          <a:stretch/>
        </p:blipFill>
        <p:spPr>
          <a:xfrm>
            <a:off x="7588591" y="4406348"/>
            <a:ext cx="3942371" cy="488526"/>
          </a:xfrm>
          <a:prstGeom prst="rect">
            <a:avLst/>
          </a:prstGeom>
        </p:spPr>
      </p:pic>
      <p:pic>
        <p:nvPicPr>
          <p:cNvPr id="12" name="図 11"/>
          <p:cNvPicPr>
            <a:picLocks noChangeAspect="1"/>
          </p:cNvPicPr>
          <p:nvPr/>
        </p:nvPicPr>
        <p:blipFill rotWithShape="1">
          <a:blip r:embed="rId3">
            <a:extLst>
              <a:ext uri="{28A0092B-C50C-407E-A947-70E740481C1C}">
                <a14:useLocalDpi xmlns:a14="http://schemas.microsoft.com/office/drawing/2010/main" val="0"/>
              </a:ext>
            </a:extLst>
          </a:blip>
          <a:srcRect l="41249" r="51076" b="75803"/>
          <a:stretch/>
        </p:blipFill>
        <p:spPr>
          <a:xfrm>
            <a:off x="5120640" y="4941081"/>
            <a:ext cx="469127" cy="479170"/>
          </a:xfrm>
          <a:prstGeom prst="rect">
            <a:avLst/>
          </a:prstGeom>
        </p:spPr>
      </p:pic>
    </p:spTree>
    <p:extLst>
      <p:ext uri="{BB962C8B-B14F-4D97-AF65-F5344CB8AC3E}">
        <p14:creationId xmlns:p14="http://schemas.microsoft.com/office/powerpoint/2010/main" val="117658222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C:Approximation through simulation</a:t>
            </a:r>
            <a:endParaRPr kumimoji="1" lang="ja-JP" altLang="en-US" sz="3200" dirty="0"/>
          </a:p>
        </p:txBody>
      </p:sp>
      <p:sp>
        <p:nvSpPr>
          <p:cNvPr id="16" name="コンテンツ プレースホルダー 10"/>
          <p:cNvSpPr txBox="1">
            <a:spLocks/>
          </p:cNvSpPr>
          <p:nvPr/>
        </p:nvSpPr>
        <p:spPr>
          <a:xfrm>
            <a:off x="763927" y="1538576"/>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a:t>
            </a:r>
            <a:r>
              <a:rPr lang="en-US" altLang="ja-JP" dirty="0" smtClean="0"/>
              <a:t>t+1</a:t>
            </a:r>
            <a:r>
              <a:rPr lang="ja-JP" altLang="en-US" dirty="0" smtClean="0"/>
              <a:t>）サンプルを集めると</a:t>
            </a:r>
            <a:r>
              <a:rPr lang="en-US" altLang="ja-JP" dirty="0" smtClean="0"/>
              <a:t>,        ,      </a:t>
            </a:r>
            <a:r>
              <a:rPr lang="ja-JP" altLang="en-US" dirty="0" smtClean="0"/>
              <a:t>は</a:t>
            </a:r>
            <a:r>
              <a:rPr lang="ja-JP" altLang="en-US" dirty="0"/>
              <a:t>以下</a:t>
            </a:r>
            <a:r>
              <a:rPr lang="ja-JP" altLang="en-US" dirty="0" smtClean="0"/>
              <a:t>のように近似</a:t>
            </a:r>
            <a:r>
              <a:rPr lang="en-US" altLang="ja-JP" dirty="0" smtClean="0"/>
              <a:t>  </a:t>
            </a:r>
          </a:p>
        </p:txBody>
      </p:sp>
      <p:pic>
        <p:nvPicPr>
          <p:cNvPr id="10" name="図 9"/>
          <p:cNvPicPr>
            <a:picLocks noChangeAspect="1"/>
          </p:cNvPicPr>
          <p:nvPr/>
        </p:nvPicPr>
        <p:blipFill rotWithShape="1">
          <a:blip r:embed="rId2">
            <a:extLst>
              <a:ext uri="{28A0092B-C50C-407E-A947-70E740481C1C}">
                <a14:useLocalDpi xmlns:a14="http://schemas.microsoft.com/office/drawing/2010/main" val="0"/>
              </a:ext>
            </a:extLst>
          </a:blip>
          <a:srcRect l="15932" t="36081" r="78539" b="49344"/>
          <a:stretch/>
        </p:blipFill>
        <p:spPr>
          <a:xfrm>
            <a:off x="5001381" y="1468901"/>
            <a:ext cx="495770" cy="604299"/>
          </a:xfrm>
          <a:prstGeom prst="rect">
            <a:avLst/>
          </a:prstGeom>
        </p:spPr>
      </p:pic>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54467" t="36471" r="40004" b="48954"/>
          <a:stretch/>
        </p:blipFill>
        <p:spPr>
          <a:xfrm>
            <a:off x="5669800" y="1468900"/>
            <a:ext cx="495770" cy="604299"/>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322" y="1972780"/>
            <a:ext cx="7990118" cy="4734144"/>
          </a:xfrm>
          <a:prstGeom prst="rect">
            <a:avLst/>
          </a:prstGeom>
        </p:spPr>
      </p:pic>
      <p:pic>
        <p:nvPicPr>
          <p:cNvPr id="5" name="図 4"/>
          <p:cNvPicPr>
            <a:picLocks noChangeAspect="1"/>
          </p:cNvPicPr>
          <p:nvPr/>
        </p:nvPicPr>
        <p:blipFill rotWithShape="1">
          <a:blip r:embed="rId4">
            <a:extLst>
              <a:ext uri="{28A0092B-C50C-407E-A947-70E740481C1C}">
                <a14:useLocalDpi xmlns:a14="http://schemas.microsoft.com/office/drawing/2010/main" val="0"/>
              </a:ext>
            </a:extLst>
          </a:blip>
          <a:srcRect l="20380" t="141" r="71864" b="86215"/>
          <a:stretch/>
        </p:blipFill>
        <p:spPr>
          <a:xfrm>
            <a:off x="9392317" y="3053300"/>
            <a:ext cx="659045" cy="487122"/>
          </a:xfrm>
          <a:prstGeom prst="rect">
            <a:avLst/>
          </a:prstGeom>
        </p:spPr>
      </p:pic>
      <p:pic>
        <p:nvPicPr>
          <p:cNvPr id="14" name="図 13"/>
          <p:cNvPicPr>
            <a:picLocks noChangeAspect="1"/>
          </p:cNvPicPr>
          <p:nvPr/>
        </p:nvPicPr>
        <p:blipFill rotWithShape="1">
          <a:blip r:embed="rId4">
            <a:extLst>
              <a:ext uri="{28A0092B-C50C-407E-A947-70E740481C1C}">
                <a14:useLocalDpi xmlns:a14="http://schemas.microsoft.com/office/drawing/2010/main" val="0"/>
              </a:ext>
            </a:extLst>
          </a:blip>
          <a:srcRect l="54759" t="11247" r="37485" b="75109"/>
          <a:stretch/>
        </p:blipFill>
        <p:spPr>
          <a:xfrm>
            <a:off x="9392316" y="4636551"/>
            <a:ext cx="659045" cy="487122"/>
          </a:xfrm>
          <a:prstGeom prst="rect">
            <a:avLst/>
          </a:prstGeom>
        </p:spPr>
      </p:pic>
      <p:sp>
        <p:nvSpPr>
          <p:cNvPr id="15" name="コンテンツ プレースホルダー 10"/>
          <p:cNvSpPr txBox="1">
            <a:spLocks/>
          </p:cNvSpPr>
          <p:nvPr/>
        </p:nvSpPr>
        <p:spPr>
          <a:xfrm>
            <a:off x="9369374" y="3540422"/>
            <a:ext cx="2743200" cy="129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状態</a:t>
            </a:r>
            <a:r>
              <a:rPr lang="en-US" altLang="ja-JP" dirty="0" err="1" smtClean="0"/>
              <a:t>i</a:t>
            </a:r>
            <a:r>
              <a:rPr lang="ja-JP" altLang="en-US" dirty="0" smtClean="0"/>
              <a:t>に対応する</a:t>
            </a:r>
            <a:endParaRPr lang="en-US" altLang="ja-JP" dirty="0" smtClean="0"/>
          </a:p>
          <a:p>
            <a:pPr marL="0" indent="0">
              <a:buNone/>
            </a:pPr>
            <a:r>
              <a:rPr lang="ja-JP" altLang="en-US" dirty="0"/>
              <a:t>　</a:t>
            </a:r>
            <a:r>
              <a:rPr lang="ja-JP" altLang="en-US" dirty="0" smtClean="0"/>
              <a:t>　の列ベクトル</a:t>
            </a:r>
            <a:endParaRPr lang="en-US" altLang="ja-JP" dirty="0" smtClean="0"/>
          </a:p>
        </p:txBody>
      </p:sp>
      <p:pic>
        <p:nvPicPr>
          <p:cNvPr id="17" name="図 16"/>
          <p:cNvPicPr>
            <a:picLocks noChangeAspect="1"/>
          </p:cNvPicPr>
          <p:nvPr/>
        </p:nvPicPr>
        <p:blipFill rotWithShape="1">
          <a:blip r:embed="rId5">
            <a:extLst>
              <a:ext uri="{28A0092B-C50C-407E-A947-70E740481C1C}">
                <a14:useLocalDpi xmlns:a14="http://schemas.microsoft.com/office/drawing/2010/main" val="0"/>
              </a:ext>
            </a:extLst>
          </a:blip>
          <a:srcRect l="28767" t="8125" r="65478" b="62185"/>
          <a:stretch/>
        </p:blipFill>
        <p:spPr>
          <a:xfrm>
            <a:off x="9391404" y="3982366"/>
            <a:ext cx="524786" cy="508884"/>
          </a:xfrm>
          <a:prstGeom prst="rect">
            <a:avLst/>
          </a:prstGeom>
        </p:spPr>
      </p:pic>
      <p:sp>
        <p:nvSpPr>
          <p:cNvPr id="18" name="コンテンツ プレースホルダー 10"/>
          <p:cNvSpPr txBox="1">
            <a:spLocks/>
          </p:cNvSpPr>
          <p:nvPr/>
        </p:nvSpPr>
        <p:spPr>
          <a:xfrm>
            <a:off x="9369374" y="5123673"/>
            <a:ext cx="2743200" cy="12926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　　の</a:t>
            </a:r>
            <a:r>
              <a:rPr lang="en-US" altLang="ja-JP" dirty="0" err="1" smtClean="0"/>
              <a:t>i</a:t>
            </a:r>
            <a:r>
              <a:rPr lang="ja-JP" altLang="en-US" dirty="0" smtClean="0"/>
              <a:t>番目の列ベクトル</a:t>
            </a:r>
            <a:endParaRPr lang="en-US" altLang="ja-JP" dirty="0" smtClean="0"/>
          </a:p>
        </p:txBody>
      </p:sp>
      <p:pic>
        <p:nvPicPr>
          <p:cNvPr id="19" name="図 18"/>
          <p:cNvPicPr>
            <a:picLocks noChangeAspect="1"/>
          </p:cNvPicPr>
          <p:nvPr/>
        </p:nvPicPr>
        <p:blipFill rotWithShape="1">
          <a:blip r:embed="rId5">
            <a:extLst>
              <a:ext uri="{28A0092B-C50C-407E-A947-70E740481C1C}">
                <a14:useLocalDpi xmlns:a14="http://schemas.microsoft.com/office/drawing/2010/main" val="0"/>
              </a:ext>
            </a:extLst>
          </a:blip>
          <a:srcRect l="28767" t="8125" r="65478" b="62185"/>
          <a:stretch/>
        </p:blipFill>
        <p:spPr>
          <a:xfrm>
            <a:off x="9391404" y="5123673"/>
            <a:ext cx="524786" cy="508884"/>
          </a:xfrm>
          <a:prstGeom prst="rect">
            <a:avLst/>
          </a:prstGeom>
        </p:spPr>
      </p:pic>
    </p:spTree>
    <p:extLst>
      <p:ext uri="{BB962C8B-B14F-4D97-AF65-F5344CB8AC3E}">
        <p14:creationId xmlns:p14="http://schemas.microsoft.com/office/powerpoint/2010/main" val="1371490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a:t>1.INTRODUCTION</a:t>
            </a:r>
            <a:endParaRPr kumimoji="1" lang="ja-JP" altLang="en-US" sz="3200" dirty="0"/>
          </a:p>
        </p:txBody>
      </p:sp>
      <p:sp>
        <p:nvSpPr>
          <p:cNvPr id="3" name="コンテンツ プレースホルダー 2"/>
          <p:cNvSpPr>
            <a:spLocks noGrp="1"/>
          </p:cNvSpPr>
          <p:nvPr>
            <p:ph idx="1"/>
          </p:nvPr>
        </p:nvSpPr>
        <p:spPr>
          <a:xfrm>
            <a:off x="845127" y="1293338"/>
            <a:ext cx="10515600" cy="5564662"/>
          </a:xfrm>
        </p:spPr>
        <p:txBody>
          <a:bodyPr>
            <a:normAutofit/>
          </a:bodyPr>
          <a:lstStyle/>
          <a:p>
            <a:r>
              <a:rPr lang="ja-JP" altLang="en-US" dirty="0" smtClean="0"/>
              <a:t>本</a:t>
            </a:r>
            <a:r>
              <a:rPr lang="en-US" altLang="ja-JP" dirty="0" smtClean="0"/>
              <a:t>paper</a:t>
            </a:r>
            <a:r>
              <a:rPr lang="ja-JP" altLang="en-US" dirty="0" smtClean="0"/>
              <a:t>では</a:t>
            </a:r>
            <a:r>
              <a:rPr lang="en-US" altLang="ja-JP" dirty="0" smtClean="0"/>
              <a:t>,</a:t>
            </a:r>
            <a:r>
              <a:rPr lang="ja-JP" altLang="en-US" dirty="0">
                <a:solidFill>
                  <a:srgbClr val="FF0000"/>
                </a:solidFill>
              </a:rPr>
              <a:t>確率的な環境で永続的な監視タスクを実行する</a:t>
            </a:r>
            <a:r>
              <a:rPr lang="ja-JP" altLang="en-US" dirty="0" smtClean="0">
                <a:solidFill>
                  <a:srgbClr val="FF0000"/>
                </a:solidFill>
              </a:rPr>
              <a:t>ロボットチーム</a:t>
            </a:r>
            <a:r>
              <a:rPr lang="ja-JP" altLang="en-US" dirty="0">
                <a:solidFill>
                  <a:srgbClr val="FF0000"/>
                </a:solidFill>
              </a:rPr>
              <a:t>を制御する</a:t>
            </a:r>
            <a:r>
              <a:rPr lang="ja-JP" altLang="en-US" dirty="0" smtClean="0">
                <a:solidFill>
                  <a:srgbClr val="FF0000"/>
                </a:solidFill>
              </a:rPr>
              <a:t>問題</a:t>
            </a:r>
            <a:r>
              <a:rPr lang="ja-JP" altLang="en-US" dirty="0" smtClean="0"/>
              <a:t>を考える</a:t>
            </a:r>
            <a:endParaRPr lang="en-US" altLang="ja-JP" dirty="0" smtClean="0"/>
          </a:p>
          <a:p>
            <a:r>
              <a:rPr lang="ja-JP" altLang="en-US" dirty="0"/>
              <a:t>目標</a:t>
            </a:r>
            <a:r>
              <a:rPr lang="ja-JP" altLang="en-US" dirty="0" smtClean="0"/>
              <a:t>は</a:t>
            </a:r>
            <a:r>
              <a:rPr lang="en-US" altLang="ja-JP" dirty="0" smtClean="0"/>
              <a:t>, </a:t>
            </a:r>
            <a:r>
              <a:rPr lang="ja-JP" altLang="en-US" dirty="0" smtClean="0">
                <a:solidFill>
                  <a:srgbClr val="FF0000"/>
                </a:solidFill>
              </a:rPr>
              <a:t>永続的なタスクの連続実行</a:t>
            </a:r>
            <a:r>
              <a:rPr lang="ja-JP" altLang="en-US" dirty="0" smtClean="0"/>
              <a:t>において</a:t>
            </a:r>
            <a:r>
              <a:rPr lang="en-US" altLang="ja-JP" dirty="0" smtClean="0"/>
              <a:t>, </a:t>
            </a:r>
            <a:r>
              <a:rPr lang="ja-JP" altLang="en-US" dirty="0" smtClean="0">
                <a:solidFill>
                  <a:srgbClr val="FF0000"/>
                </a:solidFill>
              </a:rPr>
              <a:t>平均時間の最小化</a:t>
            </a:r>
            <a:r>
              <a:rPr lang="ja-JP" altLang="en-US" dirty="0" smtClean="0"/>
              <a:t>によって</a:t>
            </a:r>
            <a:r>
              <a:rPr lang="en-US" altLang="ja-JP" dirty="0" smtClean="0"/>
              <a:t>, </a:t>
            </a:r>
            <a:r>
              <a:rPr lang="ja-JP" altLang="en-US" dirty="0" smtClean="0">
                <a:solidFill>
                  <a:srgbClr val="FF0000"/>
                </a:solidFill>
              </a:rPr>
              <a:t>ロボットチーム</a:t>
            </a:r>
            <a:r>
              <a:rPr lang="ja-JP" altLang="en-US" dirty="0">
                <a:solidFill>
                  <a:srgbClr val="FF0000"/>
                </a:solidFill>
              </a:rPr>
              <a:t>の長期的な行動を最適化</a:t>
            </a:r>
            <a:r>
              <a:rPr lang="ja-JP" altLang="en-US" dirty="0"/>
              <a:t>する</a:t>
            </a:r>
            <a:r>
              <a:rPr lang="ja-JP" altLang="en-US" dirty="0" smtClean="0"/>
              <a:t>こと</a:t>
            </a:r>
            <a:endParaRPr lang="en-US" altLang="ja-JP" dirty="0" smtClean="0"/>
          </a:p>
          <a:p>
            <a:r>
              <a:rPr lang="ja-JP" altLang="en-US" dirty="0" smtClean="0"/>
              <a:t>さらに</a:t>
            </a:r>
            <a:r>
              <a:rPr lang="en-US" altLang="ja-JP" dirty="0" smtClean="0"/>
              <a:t>, </a:t>
            </a:r>
            <a:r>
              <a:rPr lang="ja-JP" altLang="en-US" dirty="0" smtClean="0"/>
              <a:t>チーム</a:t>
            </a:r>
            <a:r>
              <a:rPr lang="ja-JP" altLang="en-US" dirty="0"/>
              <a:t>は</a:t>
            </a:r>
            <a:r>
              <a:rPr lang="en-US" altLang="ja-JP" dirty="0" smtClean="0">
                <a:solidFill>
                  <a:srgbClr val="FF0000"/>
                </a:solidFill>
              </a:rPr>
              <a:t>LTL</a:t>
            </a:r>
            <a:r>
              <a:rPr lang="ja-JP" altLang="en-US" dirty="0" smtClean="0">
                <a:solidFill>
                  <a:srgbClr val="FF0000"/>
                </a:solidFill>
              </a:rPr>
              <a:t>式</a:t>
            </a:r>
            <a:r>
              <a:rPr lang="ja-JP" altLang="en-US" dirty="0">
                <a:solidFill>
                  <a:srgbClr val="FF0000"/>
                </a:solidFill>
              </a:rPr>
              <a:t>として表現された</a:t>
            </a:r>
            <a:r>
              <a:rPr lang="ja-JP" altLang="en-US" dirty="0" smtClean="0">
                <a:solidFill>
                  <a:srgbClr val="FF0000"/>
                </a:solidFill>
              </a:rPr>
              <a:t>正確な要求を</a:t>
            </a:r>
            <a:r>
              <a:rPr lang="ja-JP" altLang="en-US" dirty="0">
                <a:solidFill>
                  <a:srgbClr val="FF0000"/>
                </a:solidFill>
              </a:rPr>
              <a:t>満たす</a:t>
            </a:r>
            <a:r>
              <a:rPr lang="ja-JP" altLang="en-US" dirty="0"/>
              <a:t>必要が</a:t>
            </a:r>
            <a:r>
              <a:rPr lang="ja-JP" altLang="en-US" dirty="0" smtClean="0"/>
              <a:t>ある</a:t>
            </a:r>
            <a:endParaRPr lang="en-US" altLang="ja-JP" dirty="0" smtClean="0"/>
          </a:p>
          <a:p>
            <a:r>
              <a:rPr lang="ja-JP" altLang="en-US" dirty="0"/>
              <a:t>このマルチエージェントシステムで</a:t>
            </a:r>
            <a:r>
              <a:rPr lang="ja-JP" altLang="en-US" dirty="0" smtClean="0"/>
              <a:t>は</a:t>
            </a:r>
            <a:r>
              <a:rPr lang="en-US" altLang="ja-JP" dirty="0" smtClean="0"/>
              <a:t>, </a:t>
            </a:r>
            <a:r>
              <a:rPr lang="ja-JP" altLang="en-US" dirty="0" smtClean="0"/>
              <a:t>集中制</a:t>
            </a:r>
            <a:r>
              <a:rPr lang="ja-JP" altLang="en-US" dirty="0"/>
              <a:t>御問題のみを</a:t>
            </a:r>
            <a:r>
              <a:rPr lang="ja-JP" altLang="en-US" dirty="0" smtClean="0"/>
              <a:t>考慮</a:t>
            </a:r>
            <a:endParaRPr lang="en-US" altLang="ja-JP" dirty="0" smtClean="0"/>
          </a:p>
          <a:p>
            <a:r>
              <a:rPr lang="ja-JP" altLang="en-US" dirty="0" smtClean="0"/>
              <a:t>すなわち</a:t>
            </a:r>
            <a:r>
              <a:rPr lang="en-US" altLang="ja-JP" dirty="0" smtClean="0"/>
              <a:t>, </a:t>
            </a:r>
            <a:r>
              <a:rPr lang="ja-JP" altLang="en-US" dirty="0" smtClean="0">
                <a:solidFill>
                  <a:srgbClr val="FF0000"/>
                </a:solidFill>
              </a:rPr>
              <a:t>グローバルな状態</a:t>
            </a:r>
            <a:r>
              <a:rPr lang="ja-JP" altLang="en-US" dirty="0">
                <a:solidFill>
                  <a:srgbClr val="FF0000"/>
                </a:solidFill>
              </a:rPr>
              <a:t>情報を知る単一の意思決定者</a:t>
            </a:r>
            <a:r>
              <a:rPr lang="ja-JP" altLang="en-US" dirty="0" smtClean="0">
                <a:solidFill>
                  <a:srgbClr val="FF0000"/>
                </a:solidFill>
              </a:rPr>
              <a:t>が存在</a:t>
            </a:r>
            <a:endParaRPr lang="en-US" altLang="ja-JP" dirty="0" smtClean="0">
              <a:solidFill>
                <a:srgbClr val="FF0000"/>
              </a:solidFill>
            </a:endParaRPr>
          </a:p>
          <a:p>
            <a:r>
              <a:rPr lang="ja-JP" altLang="en-US" dirty="0"/>
              <a:t>ロボットを</a:t>
            </a:r>
            <a:r>
              <a:rPr lang="ja-JP" altLang="en-US" dirty="0">
                <a:solidFill>
                  <a:srgbClr val="FF0000"/>
                </a:solidFill>
              </a:rPr>
              <a:t>ゲーム遷移</a:t>
            </a:r>
            <a:r>
              <a:rPr lang="ja-JP" altLang="en-US" dirty="0" smtClean="0">
                <a:solidFill>
                  <a:srgbClr val="FF0000"/>
                </a:solidFill>
              </a:rPr>
              <a:t>システムと</a:t>
            </a:r>
            <a:r>
              <a:rPr lang="en-US" altLang="ja-JP" dirty="0" smtClean="0">
                <a:solidFill>
                  <a:srgbClr val="FF0000"/>
                </a:solidFill>
              </a:rPr>
              <a:t>Markov</a:t>
            </a:r>
            <a:r>
              <a:rPr lang="ja-JP" altLang="en-US" dirty="0" smtClean="0">
                <a:solidFill>
                  <a:srgbClr val="FF0000"/>
                </a:solidFill>
              </a:rPr>
              <a:t>連鎖</a:t>
            </a:r>
            <a:r>
              <a:rPr lang="ja-JP" altLang="en-US" dirty="0">
                <a:solidFill>
                  <a:srgbClr val="FF0000"/>
                </a:solidFill>
              </a:rPr>
              <a:t>のような環境にモデリング</a:t>
            </a:r>
            <a:r>
              <a:rPr lang="ja-JP" altLang="en-US" dirty="0"/>
              <a:t>することに</a:t>
            </a:r>
            <a:r>
              <a:rPr lang="ja-JP" altLang="en-US" dirty="0" smtClean="0"/>
              <a:t>よって</a:t>
            </a:r>
            <a:r>
              <a:rPr lang="en-US" altLang="ja-JP" dirty="0" smtClean="0"/>
              <a:t>, </a:t>
            </a:r>
            <a:r>
              <a:rPr lang="ja-JP" altLang="en-US" dirty="0">
                <a:solidFill>
                  <a:srgbClr val="FF0000"/>
                </a:solidFill>
              </a:rPr>
              <a:t>時相</a:t>
            </a:r>
            <a:r>
              <a:rPr lang="ja-JP" altLang="en-US" dirty="0" smtClean="0">
                <a:solidFill>
                  <a:srgbClr val="FF0000"/>
                </a:solidFill>
              </a:rPr>
              <a:t>論理</a:t>
            </a:r>
            <a:r>
              <a:rPr lang="ja-JP" altLang="en-US" dirty="0">
                <a:solidFill>
                  <a:srgbClr val="FF0000"/>
                </a:solidFill>
              </a:rPr>
              <a:t>仕様を満たす</a:t>
            </a:r>
            <a:r>
              <a:rPr lang="en-US" altLang="ja-JP" dirty="0">
                <a:solidFill>
                  <a:srgbClr val="FF0000"/>
                </a:solidFill>
              </a:rPr>
              <a:t>MDP</a:t>
            </a:r>
            <a:r>
              <a:rPr lang="ja-JP" altLang="en-US" dirty="0">
                <a:solidFill>
                  <a:srgbClr val="FF0000"/>
                </a:solidFill>
              </a:rPr>
              <a:t>のための最適な制御方針を見つける</a:t>
            </a:r>
            <a:r>
              <a:rPr lang="ja-JP" altLang="en-US" dirty="0"/>
              <a:t>こと</a:t>
            </a:r>
            <a:r>
              <a:rPr lang="ja-JP" altLang="en-US" dirty="0" smtClean="0"/>
              <a:t>に問題を変換</a:t>
            </a:r>
            <a:endParaRPr lang="en-US" altLang="ja-JP" dirty="0"/>
          </a:p>
        </p:txBody>
      </p:sp>
    </p:spTree>
    <p:extLst>
      <p:ext uri="{BB962C8B-B14F-4D97-AF65-F5344CB8AC3E}">
        <p14:creationId xmlns:p14="http://schemas.microsoft.com/office/powerpoint/2010/main" val="31218513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C:Approximation through simulation</a:t>
            </a:r>
            <a:endParaRPr kumimoji="1" lang="ja-JP" altLang="en-US" sz="3200" dirty="0"/>
          </a:p>
        </p:txBody>
      </p:sp>
      <p:sp>
        <p:nvSpPr>
          <p:cNvPr id="16" name="コンテンツ プレースホルダー 10"/>
          <p:cNvSpPr txBox="1">
            <a:spLocks/>
          </p:cNvSpPr>
          <p:nvPr/>
        </p:nvSpPr>
        <p:spPr>
          <a:xfrm>
            <a:off x="763927" y="1538576"/>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Markov</a:t>
            </a:r>
            <a:r>
              <a:rPr lang="ja-JP" altLang="en-US" dirty="0" smtClean="0"/>
              <a:t>連鎖に対する標準的な大数の法則によって</a:t>
            </a:r>
            <a:r>
              <a:rPr lang="en-US" altLang="ja-JP" dirty="0" smtClean="0"/>
              <a:t>,  </a:t>
            </a:r>
            <a:r>
              <a:rPr lang="ja-JP" altLang="en-US" dirty="0" smtClean="0"/>
              <a:t>確率</a:t>
            </a:r>
            <a:r>
              <a:rPr lang="en-US" altLang="ja-JP" dirty="0" smtClean="0"/>
              <a:t>1</a:t>
            </a:r>
            <a:r>
              <a:rPr lang="ja-JP" altLang="en-US" dirty="0" smtClean="0"/>
              <a:t>で</a:t>
            </a:r>
            <a:r>
              <a:rPr lang="en-US" altLang="ja-JP" dirty="0" smtClean="0"/>
              <a:t>  </a:t>
            </a:r>
          </a:p>
        </p:txBody>
      </p:sp>
      <p:pic>
        <p:nvPicPr>
          <p:cNvPr id="13" name="図 12"/>
          <p:cNvPicPr>
            <a:picLocks noChangeAspect="1"/>
          </p:cNvPicPr>
          <p:nvPr/>
        </p:nvPicPr>
        <p:blipFill rotWithShape="1">
          <a:blip r:embed="rId2">
            <a:extLst>
              <a:ext uri="{28A0092B-C50C-407E-A947-70E740481C1C}">
                <a14:useLocalDpi xmlns:a14="http://schemas.microsoft.com/office/drawing/2010/main" val="0"/>
              </a:ext>
            </a:extLst>
          </a:blip>
          <a:srcRect l="24772" t="83445" r="-290" b="-217"/>
          <a:stretch/>
        </p:blipFill>
        <p:spPr>
          <a:xfrm>
            <a:off x="2550328" y="2220807"/>
            <a:ext cx="6416985" cy="598809"/>
          </a:xfrm>
          <a:prstGeom prst="rect">
            <a:avLst/>
          </a:prstGeom>
        </p:spPr>
      </p:pic>
    </p:spTree>
    <p:extLst>
      <p:ext uri="{BB962C8B-B14F-4D97-AF65-F5344CB8AC3E}">
        <p14:creationId xmlns:p14="http://schemas.microsoft.com/office/powerpoint/2010/main" val="324460015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D: Iterative least squares update</a:t>
            </a:r>
            <a:endParaRPr kumimoji="1" lang="ja-JP" altLang="en-US" sz="3200" dirty="0"/>
          </a:p>
        </p:txBody>
      </p:sp>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ja-JP" altLang="en-US" dirty="0" smtClean="0"/>
              <a:t>　  の代わりに</a:t>
            </a:r>
            <a:r>
              <a:rPr lang="en-US" altLang="ja-JP" dirty="0" smtClean="0"/>
              <a:t>, </a:t>
            </a:r>
            <a:r>
              <a:rPr lang="ja-JP" altLang="en-US" dirty="0" smtClean="0"/>
              <a:t>以下の近似を用いる</a:t>
            </a:r>
            <a:endParaRPr lang="en-US" altLang="ja-JP" dirty="0" smtClean="0"/>
          </a:p>
          <a:p>
            <a:endParaRPr lang="en-US" altLang="ja-JP" dirty="0"/>
          </a:p>
          <a:p>
            <a:r>
              <a:rPr lang="ja-JP" altLang="en-US" dirty="0" smtClean="0"/>
              <a:t>しかし</a:t>
            </a:r>
            <a:r>
              <a:rPr lang="en-US" altLang="ja-JP" dirty="0" smtClean="0"/>
              <a:t>, (19)</a:t>
            </a:r>
            <a:r>
              <a:rPr lang="ja-JP" altLang="en-US" dirty="0" smtClean="0"/>
              <a:t>の反復はノイズ　　　　　　　　　　　　　　　　に敏感</a:t>
            </a:r>
            <a:endParaRPr lang="en-US" altLang="ja-JP" dirty="0" smtClean="0"/>
          </a:p>
          <a:p>
            <a:pPr marL="0" indent="0">
              <a:buNone/>
            </a:pPr>
            <a:r>
              <a:rPr lang="ja-JP" altLang="en-US" dirty="0" smtClean="0"/>
              <a:t>　⇒</a:t>
            </a:r>
            <a:r>
              <a:rPr lang="ja-JP" altLang="en-US" dirty="0"/>
              <a:t>　　の正確な推定値を得るのに計算量的に困難</a:t>
            </a:r>
            <a:endParaRPr lang="en-US" altLang="ja-JP" dirty="0"/>
          </a:p>
          <a:p>
            <a:endParaRPr lang="en-US" altLang="ja-JP" dirty="0" smtClean="0"/>
          </a:p>
          <a:p>
            <a:r>
              <a:rPr lang="ja-JP" altLang="en-US" dirty="0"/>
              <a:t>以降</a:t>
            </a:r>
            <a:r>
              <a:rPr lang="ja-JP" altLang="en-US" dirty="0" smtClean="0"/>
              <a:t>では</a:t>
            </a:r>
            <a:r>
              <a:rPr lang="en-US" altLang="ja-JP" dirty="0" smtClean="0"/>
              <a:t>, </a:t>
            </a:r>
            <a:r>
              <a:rPr lang="ja-JP" altLang="en-US" dirty="0" smtClean="0"/>
              <a:t>事前に　　を</a:t>
            </a:r>
            <a:r>
              <a:rPr lang="ja-JP" altLang="en-US" dirty="0"/>
              <a:t>知</a:t>
            </a:r>
            <a:r>
              <a:rPr lang="ja-JP" altLang="en-US" dirty="0" smtClean="0"/>
              <a:t>ることができ</a:t>
            </a:r>
            <a:r>
              <a:rPr lang="en-US" altLang="ja-JP" dirty="0" smtClean="0"/>
              <a:t>, </a:t>
            </a:r>
            <a:r>
              <a:rPr lang="ja-JP" altLang="en-US" dirty="0" smtClean="0"/>
              <a:t>シミュレーションノイズエラーへの感度を減らすことのできるシミュレーションベースの再帰アルゴリズムを記述</a:t>
            </a:r>
            <a:endParaRPr lang="en-US" altLang="ja-JP" dirty="0"/>
          </a:p>
          <a:p>
            <a:endParaRPr lang="en-US" altLang="ja-JP" dirty="0" smtClean="0"/>
          </a:p>
          <a:p>
            <a:pPr marL="0" indent="0">
              <a:buNone/>
            </a:pPr>
            <a:r>
              <a:rPr lang="ja-JP" altLang="en-US" dirty="0" smtClean="0"/>
              <a:t>　</a:t>
            </a:r>
            <a:endParaRPr lang="en-US" altLang="ja-JP" dirty="0" smtClean="0"/>
          </a:p>
          <a:p>
            <a:pPr marL="0" indent="0">
              <a:buNone/>
            </a:pPr>
            <a:endParaRPr lang="en-US" altLang="ja-JP" dirty="0" smtClean="0"/>
          </a:p>
        </p:txBody>
      </p:sp>
      <p:pic>
        <p:nvPicPr>
          <p:cNvPr id="3" name="図 2"/>
          <p:cNvPicPr>
            <a:picLocks noChangeAspect="1"/>
          </p:cNvPicPr>
          <p:nvPr/>
        </p:nvPicPr>
        <p:blipFill rotWithShape="1">
          <a:blip r:embed="rId2">
            <a:extLst>
              <a:ext uri="{28A0092B-C50C-407E-A947-70E740481C1C}">
                <a14:useLocalDpi xmlns:a14="http://schemas.microsoft.com/office/drawing/2010/main" val="0"/>
              </a:ext>
            </a:extLst>
          </a:blip>
          <a:srcRect l="37484" t="69832" b="7682"/>
          <a:stretch/>
        </p:blipFill>
        <p:spPr>
          <a:xfrm>
            <a:off x="2618269" y="1915221"/>
            <a:ext cx="5804452" cy="636105"/>
          </a:xfrm>
          <a:prstGeom prst="rect">
            <a:avLst/>
          </a:prstGeom>
        </p:spPr>
      </p:pic>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l="21622" t="48378" r="73853" b="36370"/>
          <a:stretch/>
        </p:blipFill>
        <p:spPr>
          <a:xfrm>
            <a:off x="955483" y="1483757"/>
            <a:ext cx="420093" cy="431464"/>
          </a:xfrm>
          <a:prstGeom prst="rect">
            <a:avLst/>
          </a:prstGeom>
        </p:spPr>
      </p:pic>
      <p:pic>
        <p:nvPicPr>
          <p:cNvPr id="4" name="図 3"/>
          <p:cNvPicPr>
            <a:picLocks noChangeAspect="1"/>
          </p:cNvPicPr>
          <p:nvPr/>
        </p:nvPicPr>
        <p:blipFill rotWithShape="1">
          <a:blip r:embed="rId3">
            <a:extLst>
              <a:ext uri="{28A0092B-C50C-407E-A947-70E740481C1C}">
                <a14:useLocalDpi xmlns:a14="http://schemas.microsoft.com/office/drawing/2010/main" val="0"/>
              </a:ext>
            </a:extLst>
          </a:blip>
          <a:srcRect l="20995" t="11403" r="36089" b="74325"/>
          <a:stretch/>
        </p:blipFill>
        <p:spPr>
          <a:xfrm>
            <a:off x="4980950" y="2515545"/>
            <a:ext cx="3710710" cy="482102"/>
          </a:xfrm>
          <a:prstGeom prst="rect">
            <a:avLst/>
          </a:prstGeom>
        </p:spPr>
      </p:pic>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21622" t="48378" r="73853" b="36370"/>
          <a:stretch/>
        </p:blipFill>
        <p:spPr>
          <a:xfrm>
            <a:off x="1375576" y="2997647"/>
            <a:ext cx="420093" cy="431464"/>
          </a:xfrm>
          <a:prstGeom prst="rect">
            <a:avLst/>
          </a:prstGeom>
        </p:spPr>
      </p:pic>
      <p:pic>
        <p:nvPicPr>
          <p:cNvPr id="10" name="図 9"/>
          <p:cNvPicPr>
            <a:picLocks noChangeAspect="1"/>
          </p:cNvPicPr>
          <p:nvPr/>
        </p:nvPicPr>
        <p:blipFill rotWithShape="1">
          <a:blip r:embed="rId2">
            <a:extLst>
              <a:ext uri="{28A0092B-C50C-407E-A947-70E740481C1C}">
                <a14:useLocalDpi xmlns:a14="http://schemas.microsoft.com/office/drawing/2010/main" val="0"/>
              </a:ext>
            </a:extLst>
          </a:blip>
          <a:srcRect l="21622" t="48378" r="73853" b="36370"/>
          <a:stretch/>
        </p:blipFill>
        <p:spPr>
          <a:xfrm>
            <a:off x="3635071" y="4053074"/>
            <a:ext cx="420093" cy="431464"/>
          </a:xfrm>
          <a:prstGeom prst="rect">
            <a:avLst/>
          </a:prstGeom>
        </p:spPr>
      </p:pic>
    </p:spTree>
    <p:extLst>
      <p:ext uri="{BB962C8B-B14F-4D97-AF65-F5344CB8AC3E}">
        <p14:creationId xmlns:p14="http://schemas.microsoft.com/office/powerpoint/2010/main" val="333695084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D: Iterative least squares update</a:t>
            </a:r>
            <a:endParaRPr kumimoji="1" lang="ja-JP" altLang="en-US" sz="3200" dirty="0"/>
          </a:p>
        </p:txBody>
      </p:sp>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(19)</a:t>
            </a:r>
            <a:r>
              <a:rPr lang="ja-JP" altLang="en-US" dirty="0" smtClean="0"/>
              <a:t>の代わりに</a:t>
            </a:r>
            <a:r>
              <a:rPr lang="en-US" altLang="ja-JP" dirty="0" smtClean="0"/>
              <a:t>, regularized least squares </a:t>
            </a:r>
            <a:r>
              <a:rPr lang="ja-JP" altLang="en-US" dirty="0" smtClean="0"/>
              <a:t>問題を解くことにより</a:t>
            </a:r>
            <a:r>
              <a:rPr lang="en-US" altLang="ja-JP" dirty="0" smtClean="0"/>
              <a:t>, </a:t>
            </a:r>
            <a:r>
              <a:rPr lang="ja-JP" altLang="en-US" dirty="0" smtClean="0"/>
              <a:t>反復的に　　を推定</a:t>
            </a:r>
            <a:endParaRPr lang="en-US" altLang="ja-JP" dirty="0" smtClean="0"/>
          </a:p>
          <a:p>
            <a:endParaRPr lang="en-US" altLang="ja-JP" dirty="0"/>
          </a:p>
          <a:p>
            <a:endParaRPr lang="en-US" altLang="ja-JP" dirty="0" smtClean="0"/>
          </a:p>
          <a:p>
            <a:endParaRPr lang="en-US" altLang="ja-JP" dirty="0"/>
          </a:p>
          <a:p>
            <a:endParaRPr lang="en-US" altLang="ja-JP" dirty="0" smtClean="0"/>
          </a:p>
        </p:txBody>
      </p:sp>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21622" t="48378" r="73853" b="36370"/>
          <a:stretch/>
        </p:blipFill>
        <p:spPr>
          <a:xfrm>
            <a:off x="1766516" y="1897225"/>
            <a:ext cx="420093" cy="431464"/>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546" y="2328689"/>
            <a:ext cx="7838250" cy="1096373"/>
          </a:xfrm>
          <a:prstGeom prst="rect">
            <a:avLst/>
          </a:prstGeom>
        </p:spPr>
      </p:pic>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67777"/>
          <a:stretch/>
        </p:blipFill>
        <p:spPr>
          <a:xfrm>
            <a:off x="1766516" y="3632291"/>
            <a:ext cx="8322727" cy="1118333"/>
          </a:xfrm>
          <a:prstGeom prst="rect">
            <a:avLst/>
          </a:prstGeom>
        </p:spPr>
      </p:pic>
      <p:sp>
        <p:nvSpPr>
          <p:cNvPr id="8" name="正方形/長方形 7"/>
          <p:cNvSpPr/>
          <p:nvPr/>
        </p:nvSpPr>
        <p:spPr>
          <a:xfrm>
            <a:off x="4349363" y="4408378"/>
            <a:ext cx="6583680" cy="1507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638203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D: Iterative least squares update</a:t>
            </a:r>
            <a:endParaRPr kumimoji="1" lang="ja-JP" altLang="en-US" sz="3200" dirty="0"/>
          </a:p>
        </p:txBody>
      </p:sp>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(19)</a:t>
            </a:r>
            <a:r>
              <a:rPr lang="ja-JP" altLang="en-US" dirty="0" smtClean="0"/>
              <a:t>の代わりに</a:t>
            </a:r>
            <a:r>
              <a:rPr lang="en-US" altLang="ja-JP" dirty="0" smtClean="0"/>
              <a:t>, regularized least squares </a:t>
            </a:r>
            <a:r>
              <a:rPr lang="ja-JP" altLang="en-US" dirty="0" smtClean="0"/>
              <a:t>問題を解くことにより</a:t>
            </a:r>
            <a:r>
              <a:rPr lang="en-US" altLang="ja-JP" dirty="0" smtClean="0"/>
              <a:t>, </a:t>
            </a:r>
            <a:r>
              <a:rPr lang="ja-JP" altLang="en-US" dirty="0" smtClean="0"/>
              <a:t>反復的に　　を推定</a:t>
            </a:r>
            <a:endParaRPr lang="en-US" altLang="ja-JP" dirty="0" smtClean="0"/>
          </a:p>
          <a:p>
            <a:endParaRPr lang="en-US" altLang="ja-JP" dirty="0"/>
          </a:p>
          <a:p>
            <a:endParaRPr lang="en-US" altLang="ja-JP" dirty="0" smtClean="0"/>
          </a:p>
          <a:p>
            <a:endParaRPr lang="en-US" altLang="ja-JP" dirty="0"/>
          </a:p>
          <a:p>
            <a:endParaRPr lang="en-US" altLang="ja-JP" dirty="0" smtClean="0"/>
          </a:p>
        </p:txBody>
      </p:sp>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21622" t="48378" r="73853" b="36370"/>
          <a:stretch/>
        </p:blipFill>
        <p:spPr>
          <a:xfrm>
            <a:off x="1766516" y="1897225"/>
            <a:ext cx="420093" cy="431464"/>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546" y="2328689"/>
            <a:ext cx="7838250" cy="1096373"/>
          </a:xfrm>
          <a:prstGeom prst="rect">
            <a:avLst/>
          </a:prstGeom>
        </p:spPr>
      </p:pic>
      <p:sp>
        <p:nvSpPr>
          <p:cNvPr id="8" name="正方形/長方形 7"/>
          <p:cNvSpPr/>
          <p:nvPr/>
        </p:nvSpPr>
        <p:spPr>
          <a:xfrm>
            <a:off x="4349363" y="5717958"/>
            <a:ext cx="6583680" cy="40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コネクタ 8"/>
          <p:cNvCxnSpPr/>
          <p:nvPr/>
        </p:nvCxnSpPr>
        <p:spPr>
          <a:xfrm>
            <a:off x="4349363" y="2910178"/>
            <a:ext cx="33395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8021179" y="2910178"/>
            <a:ext cx="148063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10"/>
          <p:cNvSpPr txBox="1">
            <a:spLocks/>
          </p:cNvSpPr>
          <p:nvPr/>
        </p:nvSpPr>
        <p:spPr>
          <a:xfrm>
            <a:off x="5093515" y="3088651"/>
            <a:ext cx="2050662" cy="541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err="1" smtClean="0"/>
              <a:t>の近</a:t>
            </a:r>
            <a:r>
              <a:rPr lang="ja-JP" altLang="en-US" dirty="0" smtClean="0"/>
              <a:t>似の質</a:t>
            </a:r>
            <a:endParaRPr lang="en-US" altLang="ja-JP" dirty="0" smtClean="0"/>
          </a:p>
        </p:txBody>
      </p:sp>
      <p:sp>
        <p:nvSpPr>
          <p:cNvPr id="15" name="コンテンツ プレースホルダー 10"/>
          <p:cNvSpPr txBox="1">
            <a:spLocks/>
          </p:cNvSpPr>
          <p:nvPr/>
        </p:nvSpPr>
        <p:spPr>
          <a:xfrm>
            <a:off x="8021178" y="3385053"/>
            <a:ext cx="4170821" cy="14337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事前に推定した　　　</a:t>
            </a:r>
            <a:r>
              <a:rPr lang="ja-JP" altLang="en-US" dirty="0" err="1" smtClean="0"/>
              <a:t>へ</a:t>
            </a:r>
            <a:endParaRPr lang="en-US" altLang="ja-JP" dirty="0" smtClean="0"/>
          </a:p>
          <a:p>
            <a:pPr marL="0" indent="0">
              <a:buNone/>
            </a:pPr>
            <a:r>
              <a:rPr lang="ja-JP" altLang="en-US" dirty="0" smtClean="0"/>
              <a:t>推定値　　　 にバイアスをかける効果</a:t>
            </a:r>
            <a:r>
              <a:rPr lang="ja-JP" altLang="en-US" dirty="0"/>
              <a:t>　</a:t>
            </a:r>
            <a:r>
              <a:rPr lang="ja-JP" altLang="en-US" dirty="0" smtClean="0"/>
              <a:t>　　</a:t>
            </a:r>
            <a:endParaRPr lang="en-US" altLang="ja-JP" dirty="0" smtClean="0"/>
          </a:p>
          <a:p>
            <a:pPr marL="0" indent="0">
              <a:buNone/>
            </a:pPr>
            <a:endParaRPr lang="en-US" altLang="ja-JP" dirty="0" smtClean="0"/>
          </a:p>
        </p:txBody>
      </p:sp>
      <p:pic>
        <p:nvPicPr>
          <p:cNvPr id="17" name="図 16"/>
          <p:cNvPicPr>
            <a:picLocks noChangeAspect="1"/>
          </p:cNvPicPr>
          <p:nvPr/>
        </p:nvPicPr>
        <p:blipFill rotWithShape="1">
          <a:blip r:embed="rId4">
            <a:extLst>
              <a:ext uri="{28A0092B-C50C-407E-A947-70E740481C1C}">
                <a14:useLocalDpi xmlns:a14="http://schemas.microsoft.com/office/drawing/2010/main" val="0"/>
              </a:ext>
            </a:extLst>
          </a:blip>
          <a:srcRect l="12716" t="248" r="81937" b="89027"/>
          <a:stretch/>
        </p:blipFill>
        <p:spPr>
          <a:xfrm>
            <a:off x="4533810" y="3039012"/>
            <a:ext cx="610527" cy="510624"/>
          </a:xfrm>
          <a:prstGeom prst="rect">
            <a:avLst/>
          </a:prstGeom>
        </p:spPr>
      </p:pic>
      <p:pic>
        <p:nvPicPr>
          <p:cNvPr id="18" name="図 17"/>
          <p:cNvPicPr>
            <a:picLocks noChangeAspect="1"/>
          </p:cNvPicPr>
          <p:nvPr/>
        </p:nvPicPr>
        <p:blipFill rotWithShape="1">
          <a:blip r:embed="rId4">
            <a:extLst>
              <a:ext uri="{28A0092B-C50C-407E-A947-70E740481C1C}">
                <a14:useLocalDpi xmlns:a14="http://schemas.microsoft.com/office/drawing/2010/main" val="0"/>
              </a:ext>
            </a:extLst>
          </a:blip>
          <a:srcRect l="12716" t="248" r="81937" b="89027"/>
          <a:stretch/>
        </p:blipFill>
        <p:spPr>
          <a:xfrm>
            <a:off x="10561452" y="3359485"/>
            <a:ext cx="610527" cy="510624"/>
          </a:xfrm>
          <a:prstGeom prst="rect">
            <a:avLst/>
          </a:prstGeom>
        </p:spPr>
      </p:pic>
      <p:pic>
        <p:nvPicPr>
          <p:cNvPr id="19" name="図 18"/>
          <p:cNvPicPr>
            <a:picLocks noChangeAspect="1"/>
          </p:cNvPicPr>
          <p:nvPr/>
        </p:nvPicPr>
        <p:blipFill rotWithShape="1">
          <a:blip r:embed="rId3">
            <a:extLst>
              <a:ext uri="{28A0092B-C50C-407E-A947-70E740481C1C}">
                <a14:useLocalDpi xmlns:a14="http://schemas.microsoft.com/office/drawing/2010/main" val="0"/>
              </a:ext>
            </a:extLst>
          </a:blip>
          <a:srcRect t="12399" r="91419" b="46269"/>
          <a:stretch/>
        </p:blipFill>
        <p:spPr>
          <a:xfrm>
            <a:off x="9189402" y="3814503"/>
            <a:ext cx="779986" cy="525497"/>
          </a:xfrm>
          <a:prstGeom prst="rect">
            <a:avLst/>
          </a:prstGeom>
        </p:spPr>
      </p:pic>
    </p:spTree>
    <p:extLst>
      <p:ext uri="{BB962C8B-B14F-4D97-AF65-F5344CB8AC3E}">
        <p14:creationId xmlns:p14="http://schemas.microsoft.com/office/powerpoint/2010/main" val="20243503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D: Iterative least squares update</a:t>
            </a:r>
            <a:endParaRPr kumimoji="1" lang="ja-JP" altLang="en-US" sz="3200" dirty="0"/>
          </a:p>
        </p:txBody>
      </p:sp>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(19)</a:t>
            </a:r>
            <a:r>
              <a:rPr lang="ja-JP" altLang="en-US" dirty="0" smtClean="0"/>
              <a:t>の代わりに</a:t>
            </a:r>
            <a:r>
              <a:rPr lang="en-US" altLang="ja-JP" dirty="0" smtClean="0"/>
              <a:t>, regularized least squares </a:t>
            </a:r>
            <a:r>
              <a:rPr lang="ja-JP" altLang="en-US" dirty="0" smtClean="0"/>
              <a:t>問題を解くことにより</a:t>
            </a:r>
            <a:r>
              <a:rPr lang="en-US" altLang="ja-JP" dirty="0" smtClean="0"/>
              <a:t>, </a:t>
            </a:r>
            <a:r>
              <a:rPr lang="ja-JP" altLang="en-US" dirty="0" smtClean="0"/>
              <a:t>反復的に　　を推定</a:t>
            </a:r>
            <a:endParaRPr lang="en-US" altLang="ja-JP" dirty="0" smtClean="0"/>
          </a:p>
          <a:p>
            <a:endParaRPr lang="en-US" altLang="ja-JP" dirty="0"/>
          </a:p>
          <a:p>
            <a:endParaRPr lang="en-US" altLang="ja-JP" dirty="0" smtClean="0"/>
          </a:p>
          <a:p>
            <a:endParaRPr lang="en-US" altLang="ja-JP" dirty="0"/>
          </a:p>
          <a:p>
            <a:endParaRPr lang="en-US" altLang="ja-JP" dirty="0" smtClean="0"/>
          </a:p>
        </p:txBody>
      </p:sp>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21622" t="48378" r="73853" b="36370"/>
          <a:stretch/>
        </p:blipFill>
        <p:spPr>
          <a:xfrm>
            <a:off x="1766516" y="1897225"/>
            <a:ext cx="420093" cy="431464"/>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546" y="2328689"/>
            <a:ext cx="7838250" cy="1096373"/>
          </a:xfrm>
          <a:prstGeom prst="rect">
            <a:avLst/>
          </a:prstGeom>
        </p:spPr>
      </p:pic>
      <p:sp>
        <p:nvSpPr>
          <p:cNvPr id="8" name="正方形/長方形 7"/>
          <p:cNvSpPr/>
          <p:nvPr/>
        </p:nvSpPr>
        <p:spPr>
          <a:xfrm>
            <a:off x="4349363" y="5717958"/>
            <a:ext cx="6583680" cy="40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p:cNvSpPr/>
          <p:nvPr/>
        </p:nvSpPr>
        <p:spPr>
          <a:xfrm>
            <a:off x="5622627" y="2456456"/>
            <a:ext cx="396510" cy="40460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p:cNvSpPr/>
          <p:nvPr/>
        </p:nvSpPr>
        <p:spPr>
          <a:xfrm>
            <a:off x="7949618" y="2502619"/>
            <a:ext cx="396510" cy="404601"/>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コンテンツ プレースホルダー 10"/>
          <p:cNvSpPr txBox="1">
            <a:spLocks/>
          </p:cNvSpPr>
          <p:nvPr/>
        </p:nvSpPr>
        <p:spPr>
          <a:xfrm>
            <a:off x="4597296" y="3051759"/>
            <a:ext cx="2805368" cy="2148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の</a:t>
            </a:r>
            <a:r>
              <a:rPr lang="en-US" altLang="ja-JP" dirty="0" smtClean="0"/>
              <a:t>near-singularity</a:t>
            </a:r>
            <a:r>
              <a:rPr lang="ja-JP" altLang="en-US" dirty="0" smtClean="0"/>
              <a:t>の効果を減らすように選ぶ</a:t>
            </a:r>
            <a:endParaRPr lang="en-US" altLang="ja-JP" dirty="0" smtClean="0"/>
          </a:p>
        </p:txBody>
      </p:sp>
      <p:pic>
        <p:nvPicPr>
          <p:cNvPr id="21" name="図 20"/>
          <p:cNvPicPr>
            <a:picLocks noChangeAspect="1"/>
          </p:cNvPicPr>
          <p:nvPr/>
        </p:nvPicPr>
        <p:blipFill rotWithShape="1">
          <a:blip r:embed="rId3">
            <a:extLst>
              <a:ext uri="{28A0092B-C50C-407E-A947-70E740481C1C}">
                <a14:useLocalDpi xmlns:a14="http://schemas.microsoft.com/office/drawing/2010/main" val="0"/>
              </a:ext>
            </a:extLst>
          </a:blip>
          <a:srcRect l="30469" t="15828" r="65169" b="52261"/>
          <a:stretch/>
        </p:blipFill>
        <p:spPr>
          <a:xfrm>
            <a:off x="4354782" y="3134738"/>
            <a:ext cx="341906" cy="349858"/>
          </a:xfrm>
          <a:prstGeom prst="rect">
            <a:avLst/>
          </a:prstGeom>
        </p:spPr>
      </p:pic>
      <p:sp>
        <p:nvSpPr>
          <p:cNvPr id="24" name="コンテンツ プレースホルダー 10"/>
          <p:cNvSpPr txBox="1">
            <a:spLocks/>
          </p:cNvSpPr>
          <p:nvPr/>
        </p:nvSpPr>
        <p:spPr>
          <a:xfrm>
            <a:off x="7943231" y="3310680"/>
            <a:ext cx="2805368" cy="2148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pPr marL="0" indent="0">
              <a:buNone/>
            </a:pPr>
            <a:r>
              <a:rPr lang="ja-JP" altLang="en-US" dirty="0" smtClean="0"/>
              <a:t>事前推定値のアイアスを正規化するように選ぶ</a:t>
            </a:r>
            <a:endParaRPr lang="en-US" altLang="ja-JP" dirty="0" smtClean="0"/>
          </a:p>
        </p:txBody>
      </p:sp>
    </p:spTree>
    <p:extLst>
      <p:ext uri="{BB962C8B-B14F-4D97-AF65-F5344CB8AC3E}">
        <p14:creationId xmlns:p14="http://schemas.microsoft.com/office/powerpoint/2010/main" val="36095176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D: Iterative least squares update</a:t>
            </a:r>
            <a:endParaRPr kumimoji="1" lang="ja-JP" altLang="en-US" sz="3200" dirty="0"/>
          </a:p>
        </p:txBody>
      </p:sp>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(20)</a:t>
            </a:r>
            <a:r>
              <a:rPr lang="ja-JP" altLang="en-US" dirty="0" smtClean="0"/>
              <a:t>の</a:t>
            </a:r>
            <a:r>
              <a:rPr lang="en-US" altLang="ja-JP" dirty="0" smtClean="0"/>
              <a:t>objective</a:t>
            </a:r>
            <a:r>
              <a:rPr lang="ja-JP" altLang="en-US" dirty="0" smtClean="0"/>
              <a:t>の勾配を</a:t>
            </a:r>
            <a:r>
              <a:rPr lang="en-US" altLang="ja-JP" dirty="0" smtClean="0"/>
              <a:t>0</a:t>
            </a:r>
            <a:r>
              <a:rPr lang="ja-JP" altLang="en-US" dirty="0" smtClean="0"/>
              <a:t>にするように設定することにより</a:t>
            </a:r>
            <a:r>
              <a:rPr lang="en-US" altLang="ja-JP" dirty="0" smtClean="0"/>
              <a:t>, </a:t>
            </a:r>
            <a:r>
              <a:rPr lang="ja-JP" altLang="en-US" dirty="0" smtClean="0"/>
              <a:t>以下の更新式を得る</a:t>
            </a:r>
            <a:endParaRPr lang="en-US" altLang="ja-JP" dirty="0" smtClean="0"/>
          </a:p>
          <a:p>
            <a:endParaRPr lang="en-US" altLang="ja-JP" dirty="0"/>
          </a:p>
          <a:p>
            <a:endParaRPr lang="en-US" altLang="ja-JP" dirty="0" smtClean="0"/>
          </a:p>
          <a:p>
            <a:r>
              <a:rPr lang="ja-JP" altLang="en-US" dirty="0" smtClean="0"/>
              <a:t>一方</a:t>
            </a:r>
            <a:r>
              <a:rPr lang="en-US" altLang="ja-JP" dirty="0" smtClean="0"/>
              <a:t>, </a:t>
            </a:r>
          </a:p>
          <a:p>
            <a:endParaRPr lang="en-US" altLang="ja-JP" dirty="0"/>
          </a:p>
          <a:p>
            <a:endParaRPr lang="en-US" altLang="ja-JP" dirty="0" smtClean="0"/>
          </a:p>
          <a:p>
            <a:r>
              <a:rPr lang="en-US" altLang="ja-JP" dirty="0"/>
              <a:t>(18</a:t>
            </a:r>
            <a:r>
              <a:rPr lang="en-US" altLang="ja-JP" dirty="0" smtClean="0"/>
              <a:t>)</a:t>
            </a:r>
            <a:r>
              <a:rPr lang="ja-JP" altLang="en-US" dirty="0" smtClean="0"/>
              <a:t>を用いて</a:t>
            </a:r>
            <a:r>
              <a:rPr lang="en-US" altLang="ja-JP" dirty="0" smtClean="0"/>
              <a:t>, </a:t>
            </a:r>
            <a:r>
              <a:rPr lang="ja-JP" altLang="en-US" dirty="0" smtClean="0"/>
              <a:t>確率</a:t>
            </a:r>
            <a:r>
              <a:rPr lang="en-US" altLang="ja-JP" dirty="0" smtClean="0"/>
              <a:t>1</a:t>
            </a:r>
            <a:r>
              <a:rPr lang="ja-JP" altLang="en-US" dirty="0" smtClean="0"/>
              <a:t>で</a:t>
            </a:r>
            <a:endParaRPr lang="en-US" altLang="ja-JP" dirty="0" smtClean="0"/>
          </a:p>
        </p:txBody>
      </p:sp>
      <p:sp>
        <p:nvSpPr>
          <p:cNvPr id="8" name="正方形/長方形 7"/>
          <p:cNvSpPr/>
          <p:nvPr/>
        </p:nvSpPr>
        <p:spPr>
          <a:xfrm>
            <a:off x="4349363" y="5717958"/>
            <a:ext cx="6583680" cy="40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902" y="2233234"/>
            <a:ext cx="5922800" cy="681528"/>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5903" y="2794462"/>
            <a:ext cx="6285849" cy="684282"/>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5902" y="3805932"/>
            <a:ext cx="6104325" cy="695430"/>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596" y="5371182"/>
            <a:ext cx="5498875" cy="693552"/>
          </a:xfrm>
          <a:prstGeom prst="rect">
            <a:avLst/>
          </a:prstGeom>
        </p:spPr>
      </p:pic>
    </p:spTree>
    <p:extLst>
      <p:ext uri="{BB962C8B-B14F-4D97-AF65-F5344CB8AC3E}">
        <p14:creationId xmlns:p14="http://schemas.microsoft.com/office/powerpoint/2010/main" val="412540013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E:Convergence analysis</a:t>
            </a:r>
            <a:endParaRPr kumimoji="1" lang="ja-JP" altLang="en-US" sz="3200" dirty="0"/>
          </a:p>
        </p:txBody>
      </p:sp>
      <mc:AlternateContent xmlns:mc="http://schemas.openxmlformats.org/markup-compatibility/2006" xmlns:a14="http://schemas.microsoft.com/office/drawing/2010/main">
        <mc:Choice Requires="a14">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(21)</a:t>
                </a:r>
                <a:r>
                  <a:rPr lang="ja-JP" altLang="en-US" dirty="0" smtClean="0"/>
                  <a:t>を</a:t>
                </a:r>
                <a14:m>
                  <m:oMath xmlns:m="http://schemas.openxmlformats.org/officeDocument/2006/math">
                    <m:r>
                      <a:rPr lang="en-US" altLang="ja-JP" i="1" dirty="0" smtClean="0">
                        <a:latin typeface="Cambria Math" panose="02040503050406030204" pitchFamily="18" charset="0"/>
                      </a:rPr>
                      <m:t>𝑇</m:t>
                    </m:r>
                    <m:r>
                      <a:rPr lang="ja-JP" altLang="en-US" i="1" dirty="0" smtClean="0">
                        <a:latin typeface="Cambria Math" panose="02040503050406030204" pitchFamily="18" charset="0"/>
                      </a:rPr>
                      <m:t>→∞</m:t>
                    </m:r>
                  </m:oMath>
                </a14:m>
                <a:r>
                  <a:rPr lang="ja-JP" altLang="en-US" dirty="0" smtClean="0"/>
                  <a:t>のパラメータで書き直し</a:t>
                </a:r>
                <a:endParaRPr lang="en-US" altLang="ja-JP" dirty="0" smtClean="0"/>
              </a:p>
              <a:p>
                <a:endParaRPr lang="en-US" altLang="ja-JP" dirty="0"/>
              </a:p>
              <a:p>
                <a:pPr marL="0" indent="0">
                  <a:buNone/>
                </a:pPr>
                <a:r>
                  <a:rPr lang="ja-JP" altLang="en-US" dirty="0" smtClean="0"/>
                  <a:t>　　　　　  </a:t>
                </a:r>
                <a14:m>
                  <m:oMath xmlns:m="http://schemas.openxmlformats.org/officeDocument/2006/math">
                    <m:r>
                      <a:rPr lang="en-US" altLang="ja-JP" i="1" dirty="0" smtClean="0">
                        <a:latin typeface="Cambria Math" panose="02040503050406030204" pitchFamily="18" charset="0"/>
                      </a:rPr>
                      <m:t>=</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𝐼</m:t>
                        </m:r>
                        <m:r>
                          <a:rPr lang="en-US" altLang="ja-JP" b="0" i="1" dirty="0" smtClean="0">
                            <a:latin typeface="Cambria Math" panose="02040503050406030204" pitchFamily="18" charset="0"/>
                          </a:rPr>
                          <m:t>−</m:t>
                        </m:r>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𝐺</m:t>
                            </m:r>
                          </m:e>
                          <m:sub>
                            <m:r>
                              <a:rPr lang="en-US" altLang="ja-JP" i="1" dirty="0">
                                <a:latin typeface="Cambria Math" panose="02040503050406030204" pitchFamily="18" charset="0"/>
                              </a:rPr>
                              <m:t>𝜇</m:t>
                            </m:r>
                          </m:sub>
                        </m:sSub>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𝐶</m:t>
                            </m:r>
                          </m:e>
                          <m:sub>
                            <m:r>
                              <a:rPr lang="en-US" altLang="ja-JP" i="1" dirty="0">
                                <a:latin typeface="Cambria Math" panose="02040503050406030204" pitchFamily="18" charset="0"/>
                              </a:rPr>
                              <m:t>𝜇</m:t>
                            </m:r>
                          </m:sub>
                        </m:sSub>
                      </m:e>
                    </m:d>
                    <m:acc>
                      <m:accPr>
                        <m:chr m:val="̂"/>
                        <m:ctrlPr>
                          <a:rPr lang="en-US" altLang="ja-JP" b="0" i="1" dirty="0" smtClean="0">
                            <a:latin typeface="Cambria Math" panose="02040503050406030204" pitchFamily="18" charset="0"/>
                          </a:rPr>
                        </m:ctrlPr>
                      </m:accPr>
                      <m:e>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𝑟</m:t>
                            </m:r>
                          </m:e>
                          <m:sub>
                            <m:r>
                              <a:rPr lang="en-US" altLang="ja-JP" i="1" dirty="0">
                                <a:latin typeface="Cambria Math" panose="02040503050406030204" pitchFamily="18" charset="0"/>
                              </a:rPr>
                              <m:t>𝑡</m:t>
                            </m:r>
                          </m:sub>
                        </m:sSub>
                      </m:e>
                    </m:acc>
                    <m:r>
                      <a:rPr lang="en-US" altLang="ja-JP" b="0"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𝐺</m:t>
                        </m:r>
                      </m:e>
                      <m:sub>
                        <m:r>
                          <a:rPr lang="en-US" altLang="ja-JP" i="1" dirty="0">
                            <a:latin typeface="Cambria Math" panose="02040503050406030204" pitchFamily="18" charset="0"/>
                          </a:rPr>
                          <m:t>𝜇</m:t>
                        </m:r>
                      </m:sub>
                    </m:sSub>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i="1" dirty="0">
                            <a:latin typeface="Cambria Math" panose="02040503050406030204" pitchFamily="18" charset="0"/>
                          </a:rPr>
                          <m:t>𝜇</m:t>
                        </m:r>
                      </m:sub>
                    </m:sSub>
                  </m:oMath>
                </a14:m>
                <a:endParaRPr lang="en-US" altLang="ja-JP" dirty="0" smtClean="0"/>
              </a:p>
              <a:p>
                <a14:m>
                  <m:oMath xmlns:m="http://schemas.openxmlformats.org/officeDocument/2006/math">
                    <m:d>
                      <m:dPr>
                        <m:ctrlPr>
                          <a:rPr lang="en-US" altLang="ja-JP" i="1" dirty="0">
                            <a:latin typeface="Cambria Math" panose="02040503050406030204" pitchFamily="18" charset="0"/>
                          </a:rPr>
                        </m:ctrlPr>
                      </m:dPr>
                      <m:e>
                        <m:r>
                          <a:rPr lang="en-US" altLang="ja-JP" i="1" dirty="0">
                            <a:latin typeface="Cambria Math" panose="02040503050406030204" pitchFamily="18" charset="0"/>
                          </a:rPr>
                          <m:t>𝐼</m:t>
                        </m:r>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𝐺</m:t>
                            </m:r>
                          </m:e>
                          <m:sub>
                            <m:r>
                              <a:rPr lang="en-US" altLang="ja-JP" i="1" dirty="0">
                                <a:latin typeface="Cambria Math" panose="02040503050406030204" pitchFamily="18" charset="0"/>
                              </a:rPr>
                              <m:t>𝜇</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𝐶</m:t>
                            </m:r>
                          </m:e>
                          <m:sub>
                            <m:r>
                              <a:rPr lang="en-US" altLang="ja-JP" i="1" dirty="0">
                                <a:latin typeface="Cambria Math" panose="02040503050406030204" pitchFamily="18" charset="0"/>
                              </a:rPr>
                              <m:t>𝜇</m:t>
                            </m:r>
                          </m:sub>
                        </m:sSub>
                      </m:e>
                    </m:d>
                    <m:r>
                      <a:rPr lang="ja-JP" altLang="en-US" i="1" dirty="0">
                        <a:latin typeface="Cambria Math" panose="02040503050406030204" pitchFamily="18" charset="0"/>
                      </a:rPr>
                      <m:t>が</m:t>
                    </m:r>
                  </m:oMath>
                </a14:m>
                <a:r>
                  <a:rPr lang="ja-JP" altLang="en-US" dirty="0" smtClean="0"/>
                  <a:t>行列ノルムが収縮</a:t>
                </a:r>
                <a:r>
                  <a:rPr lang="en-US" altLang="ja-JP" dirty="0" smtClean="0"/>
                  <a:t>(</a:t>
                </a:r>
                <a:r>
                  <a:rPr lang="ja-JP" altLang="en-US" dirty="0" smtClean="0"/>
                  <a:t>すべての固有値が単位円内</a:t>
                </a:r>
                <a:r>
                  <a:rPr lang="en-US" altLang="ja-JP" dirty="0" smtClean="0"/>
                  <a:t>)</a:t>
                </a:r>
                <a:r>
                  <a:rPr lang="ja-JP" altLang="en-US" dirty="0" smtClean="0"/>
                  <a:t> であれば</a:t>
                </a:r>
                <a:r>
                  <a:rPr lang="en-US" altLang="ja-JP" dirty="0" smtClean="0"/>
                  <a:t>(25)</a:t>
                </a:r>
                <a:r>
                  <a:rPr lang="ja-JP" altLang="en-US" dirty="0" smtClean="0"/>
                  <a:t>は収縮</a:t>
                </a:r>
                <a:endParaRPr lang="en-US" altLang="ja-JP" dirty="0" smtClean="0"/>
              </a:p>
              <a:p>
                <a:pPr marL="0" indent="0">
                  <a:buNone/>
                </a:pPr>
                <a:endParaRPr lang="en-US" altLang="ja-JP" dirty="0" smtClean="0"/>
              </a:p>
            </p:txBody>
          </p:sp>
        </mc:Choice>
        <mc:Fallback xmlns="">
          <p:sp>
            <p:nvSpPr>
              <p:cNvPr id="16"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2"/>
                <a:stretch>
                  <a:fillRect l="-921" t="-2594"/>
                </a:stretch>
              </a:blipFill>
            </p:spPr>
            <p:txBody>
              <a:bodyPr/>
              <a:lstStyle/>
              <a:p>
                <a:r>
                  <a:rPr lang="ja-JP" altLang="en-US">
                    <a:noFill/>
                  </a:rPr>
                  <a:t> </a:t>
                </a:r>
              </a:p>
            </p:txBody>
          </p:sp>
        </mc:Fallback>
      </mc:AlternateContent>
      <p:sp>
        <p:nvSpPr>
          <p:cNvPr id="8" name="正方形/長方形 7"/>
          <p:cNvSpPr/>
          <p:nvPr/>
        </p:nvSpPr>
        <p:spPr>
          <a:xfrm>
            <a:off x="4349363" y="5717958"/>
            <a:ext cx="6583680" cy="40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27277" t="13273" b="80913"/>
          <a:stretch/>
        </p:blipFill>
        <p:spPr>
          <a:xfrm>
            <a:off x="1478054" y="1913277"/>
            <a:ext cx="5742618" cy="590823"/>
          </a:xfrm>
          <a:prstGeom prst="rect">
            <a:avLst/>
          </a:prstGeom>
        </p:spPr>
      </p:pic>
    </p:spTree>
    <p:extLst>
      <p:ext uri="{BB962C8B-B14F-4D97-AF65-F5344CB8AC3E}">
        <p14:creationId xmlns:p14="http://schemas.microsoft.com/office/powerpoint/2010/main" val="27696306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E:Convergence analysis</a:t>
            </a:r>
            <a:endParaRPr kumimoji="1" lang="ja-JP" altLang="en-US" sz="3200" dirty="0"/>
          </a:p>
        </p:txBody>
      </p:sp>
      <mc:AlternateContent xmlns:mc="http://schemas.openxmlformats.org/markup-compatibility/2006" xmlns:a14="http://schemas.microsoft.com/office/drawing/2010/main">
        <mc:Choice Requires="a14">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(21)</a:t>
                </a:r>
                <a:r>
                  <a:rPr lang="ja-JP" altLang="en-US" dirty="0" smtClean="0"/>
                  <a:t>を</a:t>
                </a:r>
                <a14:m>
                  <m:oMath xmlns:m="http://schemas.openxmlformats.org/officeDocument/2006/math">
                    <m:r>
                      <a:rPr lang="en-US" altLang="ja-JP" i="1" dirty="0" smtClean="0">
                        <a:latin typeface="Cambria Math" panose="02040503050406030204" pitchFamily="18" charset="0"/>
                      </a:rPr>
                      <m:t>𝑇</m:t>
                    </m:r>
                    <m:r>
                      <a:rPr lang="ja-JP" altLang="en-US" i="1" dirty="0" smtClean="0">
                        <a:latin typeface="Cambria Math" panose="02040503050406030204" pitchFamily="18" charset="0"/>
                      </a:rPr>
                      <m:t>→∞</m:t>
                    </m:r>
                  </m:oMath>
                </a14:m>
                <a:r>
                  <a:rPr lang="ja-JP" altLang="en-US" dirty="0" smtClean="0"/>
                  <a:t>のパラメータで書き直し</a:t>
                </a:r>
                <a:endParaRPr lang="en-US" altLang="ja-JP" dirty="0" smtClean="0"/>
              </a:p>
              <a:p>
                <a:endParaRPr lang="en-US" altLang="ja-JP" dirty="0"/>
              </a:p>
              <a:p>
                <a:pPr marL="0" indent="0">
                  <a:buNone/>
                </a:pPr>
                <a:r>
                  <a:rPr lang="ja-JP" altLang="en-US" dirty="0" smtClean="0"/>
                  <a:t>　　　　　  </a:t>
                </a:r>
                <a14:m>
                  <m:oMath xmlns:m="http://schemas.openxmlformats.org/officeDocument/2006/math">
                    <m:r>
                      <a:rPr lang="en-US" altLang="ja-JP" i="1" dirty="0" smtClean="0">
                        <a:latin typeface="Cambria Math" panose="02040503050406030204" pitchFamily="18" charset="0"/>
                      </a:rPr>
                      <m:t>=</m:t>
                    </m:r>
                    <m:d>
                      <m:dPr>
                        <m:ctrlPr>
                          <a:rPr lang="en-US" altLang="ja-JP" b="0" i="1" dirty="0" smtClean="0">
                            <a:latin typeface="Cambria Math" panose="02040503050406030204" pitchFamily="18" charset="0"/>
                          </a:rPr>
                        </m:ctrlPr>
                      </m:dPr>
                      <m:e>
                        <m:r>
                          <a:rPr lang="en-US" altLang="ja-JP" b="0" i="1" dirty="0" smtClean="0">
                            <a:latin typeface="Cambria Math" panose="02040503050406030204" pitchFamily="18" charset="0"/>
                          </a:rPr>
                          <m:t>𝐼</m:t>
                        </m:r>
                        <m:r>
                          <a:rPr lang="en-US" altLang="ja-JP" b="0" i="1" dirty="0" smtClean="0">
                            <a:latin typeface="Cambria Math" panose="02040503050406030204" pitchFamily="18" charset="0"/>
                          </a:rPr>
                          <m:t>−</m:t>
                        </m:r>
                        <m:sSub>
                          <m:sSubPr>
                            <m:ctrlPr>
                              <a:rPr lang="en-US" altLang="ja-JP" i="1" dirty="0" smtClean="0">
                                <a:latin typeface="Cambria Math" panose="02040503050406030204" pitchFamily="18" charset="0"/>
                              </a:rPr>
                            </m:ctrlPr>
                          </m:sSubPr>
                          <m:e>
                            <m:r>
                              <a:rPr lang="en-US" altLang="ja-JP" b="0" i="1" dirty="0" smtClean="0">
                                <a:latin typeface="Cambria Math" panose="02040503050406030204" pitchFamily="18" charset="0"/>
                              </a:rPr>
                              <m:t>𝐺</m:t>
                            </m:r>
                          </m:e>
                          <m:sub>
                            <m:r>
                              <a:rPr lang="en-US" altLang="ja-JP" i="1" dirty="0">
                                <a:latin typeface="Cambria Math" panose="02040503050406030204" pitchFamily="18" charset="0"/>
                              </a:rPr>
                              <m:t>𝜇</m:t>
                            </m:r>
                          </m:sub>
                        </m:sSub>
                        <m:sSub>
                          <m:sSubPr>
                            <m:ctrlPr>
                              <a:rPr lang="en-US" altLang="ja-JP" i="1" dirty="0">
                                <a:latin typeface="Cambria Math" panose="02040503050406030204" pitchFamily="18" charset="0"/>
                              </a:rPr>
                            </m:ctrlPr>
                          </m:sSubPr>
                          <m:e>
                            <m:r>
                              <a:rPr lang="en-US" altLang="ja-JP" i="1" dirty="0" smtClean="0">
                                <a:latin typeface="Cambria Math" panose="02040503050406030204" pitchFamily="18" charset="0"/>
                              </a:rPr>
                              <m:t>𝐶</m:t>
                            </m:r>
                          </m:e>
                          <m:sub>
                            <m:r>
                              <a:rPr lang="en-US" altLang="ja-JP" i="1" dirty="0">
                                <a:latin typeface="Cambria Math" panose="02040503050406030204" pitchFamily="18" charset="0"/>
                              </a:rPr>
                              <m:t>𝜇</m:t>
                            </m:r>
                          </m:sub>
                        </m:sSub>
                      </m:e>
                    </m:d>
                    <m:acc>
                      <m:accPr>
                        <m:chr m:val="̂"/>
                        <m:ctrlPr>
                          <a:rPr lang="en-US" altLang="ja-JP" b="0" i="1" dirty="0" smtClean="0">
                            <a:latin typeface="Cambria Math" panose="02040503050406030204" pitchFamily="18" charset="0"/>
                          </a:rPr>
                        </m:ctrlPr>
                      </m:accPr>
                      <m:e>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𝑟</m:t>
                            </m:r>
                          </m:e>
                          <m:sub>
                            <m:r>
                              <a:rPr lang="en-US" altLang="ja-JP" i="1" dirty="0">
                                <a:latin typeface="Cambria Math" panose="02040503050406030204" pitchFamily="18" charset="0"/>
                              </a:rPr>
                              <m:t>𝑡</m:t>
                            </m:r>
                          </m:sub>
                        </m:sSub>
                      </m:e>
                    </m:acc>
                    <m:r>
                      <a:rPr lang="en-US" altLang="ja-JP" b="0" i="1" dirty="0" smtClean="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𝐺</m:t>
                        </m:r>
                      </m:e>
                      <m:sub>
                        <m:r>
                          <a:rPr lang="en-US" altLang="ja-JP" i="1" dirty="0">
                            <a:latin typeface="Cambria Math" panose="02040503050406030204" pitchFamily="18" charset="0"/>
                          </a:rPr>
                          <m:t>𝜇</m:t>
                        </m:r>
                      </m:sub>
                    </m:sSub>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𝑑</m:t>
                        </m:r>
                      </m:e>
                      <m:sub>
                        <m:r>
                          <a:rPr lang="en-US" altLang="ja-JP" i="1" dirty="0">
                            <a:latin typeface="Cambria Math" panose="02040503050406030204" pitchFamily="18" charset="0"/>
                          </a:rPr>
                          <m:t>𝜇</m:t>
                        </m:r>
                      </m:sub>
                    </m:sSub>
                  </m:oMath>
                </a14:m>
                <a:endParaRPr lang="en-US" altLang="ja-JP" dirty="0" smtClean="0"/>
              </a:p>
              <a:p>
                <a14:m>
                  <m:oMath xmlns:m="http://schemas.openxmlformats.org/officeDocument/2006/math">
                    <m:d>
                      <m:dPr>
                        <m:ctrlPr>
                          <a:rPr lang="en-US" altLang="ja-JP" i="1" dirty="0">
                            <a:latin typeface="Cambria Math" panose="02040503050406030204" pitchFamily="18" charset="0"/>
                          </a:rPr>
                        </m:ctrlPr>
                      </m:dPr>
                      <m:e>
                        <m:r>
                          <a:rPr lang="en-US" altLang="ja-JP" i="1" dirty="0">
                            <a:latin typeface="Cambria Math" panose="02040503050406030204" pitchFamily="18" charset="0"/>
                          </a:rPr>
                          <m:t>𝐼</m:t>
                        </m:r>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𝐺</m:t>
                            </m:r>
                          </m:e>
                          <m:sub>
                            <m:r>
                              <a:rPr lang="en-US" altLang="ja-JP" i="1" dirty="0">
                                <a:latin typeface="Cambria Math" panose="02040503050406030204" pitchFamily="18" charset="0"/>
                              </a:rPr>
                              <m:t>𝜇</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𝐶</m:t>
                            </m:r>
                          </m:e>
                          <m:sub>
                            <m:r>
                              <a:rPr lang="en-US" altLang="ja-JP" i="1" dirty="0">
                                <a:latin typeface="Cambria Math" panose="02040503050406030204" pitchFamily="18" charset="0"/>
                              </a:rPr>
                              <m:t>𝜇</m:t>
                            </m:r>
                          </m:sub>
                        </m:sSub>
                      </m:e>
                    </m:d>
                    <m:r>
                      <a:rPr lang="ja-JP" altLang="en-US" i="1" dirty="0">
                        <a:latin typeface="Cambria Math" panose="02040503050406030204" pitchFamily="18" charset="0"/>
                      </a:rPr>
                      <m:t>が</m:t>
                    </m:r>
                  </m:oMath>
                </a14:m>
                <a:r>
                  <a:rPr lang="ja-JP" altLang="en-US" dirty="0" smtClean="0"/>
                  <a:t>行列ノルムが縮小</a:t>
                </a:r>
                <a:r>
                  <a:rPr lang="en-US" altLang="ja-JP" dirty="0" smtClean="0"/>
                  <a:t>(</a:t>
                </a:r>
                <a:r>
                  <a:rPr lang="ja-JP" altLang="en-US" dirty="0" smtClean="0"/>
                  <a:t>すべての固有値が単位円内</a:t>
                </a:r>
                <a:r>
                  <a:rPr lang="en-US" altLang="ja-JP" dirty="0" smtClean="0"/>
                  <a:t>)</a:t>
                </a:r>
                <a:r>
                  <a:rPr lang="ja-JP" altLang="en-US" dirty="0" smtClean="0"/>
                  <a:t> であれば</a:t>
                </a:r>
                <a:r>
                  <a:rPr lang="en-US" altLang="ja-JP" dirty="0" smtClean="0"/>
                  <a:t>(25)</a:t>
                </a:r>
                <a:r>
                  <a:rPr lang="ja-JP" altLang="en-US" dirty="0" smtClean="0"/>
                  <a:t>は収束</a:t>
                </a:r>
                <a:endParaRPr lang="en-US" altLang="ja-JP" dirty="0" smtClean="0"/>
              </a:p>
              <a:p>
                <a:r>
                  <a:rPr lang="en-US" altLang="ja-JP" dirty="0" smtClean="0"/>
                  <a:t>Lemma2</a:t>
                </a:r>
                <a:r>
                  <a:rPr lang="ja-JP" altLang="en-US" dirty="0" smtClean="0"/>
                  <a:t>で</a:t>
                </a:r>
                <a14:m>
                  <m:oMath xmlns:m="http://schemas.openxmlformats.org/officeDocument/2006/math">
                    <m:d>
                      <m:dPr>
                        <m:ctrlPr>
                          <a:rPr lang="en-US" altLang="ja-JP" i="1" dirty="0">
                            <a:latin typeface="Cambria Math" panose="02040503050406030204" pitchFamily="18" charset="0"/>
                          </a:rPr>
                        </m:ctrlPr>
                      </m:dPr>
                      <m:e>
                        <m:r>
                          <a:rPr lang="en-US" altLang="ja-JP" i="1" dirty="0">
                            <a:latin typeface="Cambria Math" panose="02040503050406030204" pitchFamily="18" charset="0"/>
                          </a:rPr>
                          <m:t>𝐼</m:t>
                        </m:r>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𝐺</m:t>
                            </m:r>
                          </m:e>
                          <m:sub>
                            <m:r>
                              <a:rPr lang="en-US" altLang="ja-JP" i="1" dirty="0">
                                <a:latin typeface="Cambria Math" panose="02040503050406030204" pitchFamily="18" charset="0"/>
                              </a:rPr>
                              <m:t>𝜇</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𝐶</m:t>
                            </m:r>
                          </m:e>
                          <m:sub>
                            <m:r>
                              <a:rPr lang="en-US" altLang="ja-JP" i="1" dirty="0">
                                <a:latin typeface="Cambria Math" panose="02040503050406030204" pitchFamily="18" charset="0"/>
                              </a:rPr>
                              <m:t>𝜇</m:t>
                            </m:r>
                          </m:sub>
                        </m:sSub>
                      </m:e>
                    </m:d>
                  </m:oMath>
                </a14:m>
                <a:r>
                  <a:rPr lang="ja-JP" altLang="en-US" dirty="0" smtClean="0"/>
                  <a:t>が縮小行列であることを示す</a:t>
                </a:r>
                <a:endParaRPr lang="en-US" altLang="ja-JP" dirty="0" smtClean="0"/>
              </a:p>
              <a:p>
                <a:pPr marL="0" indent="0">
                  <a:buNone/>
                </a:pPr>
                <a:endParaRPr lang="en-US" altLang="ja-JP" dirty="0" smtClean="0"/>
              </a:p>
            </p:txBody>
          </p:sp>
        </mc:Choice>
        <mc:Fallback xmlns="">
          <p:sp>
            <p:nvSpPr>
              <p:cNvPr id="16"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2"/>
                <a:stretch>
                  <a:fillRect l="-921" t="-2594"/>
                </a:stretch>
              </a:blipFill>
            </p:spPr>
            <p:txBody>
              <a:bodyPr/>
              <a:lstStyle/>
              <a:p>
                <a:r>
                  <a:rPr lang="ja-JP" altLang="en-US">
                    <a:noFill/>
                  </a:rPr>
                  <a:t> </a:t>
                </a:r>
              </a:p>
            </p:txBody>
          </p:sp>
        </mc:Fallback>
      </mc:AlternateContent>
      <p:sp>
        <p:nvSpPr>
          <p:cNvPr id="8" name="正方形/長方形 7"/>
          <p:cNvSpPr/>
          <p:nvPr/>
        </p:nvSpPr>
        <p:spPr>
          <a:xfrm>
            <a:off x="4349363" y="5717958"/>
            <a:ext cx="6583680" cy="40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rotWithShape="1">
          <a:blip r:embed="rId3">
            <a:extLst>
              <a:ext uri="{28A0092B-C50C-407E-A947-70E740481C1C}">
                <a14:useLocalDpi xmlns:a14="http://schemas.microsoft.com/office/drawing/2010/main" val="0"/>
              </a:ext>
            </a:extLst>
          </a:blip>
          <a:srcRect l="27277" t="13273" b="80913"/>
          <a:stretch/>
        </p:blipFill>
        <p:spPr>
          <a:xfrm>
            <a:off x="1478054" y="1913277"/>
            <a:ext cx="5742618" cy="590823"/>
          </a:xfrm>
          <a:prstGeom prst="rect">
            <a:avLst/>
          </a:prstGeom>
        </p:spPr>
      </p:pic>
    </p:spTree>
    <p:extLst>
      <p:ext uri="{BB962C8B-B14F-4D97-AF65-F5344CB8AC3E}">
        <p14:creationId xmlns:p14="http://schemas.microsoft.com/office/powerpoint/2010/main" val="23593891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E:Convergence analysis</a:t>
            </a:r>
            <a:endParaRPr kumimoji="1" lang="ja-JP" altLang="en-US" sz="3200" dirty="0"/>
          </a:p>
        </p:txBody>
      </p:sp>
      <mc:AlternateContent xmlns:mc="http://schemas.openxmlformats.org/markup-compatibility/2006" xmlns:a14="http://schemas.microsoft.com/office/drawing/2010/main">
        <mc:Choice Requires="a14">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endParaRPr lang="en-US" altLang="ja-JP" dirty="0" smtClean="0"/>
              </a:p>
              <a:p>
                <a:endParaRPr lang="en-US" altLang="ja-JP" dirty="0"/>
              </a:p>
              <a:p>
                <a:endParaRPr lang="en-US" altLang="ja-JP" dirty="0" smtClean="0"/>
              </a:p>
              <a:p>
                <a:endParaRPr lang="en-US" altLang="ja-JP" dirty="0"/>
              </a:p>
              <a:p>
                <a:endParaRPr lang="en-US" altLang="ja-JP" dirty="0" smtClean="0"/>
              </a:p>
              <a:p>
                <a14:m>
                  <m:oMath xmlns:m="http://schemas.openxmlformats.org/officeDocument/2006/math">
                    <m:r>
                      <a:rPr lang="ja-JP" altLang="en-US" i="1" dirty="0">
                        <a:latin typeface="Cambria Math" panose="02040503050406030204" pitchFamily="18" charset="0"/>
                      </a:rPr>
                      <m:t>任意の</m:t>
                    </m:r>
                    <m:r>
                      <m:rPr>
                        <m:sty m:val="p"/>
                      </m:rPr>
                      <a:rPr lang="en-US" altLang="ja-JP" i="1" dirty="0">
                        <a:latin typeface="Cambria Math" panose="02040503050406030204" pitchFamily="18" charset="0"/>
                      </a:rPr>
                      <m:t>β</m:t>
                    </m:r>
                    <m:r>
                      <a:rPr lang="en-US" altLang="ja-JP" b="0" i="1" dirty="0" smtClean="0">
                        <a:latin typeface="Cambria Math" panose="02040503050406030204" pitchFamily="18" charset="0"/>
                      </a:rPr>
                      <m:t>&gt;0</m:t>
                    </m:r>
                  </m:oMath>
                </a14:m>
                <a:r>
                  <a:rPr lang="ja-JP" altLang="en-US" dirty="0" smtClean="0"/>
                  <a:t>と</a:t>
                </a:r>
                <a14:m>
                  <m:oMath xmlns:m="http://schemas.openxmlformats.org/officeDocument/2006/math">
                    <m:r>
                      <a:rPr lang="ja-JP" altLang="en-US" i="1" dirty="0">
                        <a:latin typeface="Cambria Math" panose="02040503050406030204" pitchFamily="18" charset="0"/>
                      </a:rPr>
                      <m:t>任意の</m:t>
                    </m:r>
                    <m:r>
                      <a:rPr lang="ja-JP" altLang="en-US" i="1" dirty="0" smtClean="0">
                        <a:latin typeface="Cambria Math" panose="02040503050406030204" pitchFamily="18" charset="0"/>
                      </a:rPr>
                      <m:t>∑</m:t>
                    </m:r>
                    <m:r>
                      <a:rPr lang="ja-JP" altLang="en-US" i="1" dirty="0">
                        <a:latin typeface="Cambria Math" panose="02040503050406030204" pitchFamily="18" charset="0"/>
                      </a:rPr>
                      <m:t>≻</m:t>
                    </m:r>
                    <m:r>
                      <a:rPr lang="en-US" altLang="ja-JP" i="1" dirty="0">
                        <a:latin typeface="Cambria Math" panose="02040503050406030204" pitchFamily="18" charset="0"/>
                      </a:rPr>
                      <m:t>0</m:t>
                    </m:r>
                  </m:oMath>
                </a14:m>
                <a:r>
                  <a:rPr lang="ja-JP" altLang="en-US" dirty="0" smtClean="0"/>
                  <a:t>に対して</a:t>
                </a:r>
                <a:r>
                  <a:rPr lang="en-US" altLang="ja-JP" dirty="0"/>
                  <a:t>, </a:t>
                </a:r>
                <a14:m>
                  <m:oMath xmlns:m="http://schemas.openxmlformats.org/officeDocument/2006/math">
                    <m:d>
                      <m:dPr>
                        <m:begChr m:val="‖"/>
                        <m:endChr m:val="‖"/>
                        <m:ctrlPr>
                          <a:rPr lang="en-US" altLang="ja-JP" i="1" dirty="0" smtClean="0">
                            <a:latin typeface="Cambria Math" panose="02040503050406030204" pitchFamily="18" charset="0"/>
                          </a:rPr>
                        </m:ctrlPr>
                      </m:dPr>
                      <m:e>
                        <m:r>
                          <a:rPr lang="en-US" altLang="ja-JP" i="1" dirty="0">
                            <a:latin typeface="Cambria Math" panose="02040503050406030204" pitchFamily="18" charset="0"/>
                          </a:rPr>
                          <m:t>𝐼</m:t>
                        </m:r>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𝐺</m:t>
                            </m:r>
                          </m:e>
                          <m:sub>
                            <m:r>
                              <a:rPr lang="en-US" altLang="ja-JP" i="1" dirty="0">
                                <a:latin typeface="Cambria Math" panose="02040503050406030204" pitchFamily="18" charset="0"/>
                              </a:rPr>
                              <m:t>𝜇</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𝐶</m:t>
                            </m:r>
                          </m:e>
                          <m:sub>
                            <m:r>
                              <a:rPr lang="en-US" altLang="ja-JP" i="1" dirty="0">
                                <a:latin typeface="Cambria Math" panose="02040503050406030204" pitchFamily="18" charset="0"/>
                              </a:rPr>
                              <m:t>𝜇</m:t>
                            </m:r>
                          </m:sub>
                        </m:sSub>
                      </m:e>
                    </m:d>
                    <m:r>
                      <a:rPr lang="en-US" altLang="ja-JP" b="0" i="1" dirty="0" smtClean="0">
                        <a:latin typeface="Cambria Math" panose="02040503050406030204" pitchFamily="18" charset="0"/>
                      </a:rPr>
                      <m:t>=</m:t>
                    </m:r>
                    <m:f>
                      <m:fPr>
                        <m:ctrlPr>
                          <a:rPr lang="en-US" altLang="ja-JP" b="0" i="1" dirty="0" smtClean="0">
                            <a:latin typeface="Cambria Math" panose="02040503050406030204" pitchFamily="18" charset="0"/>
                          </a:rPr>
                        </m:ctrlPr>
                      </m:fPr>
                      <m:num>
                        <m:r>
                          <m:rPr>
                            <m:sty m:val="p"/>
                          </m:rPr>
                          <a:rPr lang="en-US" altLang="ja-JP" i="1" dirty="0">
                            <a:latin typeface="Cambria Math" panose="02040503050406030204" pitchFamily="18" charset="0"/>
                          </a:rPr>
                          <m:t>β</m:t>
                        </m:r>
                      </m:num>
                      <m:den>
                        <m:r>
                          <m:rPr>
                            <m:sty m:val="p"/>
                          </m:rPr>
                          <a:rPr lang="en-US" altLang="ja-JP" i="1" dirty="0">
                            <a:latin typeface="Cambria Math" panose="02040503050406030204" pitchFamily="18" charset="0"/>
                          </a:rPr>
                          <m:t>β</m:t>
                        </m:r>
                        <m:r>
                          <a:rPr lang="en-US" altLang="ja-JP" b="0" i="1" dirty="0" smtClean="0">
                            <a:latin typeface="Cambria Math" panose="02040503050406030204" pitchFamily="18" charset="0"/>
                          </a:rPr>
                          <m:t>+</m:t>
                        </m:r>
                        <m:sSub>
                          <m:sSubPr>
                            <m:ctrlPr>
                              <a:rPr lang="en-US" altLang="ja-JP" b="0" i="1" dirty="0" smtClean="0">
                                <a:latin typeface="Cambria Math" panose="02040503050406030204" pitchFamily="18" charset="0"/>
                              </a:rPr>
                            </m:ctrlPr>
                          </m:sSubPr>
                          <m:e>
                            <m:r>
                              <m:rPr>
                                <m:sty m:val="p"/>
                              </m:rPr>
                              <a:rPr lang="en-US" altLang="ja-JP" i="1" dirty="0">
                                <a:latin typeface="Cambria Math" panose="02040503050406030204" pitchFamily="18" charset="0"/>
                              </a:rPr>
                              <m:t>λ</m:t>
                            </m:r>
                          </m:e>
                          <m:sub>
                            <m:r>
                              <a:rPr lang="en-US" altLang="ja-JP" b="0" i="1" dirty="0" smtClean="0">
                                <a:latin typeface="Cambria Math" panose="02040503050406030204" pitchFamily="18" charset="0"/>
                              </a:rPr>
                              <m:t>𝑛</m:t>
                            </m:r>
                          </m:sub>
                        </m:sSub>
                      </m:den>
                    </m:f>
                    <m:r>
                      <a:rPr lang="en-US" altLang="ja-JP" b="0" i="1" dirty="0" smtClean="0">
                        <a:latin typeface="Cambria Math" panose="02040503050406030204" pitchFamily="18" charset="0"/>
                      </a:rPr>
                      <m:t>&lt;1</m:t>
                    </m:r>
                  </m:oMath>
                </a14:m>
                <a:endParaRPr lang="en-US" altLang="ja-JP" dirty="0" smtClean="0"/>
              </a:p>
              <a:p>
                <a:pPr marL="0" indent="0">
                  <a:buNone/>
                </a:pPr>
                <a:r>
                  <a:rPr lang="ja-JP" altLang="en-US" dirty="0" smtClean="0"/>
                  <a:t>　</a:t>
                </a:r>
                <a14:m>
                  <m:oMath xmlns:m="http://schemas.openxmlformats.org/officeDocument/2006/math">
                    <m:sSub>
                      <m:sSubPr>
                        <m:ctrlPr>
                          <a:rPr lang="en-US" altLang="ja-JP" i="1" dirty="0">
                            <a:latin typeface="Cambria Math" panose="02040503050406030204" pitchFamily="18" charset="0"/>
                          </a:rPr>
                        </m:ctrlPr>
                      </m:sSubPr>
                      <m:e>
                        <m:r>
                          <m:rPr>
                            <m:sty m:val="p"/>
                          </m:rPr>
                          <a:rPr lang="en-US" altLang="ja-JP" i="1" dirty="0">
                            <a:latin typeface="Cambria Math" panose="02040503050406030204" pitchFamily="18" charset="0"/>
                          </a:rPr>
                          <m:t>λ</m:t>
                        </m:r>
                      </m:e>
                      <m:sub>
                        <m:r>
                          <a:rPr lang="en-US" altLang="ja-JP" i="1" dirty="0">
                            <a:latin typeface="Cambria Math" panose="02040503050406030204" pitchFamily="18" charset="0"/>
                          </a:rPr>
                          <m:t>𝑛</m:t>
                        </m:r>
                      </m:sub>
                    </m:sSub>
                  </m:oMath>
                </a14:m>
                <a:r>
                  <a:rPr lang="en-US" altLang="ja-JP" dirty="0" smtClean="0"/>
                  <a:t> : </a:t>
                </a:r>
                <a14:m>
                  <m:oMath xmlns:m="http://schemas.openxmlformats.org/officeDocument/2006/math">
                    <m:sSubSup>
                      <m:sSubSupPr>
                        <m:ctrlPr>
                          <a:rPr lang="en-US" altLang="ja-JP" i="1" dirty="0" smtClean="0">
                            <a:latin typeface="Cambria Math" panose="02040503050406030204" pitchFamily="18" charset="0"/>
                          </a:rPr>
                        </m:ctrlPr>
                      </m:sSubSupPr>
                      <m:e>
                        <m:r>
                          <a:rPr lang="en-US" altLang="ja-JP" b="0" i="1" dirty="0" smtClean="0">
                            <a:latin typeface="Cambria Math" panose="02040503050406030204" pitchFamily="18" charset="0"/>
                          </a:rPr>
                          <m:t>𝐶</m:t>
                        </m:r>
                      </m:e>
                      <m:sub>
                        <m:r>
                          <m:rPr>
                            <m:sty m:val="p"/>
                          </m:rPr>
                          <a:rPr lang="en-US" altLang="ja-JP" i="1" dirty="0">
                            <a:latin typeface="Cambria Math" panose="02040503050406030204" pitchFamily="18" charset="0"/>
                          </a:rPr>
                          <m:t>μ</m:t>
                        </m:r>
                      </m:sub>
                      <m:sup>
                        <m:r>
                          <a:rPr lang="en-US" altLang="ja-JP" b="0" i="1" dirty="0" smtClean="0">
                            <a:latin typeface="Cambria Math" panose="02040503050406030204" pitchFamily="18" charset="0"/>
                          </a:rPr>
                          <m:t>𝑇</m:t>
                        </m:r>
                      </m:sup>
                    </m:sSubSup>
                    <m:sSup>
                      <m:sSupPr>
                        <m:ctrlPr>
                          <a:rPr lang="en-US" altLang="ja-JP" i="1" dirty="0" smtClean="0">
                            <a:latin typeface="Cambria Math" panose="02040503050406030204" pitchFamily="18" charset="0"/>
                          </a:rPr>
                        </m:ctrlPr>
                      </m:sSupPr>
                      <m:e>
                        <m:r>
                          <a:rPr lang="ja-JP" altLang="en-US" i="1" dirty="0">
                            <a:latin typeface="Cambria Math" panose="02040503050406030204" pitchFamily="18" charset="0"/>
                          </a:rPr>
                          <m:t>∑</m:t>
                        </m:r>
                      </m:e>
                      <m:sup>
                        <m:r>
                          <a:rPr lang="en-US" altLang="ja-JP" b="0" i="1" dirty="0" smtClean="0">
                            <a:latin typeface="Cambria Math" panose="02040503050406030204" pitchFamily="18" charset="0"/>
                          </a:rPr>
                          <m:t>−1</m:t>
                        </m:r>
                      </m:sup>
                    </m:sSup>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𝐶</m:t>
                        </m:r>
                      </m:e>
                      <m:sub>
                        <m:r>
                          <a:rPr lang="en-US" altLang="ja-JP" i="1" dirty="0">
                            <a:latin typeface="Cambria Math" panose="02040503050406030204" pitchFamily="18" charset="0"/>
                          </a:rPr>
                          <m:t>𝜇</m:t>
                        </m:r>
                      </m:sub>
                    </m:sSub>
                  </m:oMath>
                </a14:m>
                <a:r>
                  <a:rPr lang="ja-JP" altLang="en-US" dirty="0" smtClean="0"/>
                  <a:t>の最小固有値</a:t>
                </a:r>
                <a:endParaRPr lang="en-US" altLang="ja-JP" dirty="0" smtClean="0"/>
              </a:p>
              <a:p>
                <a:pPr marL="0" indent="0">
                  <a:buNone/>
                </a:pPr>
                <a:r>
                  <a:rPr lang="ja-JP" altLang="en-US" dirty="0" smtClean="0"/>
                  <a:t>⇒</a:t>
                </a:r>
                <a14:m>
                  <m:oMath xmlns:m="http://schemas.openxmlformats.org/officeDocument/2006/math">
                    <m:r>
                      <a:rPr lang="en-US" altLang="ja-JP" i="1" dirty="0">
                        <a:latin typeface="Cambria Math" panose="02040503050406030204" pitchFamily="18" charset="0"/>
                      </a:rPr>
                      <m:t>𝐼</m:t>
                    </m:r>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𝐺</m:t>
                        </m:r>
                      </m:e>
                      <m:sub>
                        <m:r>
                          <a:rPr lang="en-US" altLang="ja-JP" i="1" dirty="0">
                            <a:latin typeface="Cambria Math" panose="02040503050406030204" pitchFamily="18" charset="0"/>
                          </a:rPr>
                          <m:t>𝜇</m:t>
                        </m:r>
                      </m:sub>
                    </m:sSub>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𝐶</m:t>
                        </m:r>
                      </m:e>
                      <m:sub>
                        <m:r>
                          <a:rPr lang="en-US" altLang="ja-JP" i="1" dirty="0">
                            <a:latin typeface="Cambria Math" panose="02040503050406030204" pitchFamily="18" charset="0"/>
                          </a:rPr>
                          <m:t>𝜇</m:t>
                        </m:r>
                      </m:sub>
                    </m:sSub>
                  </m:oMath>
                </a14:m>
                <a:r>
                  <a:rPr lang="ja-JP" altLang="en-US" dirty="0" smtClean="0"/>
                  <a:t>は縮小写像であることがわかる</a:t>
                </a:r>
                <a:endParaRPr lang="en-US" altLang="ja-JP" dirty="0" smtClean="0"/>
              </a:p>
              <a:p>
                <a:pPr marL="0" indent="0">
                  <a:buNone/>
                </a:pPr>
                <a:r>
                  <a:rPr lang="en-US" altLang="ja-JP" dirty="0" smtClean="0"/>
                  <a:t>※proof</a:t>
                </a:r>
                <a:r>
                  <a:rPr lang="ja-JP" altLang="en-US" dirty="0" smtClean="0"/>
                  <a:t>は</a:t>
                </a:r>
                <a:r>
                  <a:rPr lang="en-US" altLang="ja-JP" dirty="0" smtClean="0"/>
                  <a:t>Appendix B</a:t>
                </a:r>
              </a:p>
            </p:txBody>
          </p:sp>
        </mc:Choice>
        <mc:Fallback xmlns="">
          <p:sp>
            <p:nvSpPr>
              <p:cNvPr id="16" name="コンテンツ プレースホルダー 10"/>
              <p:cNvSpPr txBox="1">
                <a:spLocks noRot="1" noChangeAspect="1" noMove="1" noResize="1" noEditPoints="1" noAdjustHandles="1" noChangeArrowheads="1" noChangeShapeType="1" noTextEdit="1"/>
              </p:cNvSpPr>
              <p:nvPr/>
            </p:nvSpPr>
            <p:spPr>
              <a:xfrm>
                <a:off x="692366" y="1468900"/>
                <a:ext cx="10596800" cy="5168348"/>
              </a:xfrm>
              <a:prstGeom prst="rect">
                <a:avLst/>
              </a:prstGeom>
              <a:blipFill>
                <a:blip r:embed="rId2"/>
                <a:stretch>
                  <a:fillRect l="-1208"/>
                </a:stretch>
              </a:blipFill>
            </p:spPr>
            <p:txBody>
              <a:bodyPr/>
              <a:lstStyle/>
              <a:p>
                <a:r>
                  <a:rPr lang="ja-JP" altLang="en-US">
                    <a:noFill/>
                  </a:rPr>
                  <a:t> </a:t>
                </a:r>
              </a:p>
            </p:txBody>
          </p:sp>
        </mc:Fallback>
      </mc:AlternateContent>
      <p:sp>
        <p:nvSpPr>
          <p:cNvPr id="8" name="正方形/長方形 7"/>
          <p:cNvSpPr/>
          <p:nvPr/>
        </p:nvSpPr>
        <p:spPr>
          <a:xfrm>
            <a:off x="4349363" y="5717958"/>
            <a:ext cx="6583680" cy="402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2067" t="44296" r="853" b="36852"/>
          <a:stretch/>
        </p:blipFill>
        <p:spPr>
          <a:xfrm>
            <a:off x="996321" y="1468900"/>
            <a:ext cx="10213211" cy="2552352"/>
          </a:xfrm>
          <a:prstGeom prst="rect">
            <a:avLst/>
          </a:prstGeom>
        </p:spPr>
      </p:pic>
    </p:spTree>
    <p:extLst>
      <p:ext uri="{BB962C8B-B14F-4D97-AF65-F5344CB8AC3E}">
        <p14:creationId xmlns:p14="http://schemas.microsoft.com/office/powerpoint/2010/main" val="520477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45127" y="143338"/>
            <a:ext cx="10515600" cy="1325562"/>
          </a:xfrm>
        </p:spPr>
        <p:txBody>
          <a:bodyPr>
            <a:normAutofit/>
          </a:bodyPr>
          <a:lstStyle/>
          <a:p>
            <a:r>
              <a:rPr lang="en-US" altLang="ja-JP" sz="3200" dirty="0" smtClean="0"/>
              <a:t>3.APPROXIATE DYNAMIC PROGRAMMING APPROACH</a:t>
            </a:r>
            <a:br>
              <a:rPr lang="en-US" altLang="ja-JP" sz="3200" dirty="0" smtClean="0"/>
            </a:br>
            <a:r>
              <a:rPr lang="en-US" altLang="ja-JP" sz="3200" dirty="0" smtClean="0"/>
              <a:t>E:Convergence analysis</a:t>
            </a:r>
            <a:endParaRPr kumimoji="1" lang="ja-JP" altLang="en-US" sz="3200" dirty="0"/>
          </a:p>
        </p:txBody>
      </p:sp>
      <p:sp>
        <p:nvSpPr>
          <p:cNvPr id="16" name="コンテンツ プレースホルダー 10"/>
          <p:cNvSpPr txBox="1">
            <a:spLocks/>
          </p:cNvSpPr>
          <p:nvPr/>
        </p:nvSpPr>
        <p:spPr>
          <a:xfrm>
            <a:off x="692366" y="1468900"/>
            <a:ext cx="10596800" cy="5168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a:lstStyle>
          <a:p>
            <a:r>
              <a:rPr lang="en-US" altLang="ja-JP" dirty="0" smtClean="0"/>
              <a:t>(25)</a:t>
            </a:r>
            <a:r>
              <a:rPr lang="ja-JP" altLang="en-US" dirty="0" smtClean="0"/>
              <a:t>と確率ノイズ部分の組み合わせは</a:t>
            </a:r>
            <a:r>
              <a:rPr lang="en-US" altLang="ja-JP" dirty="0" smtClean="0"/>
              <a:t>(21)</a:t>
            </a:r>
            <a:r>
              <a:rPr lang="ja-JP" altLang="en-US" dirty="0" smtClean="0"/>
              <a:t>式と同値</a:t>
            </a:r>
            <a:endParaRPr lang="en-US" altLang="ja-JP" dirty="0" smtClean="0"/>
          </a:p>
          <a:p>
            <a:endParaRPr lang="en-US" altLang="ja-JP" dirty="0"/>
          </a:p>
          <a:p>
            <a:endParaRPr lang="en-US" altLang="ja-JP" dirty="0" smtClean="0"/>
          </a:p>
          <a:p>
            <a:r>
              <a:rPr lang="ja-JP" altLang="en-US" dirty="0" smtClean="0"/>
              <a:t>　　　　　　　　　　　　　　　　　　　：確率ノイズ</a:t>
            </a:r>
            <a:endParaRPr lang="en-US" altLang="ja-JP" dirty="0" smtClean="0"/>
          </a:p>
          <a:p>
            <a:r>
              <a:rPr lang="ja-JP" altLang="en-US" dirty="0" smtClean="0"/>
              <a:t>　　　　　　　　　　　　　　　　　　　：</a:t>
            </a:r>
            <a:r>
              <a:rPr lang="ja-JP" altLang="en-US" dirty="0"/>
              <a:t>確率ノイズ</a:t>
            </a:r>
            <a:endParaRPr lang="en-US" altLang="ja-JP" dirty="0"/>
          </a:p>
          <a:p>
            <a:r>
              <a:rPr lang="en-US" altLang="ja-JP" dirty="0" smtClean="0"/>
              <a:t>(18),(24)</a:t>
            </a:r>
            <a:r>
              <a:rPr lang="ja-JP" altLang="en-US" dirty="0" smtClean="0"/>
              <a:t>より</a:t>
            </a:r>
            <a:r>
              <a:rPr lang="en-US" altLang="ja-JP" dirty="0" smtClean="0"/>
              <a:t>, </a:t>
            </a:r>
            <a:r>
              <a:rPr lang="ja-JP" altLang="en-US" dirty="0" smtClean="0"/>
              <a:t>確率</a:t>
            </a:r>
            <a:r>
              <a:rPr lang="en-US" altLang="ja-JP" dirty="0" smtClean="0"/>
              <a:t>1</a:t>
            </a:r>
            <a:r>
              <a:rPr lang="ja-JP" altLang="en-US" dirty="0" smtClean="0"/>
              <a:t>で</a:t>
            </a:r>
            <a:endParaRPr lang="en-US" altLang="ja-JP" dirty="0" smtClean="0"/>
          </a:p>
          <a:p>
            <a:endParaRPr lang="en-US" altLang="ja-JP" dirty="0"/>
          </a:p>
          <a:p>
            <a:endParaRPr lang="en-US" altLang="ja-JP" dirty="0" smtClean="0"/>
          </a:p>
          <a:p>
            <a:r>
              <a:rPr lang="en-US" altLang="ja-JP" dirty="0" smtClean="0"/>
              <a:t>Proposition 1</a:t>
            </a:r>
            <a:r>
              <a:rPr lang="ja-JP" altLang="en-US" dirty="0" smtClean="0"/>
              <a:t>は</a:t>
            </a:r>
            <a:r>
              <a:rPr lang="en-US" altLang="ja-JP" dirty="0" smtClean="0"/>
              <a:t>(21)</a:t>
            </a:r>
            <a:r>
              <a:rPr lang="ja-JP" altLang="en-US" dirty="0" smtClean="0"/>
              <a:t>の反復に対する収束についての</a:t>
            </a:r>
            <a:r>
              <a:rPr lang="ja-JP" altLang="en-US" dirty="0"/>
              <a:t>命題</a:t>
            </a:r>
            <a:endParaRPr lang="en-US" altLang="ja-JP" dirty="0" smtClean="0"/>
          </a:p>
        </p:txBody>
      </p:sp>
      <p:pic>
        <p:nvPicPr>
          <p:cNvPr id="6" name="図 5"/>
          <p:cNvPicPr>
            <a:picLocks noChangeAspect="1"/>
          </p:cNvPicPr>
          <p:nvPr/>
        </p:nvPicPr>
        <p:blipFill rotWithShape="1">
          <a:blip r:embed="rId2">
            <a:extLst>
              <a:ext uri="{28A0092B-C50C-407E-A947-70E740481C1C}">
                <a14:useLocalDpi xmlns:a14="http://schemas.microsoft.com/office/drawing/2010/main" val="0"/>
              </a:ext>
            </a:extLst>
          </a:blip>
          <a:srcRect l="15864" t="72437" r="854" b="22442"/>
          <a:stretch/>
        </p:blipFill>
        <p:spPr>
          <a:xfrm>
            <a:off x="1722123" y="1926100"/>
            <a:ext cx="8761607" cy="693275"/>
          </a:xfrm>
          <a:prstGeom prst="rect">
            <a:avLst/>
          </a:prstGeom>
        </p:spPr>
      </p:pic>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89409" t="78628" r="823" b="17750"/>
          <a:stretch/>
        </p:blipFill>
        <p:spPr>
          <a:xfrm>
            <a:off x="1800225" y="2857567"/>
            <a:ext cx="1027643" cy="490351"/>
          </a:xfrm>
          <a:prstGeom prst="rect">
            <a:avLst/>
          </a:prstGeom>
        </p:spPr>
      </p:pic>
      <p:pic>
        <p:nvPicPr>
          <p:cNvPr id="9" name="図 8"/>
          <p:cNvPicPr>
            <a:picLocks noChangeAspect="1"/>
          </p:cNvPicPr>
          <p:nvPr/>
        </p:nvPicPr>
        <p:blipFill rotWithShape="1">
          <a:blip r:embed="rId2">
            <a:extLst>
              <a:ext uri="{28A0092B-C50C-407E-A947-70E740481C1C}">
                <a14:useLocalDpi xmlns:a14="http://schemas.microsoft.com/office/drawing/2010/main" val="0"/>
              </a:ext>
            </a:extLst>
          </a:blip>
          <a:srcRect l="2584" t="82645" r="73233" b="13880"/>
          <a:stretch/>
        </p:blipFill>
        <p:spPr>
          <a:xfrm>
            <a:off x="2934372" y="2900540"/>
            <a:ext cx="2544232" cy="470463"/>
          </a:xfrm>
          <a:prstGeom prst="rect">
            <a:avLst/>
          </a:prstGeom>
        </p:spPr>
      </p:pic>
      <p:pic>
        <p:nvPicPr>
          <p:cNvPr id="10" name="図 9"/>
          <p:cNvPicPr>
            <a:picLocks noChangeAspect="1"/>
          </p:cNvPicPr>
          <p:nvPr/>
        </p:nvPicPr>
        <p:blipFill rotWithShape="1">
          <a:blip r:embed="rId2">
            <a:extLst>
              <a:ext uri="{28A0092B-C50C-407E-A947-70E740481C1C}">
                <a14:useLocalDpi xmlns:a14="http://schemas.microsoft.com/office/drawing/2010/main" val="0"/>
              </a:ext>
            </a:extLst>
          </a:blip>
          <a:srcRect l="34362" t="82559" r="32961" b="13880"/>
          <a:stretch/>
        </p:blipFill>
        <p:spPr>
          <a:xfrm>
            <a:off x="1800225" y="3479820"/>
            <a:ext cx="3437853" cy="482043"/>
          </a:xfrm>
          <a:prstGeom prst="rect">
            <a:avLst/>
          </a:prstGeom>
        </p:spPr>
      </p:pic>
      <p:pic>
        <p:nvPicPr>
          <p:cNvPr id="11" name="図 10"/>
          <p:cNvPicPr>
            <a:picLocks noChangeAspect="1"/>
          </p:cNvPicPr>
          <p:nvPr/>
        </p:nvPicPr>
        <p:blipFill rotWithShape="1">
          <a:blip r:embed="rId2">
            <a:extLst>
              <a:ext uri="{28A0092B-C50C-407E-A947-70E740481C1C}">
                <a14:useLocalDpi xmlns:a14="http://schemas.microsoft.com/office/drawing/2010/main" val="0"/>
              </a:ext>
            </a:extLst>
          </a:blip>
          <a:srcRect l="68675" t="86077" r="962" b="10859"/>
          <a:stretch/>
        </p:blipFill>
        <p:spPr>
          <a:xfrm>
            <a:off x="4206488" y="4023961"/>
            <a:ext cx="3194437" cy="414689"/>
          </a:xfrm>
          <a:prstGeom prst="rect">
            <a:avLst/>
          </a:prstGeom>
        </p:spPr>
      </p:pic>
      <p:pic>
        <p:nvPicPr>
          <p:cNvPr id="12" name="図 11"/>
          <p:cNvPicPr>
            <a:picLocks noChangeAspect="1"/>
          </p:cNvPicPr>
          <p:nvPr/>
        </p:nvPicPr>
        <p:blipFill rotWithShape="1">
          <a:blip r:embed="rId2">
            <a:extLst>
              <a:ext uri="{28A0092B-C50C-407E-A947-70E740481C1C}">
                <a14:useLocalDpi xmlns:a14="http://schemas.microsoft.com/office/drawing/2010/main" val="0"/>
              </a:ext>
            </a:extLst>
          </a:blip>
          <a:srcRect l="9194" t="89887" r="64064" b="7481"/>
          <a:stretch/>
        </p:blipFill>
        <p:spPr>
          <a:xfrm>
            <a:off x="4257094" y="4567483"/>
            <a:ext cx="2813437" cy="356309"/>
          </a:xfrm>
          <a:prstGeom prst="rect">
            <a:avLst/>
          </a:prstGeom>
        </p:spPr>
      </p:pic>
    </p:spTree>
    <p:extLst>
      <p:ext uri="{BB962C8B-B14F-4D97-AF65-F5344CB8AC3E}">
        <p14:creationId xmlns:p14="http://schemas.microsoft.com/office/powerpoint/2010/main" val="24740764"/>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TM02900743[[fn=オーガニック]]</Template>
  <TotalTime>9001</TotalTime>
  <Words>4373</Words>
  <Application>Microsoft Office PowerPoint</Application>
  <PresentationFormat>ワイド画面</PresentationFormat>
  <Paragraphs>969</Paragraphs>
  <Slides>133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133</vt:i4>
      </vt:variant>
    </vt:vector>
  </HeadingPairs>
  <TitlesOfParts>
    <vt:vector size="139" baseType="lpstr">
      <vt:lpstr>ＭＳ Ｐゴシック</vt:lpstr>
      <vt:lpstr>Calibri</vt:lpstr>
      <vt:lpstr>Calibri Light</vt:lpstr>
      <vt:lpstr>Cambria Math</vt:lpstr>
      <vt:lpstr>Wingdings 2</vt:lpstr>
      <vt:lpstr>HDOfficeLightV0</vt:lpstr>
      <vt:lpstr>An Approximate Dynamic Programming Approach to Multi-Agent Persistent Monitoring in Stochastic Environments with Temporal Logic Constraints</vt:lpstr>
      <vt:lpstr>Abstract</vt:lpstr>
      <vt:lpstr>Abstract</vt:lpstr>
      <vt:lpstr>1.INTRODUCTION</vt:lpstr>
      <vt:lpstr>1.INTRODUCTION</vt:lpstr>
      <vt:lpstr>1.INTRODUCTION</vt:lpstr>
      <vt:lpstr>1.INTRODUCTION</vt:lpstr>
      <vt:lpstr>1.INTRODUCTION</vt:lpstr>
      <vt:lpstr>1.INTRODUCTION</vt:lpstr>
      <vt:lpstr>1.INTRODUCTION</vt:lpstr>
      <vt:lpstr>1.INTRODUCTION</vt:lpstr>
      <vt:lpstr>1.INTRODUCTION</vt:lpstr>
      <vt:lpstr>1.INTRODUCTION</vt:lpstr>
      <vt:lpstr>2.PROBLEM FORMULATION  A. Problem formulation</vt:lpstr>
      <vt:lpstr>2.PROBLEM FORMULATION  A. Problem formulation</vt:lpstr>
      <vt:lpstr>これからの議論は, 付録Ａの内容が不可欠 ⇒付録Ａ(APPENDIX A)を先に読む！</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APPENDIX A. Environment, door, and robot models</vt:lpstr>
      <vt:lpstr>2.PROBLEM FORMULATION  A. Problem formulation</vt:lpstr>
      <vt:lpstr>2.PROBLEM FORMULATION  A. Problem formulation</vt:lpstr>
      <vt:lpstr>2.PROBLEM FORMULATION  A. Problem formulation</vt:lpstr>
      <vt:lpstr>2.PROBLEM FORMULATION  A. Problem formulation</vt:lpstr>
      <vt:lpstr>2.PROBLEM FORMULATION  A. Problem formulation</vt:lpstr>
      <vt:lpstr>2.PROBLEM FORMULATION  A. Problem formulation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B. MDP construction</vt:lpstr>
      <vt:lpstr>2.PROBLEM FORMULATION  C. Optimization problem</vt:lpstr>
      <vt:lpstr>2.PROBLEM FORMULATION  C. Optimization problem</vt:lpstr>
      <vt:lpstr>2.PROBLEM FORMULATION  C. Optimization problem</vt:lpstr>
      <vt:lpstr>2.PROBLEM FORMULATION  C. Optimization problem</vt:lpstr>
      <vt:lpstr>2.PROBLEM FORMULATION  C. Optimization problem</vt:lpstr>
      <vt:lpstr>2.PROBLEM FORMULATION  C. Optimization problem</vt:lpstr>
      <vt:lpstr>3.APPROXIATE DYNAMIC PROGRAMMING APPROACH</vt:lpstr>
      <vt:lpstr>3.APPROXIATE DYNAMIC PROGRAMMING APPROACH A. Re-formulation of ACPC problem</vt:lpstr>
      <vt:lpstr>3.APPROXIATE DYNAMIC PROGRAMMING APPROACH A. Re-formulation of ACPC problem</vt:lpstr>
      <vt:lpstr>3.APPROXIATE DYNAMIC PROGRAMMING APPROACH A. Re-formulation of ACPC problem</vt:lpstr>
      <vt:lpstr>3.APPROXIATE DYNAMIC PROGRAMMING APPROACH A. Re-formulation of ACPC problem</vt:lpstr>
      <vt:lpstr>3.APPROXIATE DYNAMIC PROGRAMMING APPROACH A. Re-formulation of ACPC problem</vt:lpstr>
      <vt:lpstr>3.APPROXIATE DYNAMIC PROGRAMMING APPROACH A. Re-formulation of ACPC problem</vt:lpstr>
      <vt:lpstr>3.APPROXIATE DYNAMIC PROGRAMMING APPROACH A. Re-formulation of ACPC problem</vt:lpstr>
      <vt:lpstr>3.APPROXIATE DYNAMIC PROGRAMMING APPROACH A. Re-formulation of ACPC problem</vt:lpstr>
      <vt:lpstr>3.APPROXIATE DYNAMIC PROGRAMMING APPROACH A. Re-formulation of ACPC problem</vt:lpstr>
      <vt:lpstr>3.APPROXIATE DYNAMIC PROGRAMMING APPROACH A. Re-formulation of ACPC problem</vt:lpstr>
      <vt:lpstr>3.APPROXIATE DYNAMIC PROGRAMMING APPROACH A. Re-formulation of ACPC problem</vt:lpstr>
      <vt:lpstr>3.APPROXIATE DYNAMIC PROGRAMMING APPROACH B:Linear parametric function approximation</vt:lpstr>
      <vt:lpstr>3.APPROXIATE DYNAMIC PROGRAMMING APPROACH B:Linear parametric function approximation</vt:lpstr>
      <vt:lpstr>3.APPROXIATE DYNAMIC PROGRAMMING APPROACH B:Linear parametric function approximation</vt:lpstr>
      <vt:lpstr>3.APPROXIATE DYNAMIC PROGRAMMING APPROACH B:Linear parametric function approximation</vt:lpstr>
      <vt:lpstr>3.APPROXIATE DYNAMIC PROGRAMMING APPROACH B:Linear parametric function approximation</vt:lpstr>
      <vt:lpstr>3.APPROXIATE DYNAMIC PROGRAMMING APPROACH B:Linear parametric function approximation</vt:lpstr>
      <vt:lpstr>3.APPROXIATE DYNAMIC PROGRAMMING APPROACH B:Linear parametric function approximation</vt:lpstr>
      <vt:lpstr>3.APPROXIATE DYNAMIC PROGRAMMING APPROACH B:Linear parametric function approximation</vt:lpstr>
      <vt:lpstr>3.APPROXIATE DYNAMIC PROGRAMMING APPROACH B:Linear parametric function approximation</vt:lpstr>
      <vt:lpstr>3.APPROXIATE DYNAMIC PROGRAMMING APPROACH C:Approximation through simulation</vt:lpstr>
      <vt:lpstr>3.APPROXIATE DYNAMIC PROGRAMMING APPROACH C:Approximation through simulation</vt:lpstr>
      <vt:lpstr>3.APPROXIATE DYNAMIC PROGRAMMING APPROACH C:Approximation through simulation</vt:lpstr>
      <vt:lpstr>3.APPROXIATE DYNAMIC PROGRAMMING APPROACH C:Approximation through simulation</vt:lpstr>
      <vt:lpstr>3.APPROXIATE DYNAMIC PROGRAMMING APPROACH C:Approximation through simulation</vt:lpstr>
      <vt:lpstr>3.APPROXIATE DYNAMIC PROGRAMMING APPROACH D: Iterative least squares update</vt:lpstr>
      <vt:lpstr>3.APPROXIATE DYNAMIC PROGRAMMING APPROACH D: Iterative least squares update</vt:lpstr>
      <vt:lpstr>3.APPROXIATE DYNAMIC PROGRAMMING APPROACH D: Iterative least squares update</vt:lpstr>
      <vt:lpstr>3.APPROXIATE DYNAMIC PROGRAMMING APPROACH D: Iterative least squares update</vt:lpstr>
      <vt:lpstr>3.APPROXIATE DYNAMIC PROGRAMMING APPROACH D: Iterative least squares update</vt:lpstr>
      <vt:lpstr>3.APPROXIATE DYNAMIC PROGRAMMING APPROACH E:Convergence analysis</vt:lpstr>
      <vt:lpstr>3.APPROXIATE DYNAMIC PROGRAMMING APPROACH E:Convergence analysis</vt:lpstr>
      <vt:lpstr>3.APPROXIATE DYNAMIC PROGRAMMING APPROACH E:Convergence analysis</vt:lpstr>
      <vt:lpstr>3.APPROXIATE DYNAMIC PROGRAMMING APPROACH E:Convergence analysis</vt:lpstr>
      <vt:lpstr>3.APPROXIATE DYNAMIC PROGRAMMING APPROACH E:Convergence analysis</vt:lpstr>
      <vt:lpstr>3.APPROXIATE DYNAMIC PROGRAMMING APPROACH E:Convergence analysis</vt:lpstr>
      <vt:lpstr>3.APPROXIATE DYNAMIC PROGRAMMING APPROACH E:Convergence analysis</vt:lpstr>
      <vt:lpstr>3.APPROXIATE DYNAMIC PROGRAMMING APPROACH E:Convergence analysis</vt:lpstr>
      <vt:lpstr>3.APPROXIATE DYNAMIC PROGRAMMING APPROACH F:Simulatin-based approximate dynamic programming algorithm</vt:lpstr>
      <vt:lpstr>3.APPROXIATE DYNAMIC PROGRAMMING APPROACH F:Simulatin-based approximate dynamic programming algorithm</vt:lpstr>
      <vt:lpstr>3.APPROXIATE DYNAMIC PROGRAMMING APPROACH F:Simulatin-based approximate dynamic programming algorithm</vt:lpstr>
      <vt:lpstr>3.APPROXIATE DYNAMIC PROGRAMMING APPROACH F:Simulatin-based approximate dynamic programming algorithm</vt:lpstr>
      <vt:lpstr>3.APPROXIATE DYNAMIC PROGRAMMING APPROACH F:Simulatin-based approximate dynamic programming algorithm</vt:lpstr>
      <vt:lpstr>3.APPROXIATE DYNAMIC PROGRAMMING APPROACH F:Simulatin-based approximate dynamic programming algorithm</vt:lpstr>
      <vt:lpstr>3.APPROXIATE DYNAMIC PROGRAMMING APPROACH F:Simulatin-based approximate dynamic programming algorithm</vt:lpstr>
      <vt:lpstr>3.APPROXIATE DYNAMIC PROGRAMMING APPROACH G : Related work</vt:lpstr>
      <vt:lpstr>3.APPROXIATE DYNAMIC PROGRAMMING APPROACH G : Related work</vt:lpstr>
      <vt:lpstr>3.APPROXIATE DYNAMIC PROGRAMMING APPROACH G : Related work</vt:lpstr>
      <vt:lpstr>4.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4. CASE STUDY A . Setup of case study</vt:lpstr>
      <vt:lpstr>5.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Approximate Dynamic Programming Approach to Multi-Agent Persistent Monitoring in Stochastic Environments with Temporal Logic Constraints</dc:title>
  <dc:creator>yuma yamakura</dc:creator>
  <cp:lastModifiedBy>yuma yamakura</cp:lastModifiedBy>
  <cp:revision>144</cp:revision>
  <dcterms:created xsi:type="dcterms:W3CDTF">2017-03-28T15:38:35Z</dcterms:created>
  <dcterms:modified xsi:type="dcterms:W3CDTF">2017-04-26T19:17:45Z</dcterms:modified>
</cp:coreProperties>
</file>